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HRlmQBZS1dSAlhmfLOkonq8G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D9994A-04DE-459E-A7BE-AF99DE0BE991}">
  <a:tblStyle styleId="{73D9994A-04DE-459E-A7BE-AF99DE0BE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a49adc0d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1a49adc0df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a49adc0d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a49adc0df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586537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a586537a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586537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1a586537a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a586537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1a586537a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a49adc0d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1a49adc0df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a49adc0d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1a49adc0df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a49adc0d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1a49adc0df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44f88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a44f88b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49adc0d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a49adc0df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49adc0d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1a49adc0df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jpg"/><Relationship Id="rId7" Type="http://schemas.openxmlformats.org/officeDocument/2006/relationships/image" Target="../media/image36.jpg"/><Relationship Id="rId8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3.jpg"/><Relationship Id="rId6" Type="http://schemas.openxmlformats.org/officeDocument/2006/relationships/image" Target="../media/image22.jpg"/><Relationship Id="rId7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267113"/>
            <a:ext cx="9144000" cy="9005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lang="fr-FR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Capteur de Chute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77909"/>
            <a:ext cx="9144000" cy="657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Projet EE410, Année 2024-2025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Léo BARCELLA &amp; José NETO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027" y="561930"/>
            <a:ext cx="4157946" cy="178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49353"/>
            <a:ext cx="1142595" cy="134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5400" y="0"/>
            <a:ext cx="2006600" cy="211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18594" l="28006" r="28919" t="25178"/>
          <a:stretch/>
        </p:blipFill>
        <p:spPr>
          <a:xfrm>
            <a:off x="9028600" y="2034600"/>
            <a:ext cx="2505074" cy="4360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éléromètre ±16g à Trois Axes Grove SeeedStudio (ADXL345)" id="90" name="Google Shape;9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0725" y="1393125"/>
            <a:ext cx="1788776" cy="178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2563" y="4167688"/>
            <a:ext cx="25050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49adc0df_1_86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Création de la carte (3/4)</a:t>
            </a:r>
            <a:endParaRPr/>
          </a:p>
        </p:txBody>
      </p:sp>
      <p:pic>
        <p:nvPicPr>
          <p:cNvPr id="184" name="Google Shape;184;g31a49adc0df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1a49adc0df_1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1a49adc0df_1_86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Routage : Amélioration de la carte</a:t>
            </a:r>
            <a:endParaRPr/>
          </a:p>
        </p:txBody>
      </p:sp>
      <p:pic>
        <p:nvPicPr>
          <p:cNvPr id="187" name="Google Shape;187;g31a49adc0df_1_86"/>
          <p:cNvPicPr preferRelativeResize="0"/>
          <p:nvPr/>
        </p:nvPicPr>
        <p:blipFill rotWithShape="1">
          <a:blip r:embed="rId5">
            <a:alphaModFix/>
          </a:blip>
          <a:srcRect b="0" l="0" r="15604" t="0"/>
          <a:stretch/>
        </p:blipFill>
        <p:spPr>
          <a:xfrm>
            <a:off x="850900" y="2058850"/>
            <a:ext cx="4896250" cy="359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1a49adc0df_1_86"/>
          <p:cNvPicPr preferRelativeResize="0"/>
          <p:nvPr/>
        </p:nvPicPr>
        <p:blipFill rotWithShape="1">
          <a:blip r:embed="rId6">
            <a:alphaModFix/>
          </a:blip>
          <a:srcRect b="7834" l="0" r="12967" t="7834"/>
          <a:stretch/>
        </p:blipFill>
        <p:spPr>
          <a:xfrm>
            <a:off x="6005375" y="2058850"/>
            <a:ext cx="5205899" cy="35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1a49adc0df_1_86"/>
          <p:cNvSpPr txBox="1"/>
          <p:nvPr/>
        </p:nvSpPr>
        <p:spPr>
          <a:xfrm>
            <a:off x="2150025" y="5656100"/>
            <a:ext cx="2298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31a49adc0df_1_86"/>
          <p:cNvSpPr txBox="1"/>
          <p:nvPr/>
        </p:nvSpPr>
        <p:spPr>
          <a:xfrm>
            <a:off x="7459325" y="5656100"/>
            <a:ext cx="2298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2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1a49adc0df_1_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a49adc0df_1_73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Création de la carte (4/4)</a:t>
            </a:r>
            <a:endParaRPr/>
          </a:p>
        </p:txBody>
      </p:sp>
      <p:pic>
        <p:nvPicPr>
          <p:cNvPr id="197" name="Google Shape;197;g31a49adc0df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1a49adc0df_1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1a49adc0df_1_73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Résultat final</a:t>
            </a:r>
            <a:endParaRPr/>
          </a:p>
        </p:txBody>
      </p:sp>
      <p:pic>
        <p:nvPicPr>
          <p:cNvPr id="200" name="Google Shape;200;g31a49adc0df_1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325" y="1663274"/>
            <a:ext cx="3511277" cy="4681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g31a49adc0df_1_73"/>
          <p:cNvGrpSpPr/>
          <p:nvPr/>
        </p:nvGrpSpPr>
        <p:grpSpPr>
          <a:xfrm>
            <a:off x="613048" y="1663275"/>
            <a:ext cx="10707303" cy="4696253"/>
            <a:chOff x="384448" y="1663275"/>
            <a:chExt cx="10707303" cy="4696253"/>
          </a:xfrm>
        </p:grpSpPr>
        <p:pic>
          <p:nvPicPr>
            <p:cNvPr id="202" name="Google Shape;202;g31a49adc0df_1_7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00765" y="2248913"/>
              <a:ext cx="4681702" cy="3511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g31a49adc0df_1_73"/>
            <p:cNvPicPr preferRelativeResize="0"/>
            <p:nvPr/>
          </p:nvPicPr>
          <p:blipFill rotWithShape="1">
            <a:blip r:embed="rId7">
              <a:alphaModFix/>
            </a:blip>
            <a:srcRect b="18594" l="28006" r="28919" t="25178"/>
            <a:stretch/>
          </p:blipFill>
          <p:spPr>
            <a:xfrm>
              <a:off x="8393625" y="1663275"/>
              <a:ext cx="2698126" cy="46962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g31a49adc0df_1_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a586537a3_0_1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Démonstration (1/3)</a:t>
            </a:r>
            <a:endParaRPr/>
          </a:p>
        </p:txBody>
      </p:sp>
      <p:pic>
        <p:nvPicPr>
          <p:cNvPr id="210" name="Google Shape;210;g31a586537a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1a586537a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1a586537a3_0_1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État initial</a:t>
            </a:r>
            <a:endParaRPr/>
          </a:p>
        </p:txBody>
      </p:sp>
      <p:sp>
        <p:nvSpPr>
          <p:cNvPr id="213" name="Google Shape;213;g31a586537a3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4" name="Google Shape;214;g31a586537a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188" y="2015447"/>
            <a:ext cx="5471625" cy="3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a586537a3_0_20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Démonstration (2/3)</a:t>
            </a:r>
            <a:endParaRPr/>
          </a:p>
        </p:txBody>
      </p:sp>
      <p:pic>
        <p:nvPicPr>
          <p:cNvPr id="220" name="Google Shape;220;g31a586537a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a586537a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1a586537a3_0_20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Est-ce que tout va bien?</a:t>
            </a:r>
            <a:endParaRPr/>
          </a:p>
        </p:txBody>
      </p:sp>
      <p:sp>
        <p:nvSpPr>
          <p:cNvPr id="223" name="Google Shape;223;g31a586537a3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4" name="Google Shape;224;g31a586537a3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875" y="1620725"/>
            <a:ext cx="7334250" cy="4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a586537a3_0_30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Démonstration (3/3)</a:t>
            </a:r>
            <a:endParaRPr/>
          </a:p>
        </p:txBody>
      </p:sp>
      <p:pic>
        <p:nvPicPr>
          <p:cNvPr id="230" name="Google Shape;230;g31a586537a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a586537a3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1a586537a3_0_30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Finalement, les scénarios possibles</a:t>
            </a:r>
            <a:endParaRPr/>
          </a:p>
        </p:txBody>
      </p:sp>
      <p:sp>
        <p:nvSpPr>
          <p:cNvPr id="233" name="Google Shape;233;g31a586537a3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4" name="Google Shape;234;g31a586537a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825" y="184465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1a586537a3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6950" y="2132041"/>
            <a:ext cx="4302012" cy="430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Différences entre les 2 capteurs (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1/4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Caractéristiques principales</a:t>
            </a:r>
            <a:endParaRPr/>
          </a:p>
        </p:txBody>
      </p:sp>
      <p:graphicFrame>
        <p:nvGraphicFramePr>
          <p:cNvPr id="244" name="Google Shape;244;p8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{73D9994A-04DE-459E-A7BE-AF99DE0BE991}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ADXL 345 (Arduino)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ADXL 359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Interface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SPI, I²C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SPI, I²C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Technologie utilisée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MEMS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MEMS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Plage de mesure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±2g, ±4g, ±8g, ±16g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±10g, ±20g, ±40g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Résolution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 13 bits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 20 bits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Bruit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380 µg/√Hz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80 µg/√Hz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0g Offset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±150 mg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±125 mg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Taille du boîtier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 mm × 5 mm × 1 mm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4 mm × 4 mm × 1 mm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Différences entre les 2 capteurs 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(2/4)</a:t>
            </a:r>
            <a:endParaRPr/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9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du 0g Offset et du Gain : Calcul</a:t>
            </a:r>
            <a:endParaRPr/>
          </a:p>
        </p:txBody>
      </p:sp>
      <p:pic>
        <p:nvPicPr>
          <p:cNvPr id="254" name="Google Shape;25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58851"/>
            <a:ext cx="10515601" cy="113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6950" y="3489057"/>
            <a:ext cx="52768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850" y="3197107"/>
            <a:ext cx="36385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49adc0df_1_45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Différences entre les 2 capteurs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 (3/4)</a:t>
            </a:r>
            <a:endParaRPr/>
          </a:p>
        </p:txBody>
      </p:sp>
      <p:pic>
        <p:nvPicPr>
          <p:cNvPr id="263" name="Google Shape;263;g31a49adc0df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1a49adc0df_1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1a49adc0df_1_45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du 0g Offset et du Gain : Résultats</a:t>
            </a:r>
            <a:endParaRPr/>
          </a:p>
        </p:txBody>
      </p:sp>
      <p:pic>
        <p:nvPicPr>
          <p:cNvPr id="266" name="Google Shape;266;g31a49adc0df_1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25" y="2083575"/>
            <a:ext cx="5022451" cy="395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g31a49adc0df_1_45"/>
          <p:cNvGraphicFramePr/>
          <p:nvPr/>
        </p:nvGraphicFramePr>
        <p:xfrm>
          <a:off x="6266200" y="20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{73D9994A-04DE-459E-A7BE-AF99DE0BE991}</a:tableStyleId>
              </a:tblPr>
              <a:tblGrid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ADXL 345 (Arduino)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ADXL 359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0g Offset (expérimental)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3,5 mg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7,15 mg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0g Offset (nominal)</a:t>
                      </a:r>
                      <a:endParaRPr sz="15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±150 mg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±125 mg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Gain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(expérimental)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3,9526 mg/LSB</a:t>
                      </a:r>
                      <a:endParaRPr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(±2g)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38,93 </a:t>
                      </a: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µg/LSB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(±20g)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Gain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(nominal)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3,9 </a:t>
                      </a: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g/LSB</a:t>
                      </a:r>
                      <a:endParaRPr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±2g)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/>
                        <a:t>39 </a:t>
                      </a: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µg/LSB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>
                          <a:solidFill>
                            <a:schemeClr val="dk1"/>
                          </a:solidFill>
                        </a:rPr>
                        <a:t>(±20g)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g31a49adc0df_1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a49adc0df_1_112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Différences entre les 2 capteurs (4/4)</a:t>
            </a:r>
            <a:endParaRPr/>
          </a:p>
        </p:txBody>
      </p:sp>
      <p:pic>
        <p:nvPicPr>
          <p:cNvPr id="274" name="Google Shape;274;g31a49adc0df_1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1a49adc0df_1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1a49adc0df_1_112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(de l’accélération) lors d’une chute</a:t>
            </a:r>
            <a:endParaRPr/>
          </a:p>
        </p:txBody>
      </p:sp>
      <p:pic>
        <p:nvPicPr>
          <p:cNvPr id="277" name="Google Shape;277;g31a49adc0df_1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25" y="2132376"/>
            <a:ext cx="5137250" cy="397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1a49adc0df_1_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125" y="1984842"/>
            <a:ext cx="5487823" cy="426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1a49adc0df_1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a49adc0df_1_101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Bilan</a:t>
            </a:r>
            <a:endParaRPr/>
          </a:p>
        </p:txBody>
      </p:sp>
      <p:pic>
        <p:nvPicPr>
          <p:cNvPr id="285" name="Google Shape;285;g31a49adc0df_1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1a49adc0df_1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1a49adc0df_1_101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 général</a:t>
            </a:r>
            <a:endParaRPr/>
          </a:p>
        </p:txBody>
      </p:sp>
      <p:sp>
        <p:nvSpPr>
          <p:cNvPr id="288" name="Google Shape;288;g31a49adc0df_1_101"/>
          <p:cNvSpPr txBox="1"/>
          <p:nvPr/>
        </p:nvSpPr>
        <p:spPr>
          <a:xfrm>
            <a:off x="1139300" y="2051150"/>
            <a:ext cx="96153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Ce que nous avons appris :</a:t>
            </a:r>
            <a:endParaRPr sz="24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Prise en main d’un capteur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Déchiffrage d’une datasheet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Réalisation d’un PCB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Utilisation du matériel pour souder les composants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Ce que nous retenons pour la suite, points d’amélioration : </a:t>
            </a:r>
            <a:endParaRPr sz="24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1 semaine pour le PCB n’était pas assez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Ne pas faire passer de routes sous le capteur !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Prévoir un planning et répartir les tâches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fr-FR" sz="2200">
                <a:solidFill>
                  <a:schemeClr val="dk1"/>
                </a:solidFill>
              </a:rPr>
              <a:t>Adapter le choix des composants aux moyen disponnibles pour le PCB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89" name="Google Shape;289;g31a49adc0df_1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Fonctionnement du capteur (1/2)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idx="1" type="body"/>
          </p:nvPr>
        </p:nvSpPr>
        <p:spPr>
          <a:xfrm>
            <a:off x="760117" y="20050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Technologie MEMS (Micro Systèmes Electromécaniques)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Une petite “masse suspendue” bouge sous l’effet de l’accélération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Capteurs capacitifs mesurent le déplacement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Mesures transformées en données d’accélération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Principe général : Fonctionnement simplifié</a:t>
            </a:r>
            <a:endParaRPr sz="2500">
              <a:solidFill>
                <a:srgbClr val="7474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>
            <p:ph type="ctrTitle"/>
          </p:nvPr>
        </p:nvSpPr>
        <p:spPr>
          <a:xfrm>
            <a:off x="1524000" y="2116413"/>
            <a:ext cx="91440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fr-FR">
                <a:solidFill>
                  <a:srgbClr val="0F4861"/>
                </a:solidFill>
              </a:rPr>
              <a:t>MERCI pour votre attention</a:t>
            </a:r>
            <a:endParaRPr>
              <a:solidFill>
                <a:srgbClr val="0F4861"/>
              </a:solidFill>
            </a:endParaRPr>
          </a:p>
        </p:txBody>
      </p:sp>
      <p:sp>
        <p:nvSpPr>
          <p:cNvPr id="295" name="Google Shape;295;p10"/>
          <p:cNvSpPr txBox="1"/>
          <p:nvPr>
            <p:ph idx="1" type="subTitle"/>
          </p:nvPr>
        </p:nvSpPr>
        <p:spPr>
          <a:xfrm>
            <a:off x="1524000" y="5682659"/>
            <a:ext cx="9144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Léo BARCELLA &amp; José NETO</a:t>
            </a:r>
            <a:endParaRPr/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521" y="568124"/>
            <a:ext cx="2912950" cy="12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49353"/>
            <a:ext cx="1142595" cy="134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5400" y="0"/>
            <a:ext cx="2006600" cy="211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>
            <p:ph idx="1" type="subTitle"/>
          </p:nvPr>
        </p:nvSpPr>
        <p:spPr>
          <a:xfrm>
            <a:off x="1524000" y="3570751"/>
            <a:ext cx="91440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600" u="sng"/>
              <a:t>Remerciements :</a:t>
            </a:r>
            <a:endParaRPr b="1" sz="2600" u="sng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-FR" sz="2000"/>
              <a:t>Claude CANTELLI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-FR" sz="2000"/>
              <a:t>David DREVET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-FR" sz="2000"/>
              <a:t>Dahmane ALLANE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Fonctionnement du capteur (2/2)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760117" y="20050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Technologie MEMS (Micro Systèmes Electromécaniques)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 du principe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988" y="2676125"/>
            <a:ext cx="8128025" cy="3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Application du capteur (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1/3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d’un chute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00" y="2287455"/>
            <a:ext cx="53816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400" y="1792632"/>
            <a:ext cx="2625164" cy="493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8287400" y="2647500"/>
            <a:ext cx="1535700" cy="9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9920250" y="2854650"/>
            <a:ext cx="15357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ADXL345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Application du capteur (2/3)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60117" y="20050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Principe général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125" y="1680476"/>
            <a:ext cx="10515600" cy="50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2698124" y="341312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Application du capteur (3/3)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2698124" y="1143728"/>
            <a:ext cx="779207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 des seuils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373" y="1663700"/>
            <a:ext cx="7871251" cy="49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44f88b76_0_0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Présentation rapide du code</a:t>
            </a:r>
            <a:endParaRPr/>
          </a:p>
        </p:txBody>
      </p:sp>
      <p:pic>
        <p:nvPicPr>
          <p:cNvPr id="152" name="Google Shape;152;g31a44f88b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1a44f88b7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a44f88b76_0_0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de Mealy</a:t>
            </a:r>
            <a:endParaRPr/>
          </a:p>
        </p:txBody>
      </p:sp>
      <p:sp>
        <p:nvSpPr>
          <p:cNvPr id="155" name="Google Shape;155;g31a44f88b76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g31a44f88b7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938" y="1816100"/>
            <a:ext cx="8542126" cy="4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49adc0df_1_57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Création de la carte (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1/4</a:t>
            </a: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162" name="Google Shape;162;g31a49adc0df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1a49adc0df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1a49adc0df_1_57"/>
          <p:cNvPicPr preferRelativeResize="0"/>
          <p:nvPr/>
        </p:nvPicPr>
        <p:blipFill rotWithShape="1">
          <a:blip r:embed="rId5">
            <a:alphaModFix/>
          </a:blip>
          <a:srcRect b="30974" l="21412" r="25911" t="26571"/>
          <a:stretch/>
        </p:blipFill>
        <p:spPr>
          <a:xfrm>
            <a:off x="1172788" y="1215525"/>
            <a:ext cx="9846426" cy="544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a49adc0df_1_57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Schéma</a:t>
            </a:r>
            <a:endParaRPr/>
          </a:p>
        </p:txBody>
      </p:sp>
      <p:sp>
        <p:nvSpPr>
          <p:cNvPr id="166" name="Google Shape;166;g31a49adc0df_1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a49adc0df_1_65"/>
          <p:cNvSpPr txBox="1"/>
          <p:nvPr>
            <p:ph type="title"/>
          </p:nvPr>
        </p:nvSpPr>
        <p:spPr>
          <a:xfrm>
            <a:off x="2698124" y="341312"/>
            <a:ext cx="10515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fr-FR" sz="3500">
                <a:latin typeface="Times New Roman"/>
                <a:ea typeface="Times New Roman"/>
                <a:cs typeface="Times New Roman"/>
                <a:sym typeface="Times New Roman"/>
              </a:rPr>
              <a:t>Création de la carte (2/4)</a:t>
            </a:r>
            <a:endParaRPr/>
          </a:p>
        </p:txBody>
      </p:sp>
      <p:pic>
        <p:nvPicPr>
          <p:cNvPr id="172" name="Google Shape;172;g31a49adc0df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36" y="1"/>
            <a:ext cx="1832563" cy="2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1a49adc0df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26981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1a49adc0df_1_65"/>
          <p:cNvSpPr txBox="1"/>
          <p:nvPr/>
        </p:nvSpPr>
        <p:spPr>
          <a:xfrm>
            <a:off x="2698124" y="1143728"/>
            <a:ext cx="779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7474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Routage</a:t>
            </a:r>
            <a:endParaRPr/>
          </a:p>
        </p:txBody>
      </p:sp>
      <p:pic>
        <p:nvPicPr>
          <p:cNvPr id="175" name="Google Shape;175;g31a49adc0df_1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649" y="1620728"/>
            <a:ext cx="2503967" cy="493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1a49adc0df_1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266" y="1620728"/>
            <a:ext cx="2506889" cy="493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1a49adc0df_1_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0604" y="1620728"/>
            <a:ext cx="3365415" cy="4932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1a49adc0df_1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9F2BA0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2024-11-28T11:54:11Z</dcterms:created>
  <dc:creator>l bt</dc:creator>
</cp:coreProperties>
</file>