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56" r:id="rId4"/>
    <p:sldId id="277" r:id="rId5"/>
    <p:sldId id="257" r:id="rId6"/>
    <p:sldId id="267" r:id="rId7"/>
    <p:sldId id="268" r:id="rId8"/>
    <p:sldId id="273" r:id="rId9"/>
    <p:sldId id="271" r:id="rId10"/>
    <p:sldId id="272" r:id="rId11"/>
    <p:sldId id="278" r:id="rId12"/>
    <p:sldId id="258" r:id="rId13"/>
    <p:sldId id="263" r:id="rId14"/>
    <p:sldId id="262" r:id="rId15"/>
    <p:sldId id="264" r:id="rId16"/>
    <p:sldId id="279" r:id="rId17"/>
    <p:sldId id="259" r:id="rId18"/>
    <p:sldId id="265" r:id="rId19"/>
    <p:sldId id="280" r:id="rId20"/>
    <p:sldId id="274" r:id="rId21"/>
    <p:sldId id="275" r:id="rId22"/>
    <p:sldId id="26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403"/>
    <a:srgbClr val="F6E605"/>
    <a:srgbClr val="C7B726"/>
    <a:srgbClr val="1D1D1D"/>
    <a:srgbClr val="191701"/>
    <a:srgbClr val="766E04"/>
    <a:srgbClr val="C6B806"/>
    <a:srgbClr val="F7E50A"/>
    <a:srgbClr val="FFFFFF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2AE6F-589B-4237-845A-E163754AFA8E}" v="2681" dt="2024-06-14T14:22:09.493"/>
    <p1510:client id="{804FA7D2-7B6B-43E1-90EC-1359ECEA2A6A}" v="261" dt="2024-06-16T04:33:50.408"/>
    <p1510:client id="{E8102B1E-3268-48CC-A922-8F58B2026018}" v="109" dt="2024-06-15T13:07:30.153"/>
    <p1510:client id="{F989197D-A739-48FE-8B16-315DB5F2E2F3}" v="352" dt="2024-06-15T19:44:27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35E8AF8-C2CB-357F-8E97-59882795E264}"/>
              </a:ext>
            </a:extLst>
          </p:cNvPr>
          <p:cNvSpPr txBox="1"/>
          <p:nvPr userDrawn="1"/>
        </p:nvSpPr>
        <p:spPr>
          <a:xfrm>
            <a:off x="289367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solidFill>
                  <a:schemeClr val="tx1"/>
                </a:solidFill>
                <a:latin typeface="Avenir Next LT Pro" panose="020B0504020202020204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79555D-34CC-655D-2D80-160108F843A9}"/>
              </a:ext>
            </a:extLst>
          </p:cNvPr>
          <p:cNvSpPr txBox="1"/>
          <p:nvPr userDrawn="1"/>
        </p:nvSpPr>
        <p:spPr>
          <a:xfrm>
            <a:off x="3509058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Método Big 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BA2BD3-7D7B-B077-BC85-893F0749C06F}"/>
              </a:ext>
            </a:extLst>
          </p:cNvPr>
          <p:cNvSpPr txBox="1"/>
          <p:nvPr userDrawn="1"/>
        </p:nvSpPr>
        <p:spPr>
          <a:xfrm>
            <a:off x="6728749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err="1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Arrays</a:t>
            </a:r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Dinâmicos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9EFC1D-FF80-607E-16EC-B54D6F38AD30}"/>
              </a:ext>
            </a:extLst>
          </p:cNvPr>
          <p:cNvSpPr txBox="1"/>
          <p:nvPr userDrawn="1"/>
        </p:nvSpPr>
        <p:spPr>
          <a:xfrm>
            <a:off x="9948440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1B4CC2-5222-B68F-8D4A-DC7A223F7FB3}"/>
              </a:ext>
            </a:extLst>
          </p:cNvPr>
          <p:cNvSpPr/>
          <p:nvPr userDrawn="1"/>
        </p:nvSpPr>
        <p:spPr>
          <a:xfrm>
            <a:off x="625033" y="6319777"/>
            <a:ext cx="1261640" cy="104172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2D9FC-2E4B-60FC-5C19-2AC41F61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58CAD-13A7-AEE7-123A-9DE2B37BC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CB671-D216-7A16-5178-2914FC3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C927-3EAA-B0CB-0A56-F6BC7B9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6850E-A077-B81A-453C-82B0208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BB7442-9D1F-2E84-BAA2-D861ADBBD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1DF1F1-15EA-1041-7A30-4FB40793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E0905-1D91-F270-A330-A24871EC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200BB-3C4A-CB13-C30C-29E8971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3211C-AD85-9065-1B45-771B7E11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1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0B75837-18D5-7029-B97F-8196166C275D}"/>
              </a:ext>
            </a:extLst>
          </p:cNvPr>
          <p:cNvSpPr txBox="1"/>
          <p:nvPr userDrawn="1"/>
        </p:nvSpPr>
        <p:spPr>
          <a:xfrm>
            <a:off x="289367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788ABD-6C23-9EC1-43F8-3C00B9CD5A13}"/>
              </a:ext>
            </a:extLst>
          </p:cNvPr>
          <p:cNvSpPr txBox="1"/>
          <p:nvPr userDrawn="1"/>
        </p:nvSpPr>
        <p:spPr>
          <a:xfrm>
            <a:off x="3509058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Método Big 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74F8F4-8AFE-6A11-DBBB-51F3829B21EA}"/>
              </a:ext>
            </a:extLst>
          </p:cNvPr>
          <p:cNvSpPr txBox="1"/>
          <p:nvPr userDrawn="1"/>
        </p:nvSpPr>
        <p:spPr>
          <a:xfrm>
            <a:off x="6728749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 err="1"/>
              <a:t>Arrays</a:t>
            </a:r>
            <a:r>
              <a:rPr lang="pt-BR"/>
              <a:t> Dinâmicos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A6A810-4A18-D9EA-1B4C-ABDC0E76E505}"/>
              </a:ext>
            </a:extLst>
          </p:cNvPr>
          <p:cNvSpPr txBox="1"/>
          <p:nvPr userDrawn="1"/>
        </p:nvSpPr>
        <p:spPr>
          <a:xfrm>
            <a:off x="9948440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D55BD41-3331-A97F-44F9-DA79A36E926D}"/>
              </a:ext>
            </a:extLst>
          </p:cNvPr>
          <p:cNvSpPr/>
          <p:nvPr userDrawn="1"/>
        </p:nvSpPr>
        <p:spPr>
          <a:xfrm>
            <a:off x="7091873" y="6319777"/>
            <a:ext cx="1261640" cy="104172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2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DBA975-0946-E33E-1C4C-D84E89205442}"/>
              </a:ext>
            </a:extLst>
          </p:cNvPr>
          <p:cNvSpPr txBox="1"/>
          <p:nvPr userDrawn="1"/>
        </p:nvSpPr>
        <p:spPr>
          <a:xfrm>
            <a:off x="289367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27F22D-7FBA-D567-7C61-45B8AC5100CA}"/>
              </a:ext>
            </a:extLst>
          </p:cNvPr>
          <p:cNvSpPr txBox="1"/>
          <p:nvPr userDrawn="1"/>
        </p:nvSpPr>
        <p:spPr>
          <a:xfrm>
            <a:off x="3509058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Método Big 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4F2DC1-0CEC-C0A9-A784-9E673F108AC1}"/>
              </a:ext>
            </a:extLst>
          </p:cNvPr>
          <p:cNvSpPr txBox="1"/>
          <p:nvPr userDrawn="1"/>
        </p:nvSpPr>
        <p:spPr>
          <a:xfrm>
            <a:off x="6728749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err="1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Arrays</a:t>
            </a:r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Dinâmicos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33A685-51B2-94EE-E3FA-B61EC6569B78}"/>
              </a:ext>
            </a:extLst>
          </p:cNvPr>
          <p:cNvSpPr txBox="1"/>
          <p:nvPr userDrawn="1"/>
        </p:nvSpPr>
        <p:spPr>
          <a:xfrm>
            <a:off x="9948440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A7FDF5-6FE6-5122-6CFD-576B354E1AA1}"/>
              </a:ext>
            </a:extLst>
          </p:cNvPr>
          <p:cNvSpPr/>
          <p:nvPr userDrawn="1"/>
        </p:nvSpPr>
        <p:spPr>
          <a:xfrm>
            <a:off x="10277033" y="6319777"/>
            <a:ext cx="1261640" cy="104172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6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90CEFE9-91A5-1DEB-02F5-A2D7AA1A8D32}"/>
              </a:ext>
            </a:extLst>
          </p:cNvPr>
          <p:cNvSpPr txBox="1"/>
          <p:nvPr userDrawn="1"/>
        </p:nvSpPr>
        <p:spPr>
          <a:xfrm>
            <a:off x="289367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43F668-B837-C24F-36FA-AAA273A4C34A}"/>
              </a:ext>
            </a:extLst>
          </p:cNvPr>
          <p:cNvSpPr txBox="1"/>
          <p:nvPr userDrawn="1"/>
        </p:nvSpPr>
        <p:spPr>
          <a:xfrm>
            <a:off x="3509058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Método Big 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E09646-EF3E-9ACA-238F-026076D5D5CF}"/>
              </a:ext>
            </a:extLst>
          </p:cNvPr>
          <p:cNvSpPr txBox="1"/>
          <p:nvPr userDrawn="1"/>
        </p:nvSpPr>
        <p:spPr>
          <a:xfrm>
            <a:off x="6728749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err="1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Arrays</a:t>
            </a:r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Dinâmicos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F66B04-430C-30F4-531E-9F978CB6A43B}"/>
              </a:ext>
            </a:extLst>
          </p:cNvPr>
          <p:cNvSpPr txBox="1"/>
          <p:nvPr userDrawn="1"/>
        </p:nvSpPr>
        <p:spPr>
          <a:xfrm>
            <a:off x="9948440" y="6395013"/>
            <a:ext cx="19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Recursão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441609-CE72-A1B9-4D5B-1B351E50D654}"/>
              </a:ext>
            </a:extLst>
          </p:cNvPr>
          <p:cNvSpPr/>
          <p:nvPr userDrawn="1"/>
        </p:nvSpPr>
        <p:spPr>
          <a:xfrm>
            <a:off x="3845753" y="6319777"/>
            <a:ext cx="1261640" cy="104172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703A2-4A8C-2DA1-29E5-582168C1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1EAF74-A9A6-B59A-92B7-07D6F8A6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013616-94BC-A260-CF59-4CFA1731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481C88-FEAF-3BAF-32B3-06D67D89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32CB6E-AC65-AB6C-3EA5-D3D315DD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9D987F-B7F6-F763-525C-5EA39AA6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0BF280-F6EC-C1C4-46F3-C1A934A3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AACFF-3D4E-46F8-4D60-0D6C168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5E085-0990-9D4E-69D2-C317EC54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7214B4-ED72-7337-9511-8551326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AED78D-BF5D-E28A-FC60-8C2D6FAE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7087AB-4572-F103-D13B-0710E13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0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C2BC6B-3E35-9840-9B34-A5EBA367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FDF922-7A1E-3068-02DD-CAD54F0B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9A2CB2-34E0-D645-EEDB-C4F4E26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1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2A9F-6CAD-2992-191F-4E9532C5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DF88-29DC-6789-5343-A603EE4D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3A1FFD-CD29-F365-53C9-DD1AB5B6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F56FAC-932A-A7AA-DDDA-06ACA5E6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5ED025-991F-20E3-A540-CE7AB1F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97B04-2F1B-3452-48F5-F319F70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6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2D676-7366-53E1-0E6C-4E953EBB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48760-3E16-3851-2C99-02CA16EE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0C14A8-D156-101C-3215-75EBEA26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163C9-8F0D-718C-4EDE-2223348E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60779-B380-453C-9C53-A820B0406F10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D956EB-F3E4-664C-7ADA-7506D5ED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494FD-69C9-111E-52AD-2ACACD17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A9C43-68E6-43EF-9BA9-74286597E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6473F41-8507-3080-D445-705FBBDB932D}"/>
              </a:ext>
            </a:extLst>
          </p:cNvPr>
          <p:cNvSpPr/>
          <p:nvPr userDrawn="1"/>
        </p:nvSpPr>
        <p:spPr>
          <a:xfrm>
            <a:off x="0" y="-8410"/>
            <a:ext cx="12801600" cy="95331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661B706-32E5-5D1C-7907-94EEEA6EEE1A}"/>
              </a:ext>
            </a:extLst>
          </p:cNvPr>
          <p:cNvGrpSpPr/>
          <p:nvPr userDrawn="1"/>
        </p:nvGrpSpPr>
        <p:grpSpPr>
          <a:xfrm>
            <a:off x="-1226577" y="887179"/>
            <a:ext cx="14918203" cy="93600"/>
            <a:chOff x="86921" y="1008434"/>
            <a:chExt cx="12105078" cy="257209"/>
          </a:xfrm>
        </p:grpSpPr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42FA479E-E88E-28F1-2E13-97B1C19C8127}"/>
                </a:ext>
              </a:extLst>
            </p:cNvPr>
            <p:cNvSpPr/>
            <p:nvPr/>
          </p:nvSpPr>
          <p:spPr>
            <a:xfrm rot="5400000">
              <a:off x="11824754" y="898397"/>
              <a:ext cx="257208" cy="477283"/>
            </a:xfrm>
            <a:prstGeom prst="rtTriangle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FDCB74E0-474F-8455-2614-DA72102BAFF4}"/>
                </a:ext>
              </a:extLst>
            </p:cNvPr>
            <p:cNvSpPr/>
            <p:nvPr/>
          </p:nvSpPr>
          <p:spPr>
            <a:xfrm rot="16200000">
              <a:off x="196959" y="898397"/>
              <a:ext cx="257208" cy="477283"/>
            </a:xfrm>
            <a:prstGeom prst="rtTriangle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562C0E5-74B6-FB25-A95A-7AD5AA1C888A}"/>
                </a:ext>
              </a:extLst>
            </p:cNvPr>
            <p:cNvSpPr/>
            <p:nvPr/>
          </p:nvSpPr>
          <p:spPr>
            <a:xfrm>
              <a:off x="551234" y="1008434"/>
              <a:ext cx="11170596" cy="255600"/>
            </a:xfrm>
            <a:prstGeom prst="rect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E9B7F5D3-69DB-55E8-5DC8-DF09DD9568BC}"/>
              </a:ext>
            </a:extLst>
          </p:cNvPr>
          <p:cNvSpPr/>
          <p:nvPr userDrawn="1"/>
        </p:nvSpPr>
        <p:spPr>
          <a:xfrm>
            <a:off x="-920250" y="968458"/>
            <a:ext cx="13766555" cy="93600"/>
          </a:xfrm>
          <a:prstGeom prst="rect">
            <a:avLst/>
          </a:prstGeom>
          <a:solidFill>
            <a:srgbClr val="F4E5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04CC88B-CFEF-F6A5-F866-2CBCF58F4E9C}"/>
              </a:ext>
            </a:extLst>
          </p:cNvPr>
          <p:cNvGrpSpPr/>
          <p:nvPr userDrawn="1"/>
        </p:nvGrpSpPr>
        <p:grpSpPr>
          <a:xfrm>
            <a:off x="367462" y="1257525"/>
            <a:ext cx="120218" cy="439195"/>
            <a:chOff x="2185813" y="2619791"/>
            <a:chExt cx="122400" cy="66961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41E49D7-7436-E69D-FC26-8C58EA4FAF58}"/>
                </a:ext>
              </a:extLst>
            </p:cNvPr>
            <p:cNvGrpSpPr/>
            <p:nvPr/>
          </p:nvGrpSpPr>
          <p:grpSpPr>
            <a:xfrm rot="5400000">
              <a:off x="2032218" y="2773386"/>
              <a:ext cx="429589" cy="122400"/>
              <a:chOff x="1081209" y="2383274"/>
              <a:chExt cx="429589" cy="122400"/>
            </a:xfrm>
          </p:grpSpPr>
          <p:sp>
            <p:nvSpPr>
              <p:cNvPr id="20" name="Triângulo Retângulo 19">
                <a:extLst>
                  <a:ext uri="{FF2B5EF4-FFF2-40B4-BE49-F238E27FC236}">
                    <a16:creationId xmlns:a16="http://schemas.microsoft.com/office/drawing/2014/main" id="{E8CFA658-07C4-A9D5-55B3-E11A094342F8}"/>
                  </a:ext>
                </a:extLst>
              </p:cNvPr>
              <p:cNvSpPr/>
              <p:nvPr/>
            </p:nvSpPr>
            <p:spPr>
              <a:xfrm rot="5400000">
                <a:off x="1269598" y="2264474"/>
                <a:ext cx="122400" cy="360000"/>
              </a:xfrm>
              <a:prstGeom prst="rtTriangle">
                <a:avLst/>
              </a:prstGeom>
              <a:solidFill>
                <a:srgbClr val="C8B5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2D127174-2B81-F05C-99FD-3526BB082010}"/>
                  </a:ext>
                </a:extLst>
              </p:cNvPr>
              <p:cNvSpPr/>
              <p:nvPr/>
            </p:nvSpPr>
            <p:spPr>
              <a:xfrm>
                <a:off x="1081209" y="2383274"/>
                <a:ext cx="72000" cy="121387"/>
              </a:xfrm>
              <a:prstGeom prst="rect">
                <a:avLst/>
              </a:prstGeom>
              <a:solidFill>
                <a:srgbClr val="C8B5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610CD282-8CE8-3B75-B6D8-6279EF598E94}"/>
                </a:ext>
              </a:extLst>
            </p:cNvPr>
            <p:cNvGrpSpPr/>
            <p:nvPr/>
          </p:nvGrpSpPr>
          <p:grpSpPr>
            <a:xfrm rot="16200000">
              <a:off x="2032218" y="3013415"/>
              <a:ext cx="429589" cy="122400"/>
              <a:chOff x="1081209" y="2383274"/>
              <a:chExt cx="429589" cy="122400"/>
            </a:xfrm>
            <a:solidFill>
              <a:srgbClr val="1D1D1D"/>
            </a:solidFill>
          </p:grpSpPr>
          <p:sp>
            <p:nvSpPr>
              <p:cNvPr id="18" name="Triângulo Retângulo 17">
                <a:extLst>
                  <a:ext uri="{FF2B5EF4-FFF2-40B4-BE49-F238E27FC236}">
                    <a16:creationId xmlns:a16="http://schemas.microsoft.com/office/drawing/2014/main" id="{718275E7-9998-CAA8-70C0-CA2C7DD6F055}"/>
                  </a:ext>
                </a:extLst>
              </p:cNvPr>
              <p:cNvSpPr/>
              <p:nvPr/>
            </p:nvSpPr>
            <p:spPr>
              <a:xfrm rot="5400000">
                <a:off x="1269598" y="2264474"/>
                <a:ext cx="1224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31548F5-51F3-4F41-1539-B97BBF7A0635}"/>
                  </a:ext>
                </a:extLst>
              </p:cNvPr>
              <p:cNvSpPr/>
              <p:nvPr/>
            </p:nvSpPr>
            <p:spPr>
              <a:xfrm>
                <a:off x="1081209" y="2383274"/>
                <a:ext cx="72000" cy="1213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A755CFB-8119-0F61-7725-0F5697DFB7FE}"/>
              </a:ext>
            </a:extLst>
          </p:cNvPr>
          <p:cNvCxnSpPr>
            <a:cxnSpLocks/>
          </p:cNvCxnSpPr>
          <p:nvPr userDrawn="1"/>
        </p:nvCxnSpPr>
        <p:spPr>
          <a:xfrm>
            <a:off x="562147" y="1673129"/>
            <a:ext cx="10867853" cy="0"/>
          </a:xfrm>
          <a:prstGeom prst="line">
            <a:avLst/>
          </a:prstGeom>
          <a:ln w="19050">
            <a:solidFill>
              <a:srgbClr val="C8B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FEA dev - YouTube">
            <a:extLst>
              <a:ext uri="{FF2B5EF4-FFF2-40B4-BE49-F238E27FC236}">
                <a16:creationId xmlns:a16="http://schemas.microsoft.com/office/drawing/2014/main" id="{1D2B09A3-52A9-545C-752A-50062530C58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311F986-C440-89AD-5A0D-51C84BDAF751}"/>
              </a:ext>
            </a:extLst>
          </p:cNvPr>
          <p:cNvCxnSpPr/>
          <p:nvPr userDrawn="1"/>
        </p:nvCxnSpPr>
        <p:spPr>
          <a:xfrm>
            <a:off x="741680" y="6380480"/>
            <a:ext cx="10627360" cy="0"/>
          </a:xfrm>
          <a:prstGeom prst="line">
            <a:avLst/>
          </a:prstGeom>
          <a:ln>
            <a:solidFill>
              <a:srgbClr val="1A1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091D1C-87B2-1EF2-B994-AA6ABE6117BE}"/>
              </a:ext>
            </a:extLst>
          </p:cNvPr>
          <p:cNvSpPr txBox="1"/>
          <p:nvPr userDrawn="1"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Apresentação Grupo 7</a:t>
            </a:r>
          </a:p>
        </p:txBody>
      </p:sp>
    </p:spTree>
    <p:extLst>
      <p:ext uri="{BB962C8B-B14F-4D97-AF65-F5344CB8AC3E}">
        <p14:creationId xmlns:p14="http://schemas.microsoft.com/office/powerpoint/2010/main" val="36963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12192000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FEA dev - YouTube">
            <a:extLst>
              <a:ext uri="{FF2B5EF4-FFF2-40B4-BE49-F238E27FC236}">
                <a16:creationId xmlns:a16="http://schemas.microsoft.com/office/drawing/2014/main" id="{CAC51E09-D4F9-9B2C-BD73-C31A9E331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548640" y="2857728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AA7B0A-0641-8A35-F346-2A03234A8E8A}"/>
              </a:ext>
            </a:extLst>
          </p:cNvPr>
          <p:cNvSpPr txBox="1"/>
          <p:nvPr/>
        </p:nvSpPr>
        <p:spPr>
          <a:xfrm>
            <a:off x="-725002" y="4257327"/>
            <a:ext cx="640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Hideki Komi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Melo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José Eduardo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22CA353-0EE6-BDC0-68F4-93B719B992DC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7" name="Triângulo Retângulo 6">
              <a:extLst>
                <a:ext uri="{FF2B5EF4-FFF2-40B4-BE49-F238E27FC236}">
                  <a16:creationId xmlns:a16="http://schemas.microsoft.com/office/drawing/2014/main" id="{11CF0C3D-C541-9E47-2FB8-4D14F62385D4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BDD5F37-BC45-373E-9502-8C001E19118B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009997DC-8D7E-C4FF-5A18-4A3ABF0C8550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12" name="Triângulo Retângulo 11">
                  <a:extLst>
                    <a:ext uri="{FF2B5EF4-FFF2-40B4-BE49-F238E27FC236}">
                      <a16:creationId xmlns:a16="http://schemas.microsoft.com/office/drawing/2014/main" id="{B3F77715-2DCE-32C9-D3D4-FCB4C867246F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Triângulo Retângulo 12">
                  <a:extLst>
                    <a:ext uri="{FF2B5EF4-FFF2-40B4-BE49-F238E27FC236}">
                      <a16:creationId xmlns:a16="http://schemas.microsoft.com/office/drawing/2014/main" id="{292A9C71-0546-BD7D-AF2D-2F502B5556B4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E91BD7-BDD9-7802-E92C-8FEFB24E6D80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Triângulo Retângulo 9">
                <a:extLst>
                  <a:ext uri="{FF2B5EF4-FFF2-40B4-BE49-F238E27FC236}">
                    <a16:creationId xmlns:a16="http://schemas.microsoft.com/office/drawing/2014/main" id="{1D9C8F10-82A5-596E-BB17-95A567F7D5E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86C0D38-664A-41F2-4762-3F81C5307C4D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AFA3271-CC28-A93E-046D-83E68EA865E2}"/>
              </a:ext>
            </a:extLst>
          </p:cNvPr>
          <p:cNvGrpSpPr/>
          <p:nvPr/>
        </p:nvGrpSpPr>
        <p:grpSpPr>
          <a:xfrm>
            <a:off x="2973408" y="5947240"/>
            <a:ext cx="15416503" cy="174879"/>
            <a:chOff x="-1947762" y="887179"/>
            <a:chExt cx="15416503" cy="174879"/>
          </a:xfrm>
        </p:grpSpPr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064CF81E-E68A-22C1-235D-5F33EA60F068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0D32B17-01F7-E8E3-C343-4E57FE76CD2B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5B57BB79-849C-6F72-D5B1-01FE1DDF341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21" name="Triângulo Retângulo 20">
                  <a:extLst>
                    <a:ext uri="{FF2B5EF4-FFF2-40B4-BE49-F238E27FC236}">
                      <a16:creationId xmlns:a16="http://schemas.microsoft.com/office/drawing/2014/main" id="{A5D2255E-7B4E-ED4B-F1F4-EC0C8AEE5E4E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Triângulo Retângulo 21">
                  <a:extLst>
                    <a:ext uri="{FF2B5EF4-FFF2-40B4-BE49-F238E27FC236}">
                      <a16:creationId xmlns:a16="http://schemas.microsoft.com/office/drawing/2014/main" id="{6DB8C1A4-EEB1-90DB-6A86-3941EE959544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8FB6482B-39CD-289C-9DB3-AB57DB79FF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Triângulo Retângulo 18">
                <a:extLst>
                  <a:ext uri="{FF2B5EF4-FFF2-40B4-BE49-F238E27FC236}">
                    <a16:creationId xmlns:a16="http://schemas.microsoft.com/office/drawing/2014/main" id="{C990E093-6086-3300-C903-8E888DF379C6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50E0DCE-9A74-DD51-0F38-E4F12F7B931E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4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F6A5C2-B671-D4ED-7127-CA2C126A1E2B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1F46FDA-4E7C-BEA1-FB5C-C7854DCD5115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7316CC4-7BC7-493F-FCC9-B24C2856F2A6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9F2F4-08A5-96EB-44E5-A5FD60074A20}"/>
              </a:ext>
            </a:extLst>
          </p:cNvPr>
          <p:cNvSpPr/>
          <p:nvPr/>
        </p:nvSpPr>
        <p:spPr>
          <a:xfrm>
            <a:off x="1290320" y="2032000"/>
            <a:ext cx="4551680" cy="2641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F3B6DB-17FF-63DC-EBD4-64C11D901103}"/>
              </a:ext>
            </a:extLst>
          </p:cNvPr>
          <p:cNvSpPr/>
          <p:nvPr/>
        </p:nvSpPr>
        <p:spPr>
          <a:xfrm>
            <a:off x="7305040" y="2011680"/>
            <a:ext cx="4551680" cy="33629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A264173-7E46-8505-61D1-E71D203B7A3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20C5DD-CE8A-0107-C665-6C3FC997BD62}"/>
              </a:ext>
            </a:extLst>
          </p:cNvPr>
          <p:cNvSpPr/>
          <p:nvPr/>
        </p:nvSpPr>
        <p:spPr>
          <a:xfrm>
            <a:off x="843280" y="2296160"/>
            <a:ext cx="555752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85650F2-2ABA-A19C-6DDA-71F1E9C410A9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7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C3A6892-C4F7-2188-EF65-CA576BF2BD75}"/>
              </a:ext>
            </a:extLst>
          </p:cNvPr>
          <p:cNvGrpSpPr/>
          <p:nvPr/>
        </p:nvGrpSpPr>
        <p:grpSpPr>
          <a:xfrm>
            <a:off x="6476135" y="0"/>
            <a:ext cx="8767482" cy="6858000"/>
            <a:chOff x="6476135" y="0"/>
            <a:chExt cx="8767482" cy="6858000"/>
          </a:xfrm>
        </p:grpSpPr>
        <p:pic>
          <p:nvPicPr>
            <p:cNvPr id="5" name="Imagem 4" descr="Uma imagem contendo chuva&#10;&#10;Descrição gerada automaticamente">
              <a:extLst>
                <a:ext uri="{FF2B5EF4-FFF2-40B4-BE49-F238E27FC236}">
                  <a16:creationId xmlns:a16="http://schemas.microsoft.com/office/drawing/2014/main" id="{3C4DD78A-0264-1F48-3276-651507C6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117" y="0"/>
              <a:ext cx="8572500" cy="6858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9995568-9B6F-6C69-D303-456557D36C25}"/>
                </a:ext>
              </a:extLst>
            </p:cNvPr>
            <p:cNvSpPr/>
            <p:nvPr/>
          </p:nvSpPr>
          <p:spPr>
            <a:xfrm>
              <a:off x="6476135" y="0"/>
              <a:ext cx="5715865" cy="6858000"/>
            </a:xfrm>
            <a:prstGeom prst="rect">
              <a:avLst/>
            </a:prstGeom>
            <a:solidFill>
              <a:srgbClr val="494403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8AAAD11-6534-E246-8132-343FE72669C5}"/>
              </a:ext>
            </a:extLst>
          </p:cNvPr>
          <p:cNvGrpSpPr/>
          <p:nvPr/>
        </p:nvGrpSpPr>
        <p:grpSpPr>
          <a:xfrm>
            <a:off x="6599499" y="0"/>
            <a:ext cx="640015" cy="6865200"/>
            <a:chOff x="7373074" y="14399"/>
            <a:chExt cx="640015" cy="6865200"/>
          </a:xfrm>
          <a:solidFill>
            <a:srgbClr val="F6E605"/>
          </a:solidFill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06E73139-097E-40FB-CB6F-2E7E06E361EE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C3D46F-D494-5185-0350-00FD7B2CF93E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4388C23-2841-C0D9-66B6-DE453E01DD6B}"/>
              </a:ext>
            </a:extLst>
          </p:cNvPr>
          <p:cNvGrpSpPr/>
          <p:nvPr/>
        </p:nvGrpSpPr>
        <p:grpSpPr>
          <a:xfrm>
            <a:off x="6458674" y="-7200"/>
            <a:ext cx="640015" cy="6865200"/>
            <a:chOff x="7373074" y="14399"/>
            <a:chExt cx="640015" cy="6865200"/>
          </a:xfrm>
          <a:solidFill>
            <a:srgbClr val="C7B726"/>
          </a:solidFill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C37ECAA-0CC7-E201-D90F-1F1AD466C6B4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A6CF179A-98B4-668B-A065-982F5E854A98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6458673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-503983" y="316546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A26BBD6D-E71E-1E5B-1282-C15882DCF7FF}"/>
              </a:ext>
            </a:extLst>
          </p:cNvPr>
          <p:cNvSpPr/>
          <p:nvPr/>
        </p:nvSpPr>
        <p:spPr>
          <a:xfrm rot="5400000">
            <a:off x="3269107" y="3192391"/>
            <a:ext cx="6843600" cy="487619"/>
          </a:xfrm>
          <a:prstGeom prst="triangle">
            <a:avLst>
              <a:gd name="adj" fmla="val 50169"/>
            </a:avLst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FEA dev - YouTube">
            <a:extLst>
              <a:ext uri="{FF2B5EF4-FFF2-40B4-BE49-F238E27FC236}">
                <a16:creationId xmlns:a16="http://schemas.microsoft.com/office/drawing/2014/main" id="{ED184D8F-49D9-9AEF-978E-BE6F2C6E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4703564" y="370389"/>
            <a:ext cx="1556667" cy="1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E509A6-2815-4C22-FFD7-38BA94D7FA47}"/>
              </a:ext>
            </a:extLst>
          </p:cNvPr>
          <p:cNvSpPr txBox="1"/>
          <p:nvPr/>
        </p:nvSpPr>
        <p:spPr>
          <a:xfrm>
            <a:off x="780134" y="4732828"/>
            <a:ext cx="513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Arrays</a:t>
            </a:r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 Dinâmicos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99905C1-2BC2-0295-7F7B-88BF835FC13A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43" name="Triângulo Retângulo 42">
              <a:extLst>
                <a:ext uri="{FF2B5EF4-FFF2-40B4-BE49-F238E27FC236}">
                  <a16:creationId xmlns:a16="http://schemas.microsoft.com/office/drawing/2014/main" id="{32A8238C-39A1-2671-D218-EDEEF95793D6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76E3B87-B6F1-C158-8894-A0CA145BAE3E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A4ED93-48E0-07BD-0A5B-1FDAF8C82FE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48" name="Triângulo Retângulo 47">
                  <a:extLst>
                    <a:ext uri="{FF2B5EF4-FFF2-40B4-BE49-F238E27FC236}">
                      <a16:creationId xmlns:a16="http://schemas.microsoft.com/office/drawing/2014/main" id="{89CFFA8F-FF4C-5C14-5F17-F81295A41699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4F3A1916-7B4E-51D4-919C-349AF77796BE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879E01B6-C840-0342-5896-E7474BC9AE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Retângulo 45">
                <a:extLst>
                  <a:ext uri="{FF2B5EF4-FFF2-40B4-BE49-F238E27FC236}">
                    <a16:creationId xmlns:a16="http://schemas.microsoft.com/office/drawing/2014/main" id="{C6490D27-3D4B-AE86-07E8-EFC17C6E5D6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71A1C35-544A-A435-4E2A-C96CA794DE9C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3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F9C4893-3999-2E17-6B09-4C85F28F9D5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err="1">
                <a:latin typeface="Avenir Next LT Pro" panose="020B0504020202020204" pitchFamily="34" charset="0"/>
              </a:rPr>
              <a:t>Arrays</a:t>
            </a:r>
            <a:r>
              <a:rPr lang="pt-BR" sz="2400">
                <a:latin typeface="Avenir Next LT Pro" panose="020B0504020202020204" pitchFamily="34" charset="0"/>
              </a:rPr>
              <a:t> Dinâmicos: </a:t>
            </a:r>
            <a:r>
              <a:rPr lang="pt-BR" sz="2400" b="1">
                <a:latin typeface="Avenir Next LT Pro" panose="020B0504020202020204" pitchFamily="34" charset="0"/>
              </a:rPr>
              <a:t>Bubble </a:t>
            </a:r>
            <a:r>
              <a:rPr lang="pt-BR" sz="2400" b="1" err="1">
                <a:latin typeface="Avenir Next LT Pro" panose="020B0504020202020204" pitchFamily="34" charset="0"/>
              </a:rPr>
              <a:t>Sort</a:t>
            </a:r>
            <a:r>
              <a:rPr lang="pt-BR" sz="2400">
                <a:latin typeface="Avenir Next LT Pro" panose="020B0504020202020204" pitchFamily="34" charset="0"/>
              </a:rPr>
              <a:t>, ordem O(n²).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47FE32-297D-32A7-ECCE-2D40B9CD4230}"/>
              </a:ext>
            </a:extLst>
          </p:cNvPr>
          <p:cNvSpPr/>
          <p:nvPr/>
        </p:nvSpPr>
        <p:spPr>
          <a:xfrm>
            <a:off x="7239000" y="2052320"/>
            <a:ext cx="38709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BF8ECE9-C456-0496-236A-393D160D930E}"/>
              </a:ext>
            </a:extLst>
          </p:cNvPr>
          <p:cNvSpPr/>
          <p:nvPr/>
        </p:nvSpPr>
        <p:spPr>
          <a:xfrm>
            <a:off x="7193280" y="1874520"/>
            <a:ext cx="39624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Código: </a:t>
            </a:r>
            <a:r>
              <a:rPr lang="pt-BR" b="1"/>
              <a:t>Bubble </a:t>
            </a:r>
            <a:r>
              <a:rPr lang="pt-BR" b="1" err="1"/>
              <a:t>Sort</a:t>
            </a:r>
            <a:endParaRPr lang="pt-BR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244973-36CD-406B-C6D8-5CF9D11EF155}"/>
              </a:ext>
            </a:extLst>
          </p:cNvPr>
          <p:cNvSpPr/>
          <p:nvPr/>
        </p:nvSpPr>
        <p:spPr>
          <a:xfrm>
            <a:off x="721360" y="1960880"/>
            <a:ext cx="6029960" cy="20463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BF9AC3-0F25-62B5-DB2C-1ED404D6F113}"/>
              </a:ext>
            </a:extLst>
          </p:cNvPr>
          <p:cNvSpPr/>
          <p:nvPr/>
        </p:nvSpPr>
        <p:spPr>
          <a:xfrm>
            <a:off x="843280" y="2051050"/>
            <a:ext cx="6029960" cy="20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5686A05-7D49-3F29-56EA-C590BCB8782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3C75A1DB-66B4-223D-9962-97770BCF84D4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EC6E3E9D-7E9D-131C-76F9-0C3BAB77DE18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075B9D-7280-29EF-B028-B889A076BBB6}"/>
              </a:ext>
            </a:extLst>
          </p:cNvPr>
          <p:cNvSpPr txBox="1"/>
          <p:nvPr/>
        </p:nvSpPr>
        <p:spPr>
          <a:xfrm>
            <a:off x="1322526" y="2204720"/>
            <a:ext cx="5329206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>
                <a:ea typeface="+mn-lt"/>
                <a:cs typeface="+mn-lt"/>
              </a:rPr>
              <a:t>O Bubble </a:t>
            </a:r>
            <a:r>
              <a:rPr lang="pt-BR" sz="1300" err="1">
                <a:ea typeface="+mn-lt"/>
                <a:cs typeface="+mn-lt"/>
              </a:rPr>
              <a:t>Sort</a:t>
            </a:r>
            <a:r>
              <a:rPr lang="pt-BR" sz="1300">
                <a:ea typeface="+mn-lt"/>
                <a:cs typeface="+mn-lt"/>
              </a:rPr>
              <a:t> é um método de ordenação simples que funciona </a:t>
            </a:r>
            <a:r>
              <a:rPr lang="pt-BR" sz="1300" b="1">
                <a:ea typeface="+mn-lt"/>
                <a:cs typeface="+mn-lt"/>
              </a:rPr>
              <a:t>comparando pares</a:t>
            </a:r>
            <a:r>
              <a:rPr lang="pt-BR" sz="1300">
                <a:ea typeface="+mn-lt"/>
                <a:cs typeface="+mn-lt"/>
              </a:rPr>
              <a:t> </a:t>
            </a:r>
            <a:r>
              <a:rPr lang="pt-BR" sz="1300" b="1">
                <a:ea typeface="+mn-lt"/>
                <a:cs typeface="+mn-lt"/>
              </a:rPr>
              <a:t>de elementos </a:t>
            </a:r>
            <a:r>
              <a:rPr lang="pt-BR" sz="1300">
                <a:ea typeface="+mn-lt"/>
                <a:cs typeface="+mn-lt"/>
              </a:rPr>
              <a:t>adjacentes e trocando-os se estiverem na ordem errada. Ele repete esse processo até que toda a lista esteja ordenada. </a:t>
            </a:r>
            <a:r>
              <a:rPr lang="pt-BR" sz="1300" b="1">
                <a:ea typeface="+mn-lt"/>
                <a:cs typeface="+mn-lt"/>
              </a:rPr>
              <a:t>Imagine bolhas subindo em um copo de refrigerante: </a:t>
            </a:r>
            <a:r>
              <a:rPr lang="pt-BR" sz="1300">
                <a:ea typeface="+mn-lt"/>
                <a:cs typeface="+mn-lt"/>
              </a:rPr>
              <a:t>cada bolha (elemento) vai subindo (sendo trocada) até encontrar sua posição correta. O algoritmo passa várias vezes pela lista, e a cada passagem, a maior bolha (elemento) que estava fora de ordem vai para o final da lista, assim como as bolhas que chegam ao topo do copo.</a:t>
            </a:r>
            <a:endParaRPr lang="pt-BR" sz="1300"/>
          </a:p>
        </p:txBody>
      </p:sp>
      <p:pic>
        <p:nvPicPr>
          <p:cNvPr id="26" name="Imagem 25" descr="Texto&#10;&#10;Descrição gerada automaticamente">
            <a:extLst>
              <a:ext uri="{FF2B5EF4-FFF2-40B4-BE49-F238E27FC236}">
                <a16:creationId xmlns:a16="http://schemas.microsoft.com/office/drawing/2014/main" id="{08633B24-0695-EB14-BFC9-0404D957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69" y="2766353"/>
            <a:ext cx="3875522" cy="2878293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77574062-D11E-1F4F-BC0A-3ED2032F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4427009"/>
            <a:ext cx="1749298" cy="17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F9C4893-3999-2E17-6B09-4C85F28F9D5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err="1">
                <a:latin typeface="Avenir Next LT Pro" panose="020B0504020202020204" pitchFamily="34" charset="0"/>
              </a:rPr>
              <a:t>Arrays</a:t>
            </a:r>
            <a:r>
              <a:rPr lang="pt-BR" sz="2400">
                <a:latin typeface="Avenir Next LT Pro" panose="020B0504020202020204" pitchFamily="34" charset="0"/>
              </a:rPr>
              <a:t> Dinâmicos: </a:t>
            </a:r>
            <a:r>
              <a:rPr lang="pt-BR" sz="2400" b="1" err="1">
                <a:latin typeface="Avenir Next LT Pro" panose="020B0504020202020204" pitchFamily="34" charset="0"/>
              </a:rPr>
              <a:t>Selection</a:t>
            </a:r>
            <a:r>
              <a:rPr lang="pt-BR" sz="2400" b="1">
                <a:latin typeface="Avenir Next LT Pro" panose="020B0504020202020204" pitchFamily="34" charset="0"/>
              </a:rPr>
              <a:t> </a:t>
            </a:r>
            <a:r>
              <a:rPr lang="pt-BR" sz="2400" b="1" err="1">
                <a:latin typeface="Avenir Next LT Pro" panose="020B0504020202020204" pitchFamily="34" charset="0"/>
              </a:rPr>
              <a:t>Sort</a:t>
            </a:r>
            <a:r>
              <a:rPr lang="pt-BR" sz="2400">
                <a:latin typeface="Avenir Next LT Pro" panose="020B0504020202020204" pitchFamily="34" charset="0"/>
              </a:rPr>
              <a:t>, ordem O(n²).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FF7F97B-3F29-AA99-A7B6-EC9732A000E0}"/>
              </a:ext>
            </a:extLst>
          </p:cNvPr>
          <p:cNvSpPr/>
          <p:nvPr/>
        </p:nvSpPr>
        <p:spPr>
          <a:xfrm>
            <a:off x="7239000" y="2052320"/>
            <a:ext cx="38709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6956CEB-50E1-4342-CFE8-2E036470883E}"/>
              </a:ext>
            </a:extLst>
          </p:cNvPr>
          <p:cNvSpPr/>
          <p:nvPr/>
        </p:nvSpPr>
        <p:spPr>
          <a:xfrm>
            <a:off x="7193280" y="1874520"/>
            <a:ext cx="39624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Código: </a:t>
            </a:r>
            <a:r>
              <a:rPr lang="pt-BR" b="1" err="1"/>
              <a:t>Selection</a:t>
            </a:r>
            <a:r>
              <a:rPr lang="pt-BR" b="1"/>
              <a:t> </a:t>
            </a:r>
            <a:r>
              <a:rPr lang="pt-BR" b="1" err="1"/>
              <a:t>Sort</a:t>
            </a:r>
            <a:endParaRPr lang="pt-BR" b="1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BF9362-72FE-5CB3-1317-2DFCC34BB6B9}"/>
              </a:ext>
            </a:extLst>
          </p:cNvPr>
          <p:cNvSpPr/>
          <p:nvPr/>
        </p:nvSpPr>
        <p:spPr>
          <a:xfrm>
            <a:off x="721360" y="1960880"/>
            <a:ext cx="6029960" cy="20463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D2827D-9519-E70B-592F-CDE72A295658}"/>
              </a:ext>
            </a:extLst>
          </p:cNvPr>
          <p:cNvSpPr/>
          <p:nvPr/>
        </p:nvSpPr>
        <p:spPr>
          <a:xfrm>
            <a:off x="843280" y="2051050"/>
            <a:ext cx="6029960" cy="20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A1A26CD-BDB1-F6EF-A5D2-4F6E1D011F3F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FD4D48A1-2A9C-52BE-0D42-BE965DF7C7B2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7D104531-CB17-8682-DAC3-140E6E61DC43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9DA4E8-FAA5-BC4F-6A18-FD0608A2D92B}"/>
              </a:ext>
            </a:extLst>
          </p:cNvPr>
          <p:cNvSpPr txBox="1"/>
          <p:nvPr/>
        </p:nvSpPr>
        <p:spPr>
          <a:xfrm>
            <a:off x="1322526" y="2204720"/>
            <a:ext cx="5329206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>
                <a:ea typeface="+mn-lt"/>
                <a:cs typeface="+mn-lt"/>
              </a:rPr>
              <a:t>O </a:t>
            </a:r>
            <a:r>
              <a:rPr lang="pt-BR" sz="1300" err="1">
                <a:ea typeface="+mn-lt"/>
                <a:cs typeface="+mn-lt"/>
              </a:rPr>
              <a:t>Selection</a:t>
            </a:r>
            <a:r>
              <a:rPr lang="pt-BR" sz="1300">
                <a:ea typeface="+mn-lt"/>
                <a:cs typeface="+mn-lt"/>
              </a:rPr>
              <a:t> </a:t>
            </a:r>
            <a:r>
              <a:rPr lang="pt-BR" sz="1300" err="1">
                <a:ea typeface="+mn-lt"/>
                <a:cs typeface="+mn-lt"/>
              </a:rPr>
              <a:t>Sort</a:t>
            </a:r>
            <a:r>
              <a:rPr lang="pt-BR" sz="1300">
                <a:ea typeface="+mn-lt"/>
                <a:cs typeface="+mn-lt"/>
              </a:rPr>
              <a:t> é um método de ordenação que funciona encontrando repetidamente o </a:t>
            </a:r>
            <a:r>
              <a:rPr lang="pt-BR" sz="1300" b="1">
                <a:ea typeface="+mn-lt"/>
                <a:cs typeface="+mn-lt"/>
              </a:rPr>
              <a:t>menor elemento da lista e colocando-o na posição correta</a:t>
            </a:r>
            <a:r>
              <a:rPr lang="pt-BR" sz="1300">
                <a:ea typeface="+mn-lt"/>
                <a:cs typeface="+mn-lt"/>
              </a:rPr>
              <a:t>. Ele percorre a lista, seleciona o menor elemento e o troca com o primeiro elemento. Depois, ignora a primeira posição e repete o processo com o restante da lista, colocando o segundo menor elemento na segunda posição, e assim por diante. </a:t>
            </a:r>
            <a:r>
              <a:rPr lang="pt-BR" sz="1300" b="1">
                <a:ea typeface="+mn-lt"/>
                <a:cs typeface="+mn-lt"/>
              </a:rPr>
              <a:t>É como organizar cartas na mão</a:t>
            </a:r>
            <a:r>
              <a:rPr lang="pt-BR" sz="1300">
                <a:ea typeface="+mn-lt"/>
                <a:cs typeface="+mn-lt"/>
              </a:rPr>
              <a:t>: você procura a menor carta e a coloca na ponta esquerda, depois procura a próxima menor e a coloca ao lado da primeira, e continua até que todas as cartas estejam ordenadas.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32FB2852-048D-D4F6-4CFF-B6FC9886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46" y="2631057"/>
            <a:ext cx="3881007" cy="3108960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AFB620A7-3AD1-44FB-AB82-89866B47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4427008"/>
            <a:ext cx="1749298" cy="17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F9C4893-3999-2E17-6B09-4C85F28F9D5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err="1">
                <a:latin typeface="Avenir Next LT Pro" panose="020B0504020202020204" pitchFamily="34" charset="0"/>
              </a:rPr>
              <a:t>Arrays</a:t>
            </a:r>
            <a:r>
              <a:rPr lang="pt-BR" sz="2400">
                <a:latin typeface="Avenir Next LT Pro" panose="020B0504020202020204" pitchFamily="34" charset="0"/>
              </a:rPr>
              <a:t> Dinâmicos: </a:t>
            </a:r>
            <a:r>
              <a:rPr lang="pt-BR" sz="2400" b="1" err="1">
                <a:latin typeface="Avenir Next LT Pro" panose="020B0504020202020204" pitchFamily="34" charset="0"/>
              </a:rPr>
              <a:t>Insertion</a:t>
            </a:r>
            <a:r>
              <a:rPr lang="pt-BR" sz="2400" b="1">
                <a:latin typeface="Avenir Next LT Pro" panose="020B0504020202020204" pitchFamily="34" charset="0"/>
              </a:rPr>
              <a:t> </a:t>
            </a:r>
            <a:r>
              <a:rPr lang="pt-BR" sz="2400" b="1" err="1">
                <a:latin typeface="Avenir Next LT Pro" panose="020B0504020202020204" pitchFamily="34" charset="0"/>
              </a:rPr>
              <a:t>Sort</a:t>
            </a:r>
            <a:r>
              <a:rPr lang="pt-BR" sz="2400">
                <a:latin typeface="Avenir Next LT Pro" panose="020B0504020202020204" pitchFamily="34" charset="0"/>
              </a:rPr>
              <a:t>, ordem O(n²).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FF4340-BEB2-AE54-2BD6-DBC2D356531B}"/>
              </a:ext>
            </a:extLst>
          </p:cNvPr>
          <p:cNvSpPr/>
          <p:nvPr/>
        </p:nvSpPr>
        <p:spPr>
          <a:xfrm>
            <a:off x="7239000" y="2052320"/>
            <a:ext cx="38709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3E84B8D-4B25-7907-B2DE-DA461A163262}"/>
              </a:ext>
            </a:extLst>
          </p:cNvPr>
          <p:cNvSpPr/>
          <p:nvPr/>
        </p:nvSpPr>
        <p:spPr>
          <a:xfrm>
            <a:off x="7193280" y="1874520"/>
            <a:ext cx="39624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Código: </a:t>
            </a:r>
            <a:r>
              <a:rPr lang="pt-BR" b="1" err="1"/>
              <a:t>Insertion</a:t>
            </a:r>
            <a:r>
              <a:rPr lang="pt-BR" b="1"/>
              <a:t> </a:t>
            </a:r>
            <a:r>
              <a:rPr lang="pt-BR" b="1" err="1"/>
              <a:t>Sort</a:t>
            </a:r>
            <a:endParaRPr lang="pt-BR" b="1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B56ECD-2EBD-AB5E-D9FE-D09BB9B214D9}"/>
              </a:ext>
            </a:extLst>
          </p:cNvPr>
          <p:cNvSpPr/>
          <p:nvPr/>
        </p:nvSpPr>
        <p:spPr>
          <a:xfrm>
            <a:off x="721360" y="1960880"/>
            <a:ext cx="6029960" cy="20463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8C05EA-F70E-F830-BAB5-DE7316E36C2A}"/>
              </a:ext>
            </a:extLst>
          </p:cNvPr>
          <p:cNvSpPr/>
          <p:nvPr/>
        </p:nvSpPr>
        <p:spPr>
          <a:xfrm>
            <a:off x="843280" y="2051050"/>
            <a:ext cx="6029960" cy="20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B136BE2-812C-A1E3-1CF6-466CB8DD75CB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60B73E1A-955D-7C5C-57C2-FB1A8C3E5FE5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1776A981-BAB5-EEEE-34D7-2E0EA3AACD85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124BBB-405C-4481-3E45-586DD0092470}"/>
              </a:ext>
            </a:extLst>
          </p:cNvPr>
          <p:cNvSpPr txBox="1"/>
          <p:nvPr/>
        </p:nvSpPr>
        <p:spPr>
          <a:xfrm>
            <a:off x="1322526" y="2204720"/>
            <a:ext cx="5329206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>
                <a:ea typeface="+mn-lt"/>
                <a:cs typeface="+mn-lt"/>
              </a:rPr>
              <a:t>O </a:t>
            </a:r>
            <a:r>
              <a:rPr lang="pt-BR" sz="1300" err="1">
                <a:ea typeface="+mn-lt"/>
                <a:cs typeface="+mn-lt"/>
              </a:rPr>
              <a:t>Insertion</a:t>
            </a:r>
            <a:r>
              <a:rPr lang="pt-BR" sz="1300">
                <a:ea typeface="+mn-lt"/>
                <a:cs typeface="+mn-lt"/>
              </a:rPr>
              <a:t> </a:t>
            </a:r>
            <a:r>
              <a:rPr lang="pt-BR" sz="1300" err="1">
                <a:ea typeface="+mn-lt"/>
                <a:cs typeface="+mn-lt"/>
              </a:rPr>
              <a:t>Sort</a:t>
            </a:r>
            <a:r>
              <a:rPr lang="pt-BR" sz="1300">
                <a:ea typeface="+mn-lt"/>
                <a:cs typeface="+mn-lt"/>
              </a:rPr>
              <a:t> é um método de ordenação que constrói a lista ordenada de forma incremental. Ele </a:t>
            </a:r>
            <a:r>
              <a:rPr lang="pt-BR" sz="1300" b="1">
                <a:ea typeface="+mn-lt"/>
                <a:cs typeface="+mn-lt"/>
              </a:rPr>
              <a:t>pega cada elemento da lista</a:t>
            </a:r>
            <a:r>
              <a:rPr lang="pt-BR" sz="1300">
                <a:ea typeface="+mn-lt"/>
                <a:cs typeface="+mn-lt"/>
              </a:rPr>
              <a:t>, um por um, e o</a:t>
            </a:r>
            <a:r>
              <a:rPr lang="pt-BR" sz="1300" b="1">
                <a:ea typeface="+mn-lt"/>
                <a:cs typeface="+mn-lt"/>
              </a:rPr>
              <a:t> insere na posição correta</a:t>
            </a:r>
            <a:r>
              <a:rPr lang="pt-BR" sz="1300">
                <a:ea typeface="+mn-lt"/>
                <a:cs typeface="+mn-lt"/>
              </a:rPr>
              <a:t> em uma </a:t>
            </a:r>
            <a:r>
              <a:rPr lang="pt-BR" sz="1300" err="1">
                <a:ea typeface="+mn-lt"/>
                <a:cs typeface="+mn-lt"/>
              </a:rPr>
              <a:t>sublista</a:t>
            </a:r>
            <a:r>
              <a:rPr lang="pt-BR" sz="1300">
                <a:ea typeface="+mn-lt"/>
                <a:cs typeface="+mn-lt"/>
              </a:rPr>
              <a:t> que já está ordenada. Começa com o segundo elemento, comparando-o com o primeiro e colocando-o na posição correta. Depois, passa para o próximo elemento, inserindo-o na posição correta na </a:t>
            </a:r>
            <a:r>
              <a:rPr lang="pt-BR" sz="1300" err="1">
                <a:ea typeface="+mn-lt"/>
                <a:cs typeface="+mn-lt"/>
              </a:rPr>
              <a:t>sublista</a:t>
            </a:r>
            <a:r>
              <a:rPr lang="pt-BR" sz="1300">
                <a:ea typeface="+mn-lt"/>
                <a:cs typeface="+mn-lt"/>
              </a:rPr>
              <a:t> crescente, e assim por diante. É como organizar cartas na mão: você pega uma carta de cada vez e a insere na posição correta entre as cartas que já estão organizadas.</a:t>
            </a:r>
            <a:endParaRPr lang="pt-BR"/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65EE71EE-2536-C8D8-C552-A3F01DDE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17" y="2688566"/>
            <a:ext cx="3869901" cy="3044550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58339C73-26D1-FC8E-954A-5551C959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09" y="4427008"/>
            <a:ext cx="176758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F9C4893-3999-2E17-6B09-4C85F28F9D5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err="1">
                <a:latin typeface="Avenir Next LT Pro" panose="020B0504020202020204" pitchFamily="34" charset="0"/>
              </a:rPr>
              <a:t>Arrays</a:t>
            </a:r>
            <a:r>
              <a:rPr lang="pt-BR" sz="2400">
                <a:latin typeface="Avenir Next LT Pro" panose="020B0504020202020204" pitchFamily="34" charset="0"/>
              </a:rPr>
              <a:t> Dinâmicos: </a:t>
            </a:r>
            <a:r>
              <a:rPr lang="pt-BR" sz="2400" b="1">
                <a:latin typeface="Avenir Next LT Pro" panose="020B0504020202020204" pitchFamily="34" charset="0"/>
              </a:rPr>
              <a:t>Merge </a:t>
            </a:r>
            <a:r>
              <a:rPr lang="pt-BR" sz="2400" b="1" err="1">
                <a:latin typeface="Avenir Next LT Pro" panose="020B0504020202020204" pitchFamily="34" charset="0"/>
              </a:rPr>
              <a:t>Sort</a:t>
            </a:r>
            <a:r>
              <a:rPr lang="pt-BR" sz="2400">
                <a:latin typeface="Avenir Next LT Pro" panose="020B0504020202020204" pitchFamily="34" charset="0"/>
              </a:rPr>
              <a:t>, ordem O(n log n).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FF4340-BEB2-AE54-2BD6-DBC2D356531B}"/>
              </a:ext>
            </a:extLst>
          </p:cNvPr>
          <p:cNvSpPr/>
          <p:nvPr/>
        </p:nvSpPr>
        <p:spPr>
          <a:xfrm>
            <a:off x="4561417" y="2105236"/>
            <a:ext cx="6548543" cy="418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3E84B8D-4B25-7907-B2DE-DA461A163262}"/>
              </a:ext>
            </a:extLst>
          </p:cNvPr>
          <p:cNvSpPr/>
          <p:nvPr/>
        </p:nvSpPr>
        <p:spPr>
          <a:xfrm>
            <a:off x="4558031" y="1874520"/>
            <a:ext cx="6555316" cy="50419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Código: </a:t>
            </a:r>
            <a:r>
              <a:rPr lang="pt-BR" b="1"/>
              <a:t>Merge </a:t>
            </a:r>
            <a:r>
              <a:rPr lang="pt-BR" b="1" err="1"/>
              <a:t>Sort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B56ECD-2EBD-AB5E-D9FE-D09BB9B214D9}"/>
              </a:ext>
            </a:extLst>
          </p:cNvPr>
          <p:cNvSpPr/>
          <p:nvPr/>
        </p:nvSpPr>
        <p:spPr>
          <a:xfrm>
            <a:off x="721360" y="1960880"/>
            <a:ext cx="3320627" cy="41736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8C05EA-F70E-F830-BAB5-DE7316E36C2A}"/>
              </a:ext>
            </a:extLst>
          </p:cNvPr>
          <p:cNvSpPr/>
          <p:nvPr/>
        </p:nvSpPr>
        <p:spPr>
          <a:xfrm>
            <a:off x="847074" y="2054843"/>
            <a:ext cx="3322027" cy="4182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B136BE2-812C-A1E3-1CF6-466CB8DD75CB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60B73E1A-955D-7C5C-57C2-FB1A8C3E5FE5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1776A981-BAB5-EEEE-34D7-2E0EA3AACD85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D4E7C4-AB16-8114-9564-7CCA4792BEF5}"/>
              </a:ext>
            </a:extLst>
          </p:cNvPr>
          <p:cNvSpPr txBox="1"/>
          <p:nvPr/>
        </p:nvSpPr>
        <p:spPr>
          <a:xfrm>
            <a:off x="1289978" y="2204720"/>
            <a:ext cx="2915606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>
                <a:ea typeface="+mn-lt"/>
                <a:cs typeface="+mn-lt"/>
              </a:rPr>
              <a:t>O Merge </a:t>
            </a:r>
            <a:r>
              <a:rPr lang="pt-BR" sz="1300" err="1">
                <a:ea typeface="+mn-lt"/>
                <a:cs typeface="+mn-lt"/>
              </a:rPr>
              <a:t>Sort</a:t>
            </a:r>
            <a:r>
              <a:rPr lang="pt-BR" sz="1300">
                <a:ea typeface="+mn-lt"/>
                <a:cs typeface="+mn-lt"/>
              </a:rPr>
              <a:t> é um método de ordenação que utiliza a abordagem "dividir para conquistar". Ele </a:t>
            </a:r>
            <a:r>
              <a:rPr lang="pt-BR" sz="1300" b="1">
                <a:ea typeface="+mn-lt"/>
                <a:cs typeface="+mn-lt"/>
              </a:rPr>
              <a:t>divide a lista em duas metades</a:t>
            </a:r>
            <a:r>
              <a:rPr lang="pt-BR" sz="1300">
                <a:ea typeface="+mn-lt"/>
                <a:cs typeface="+mn-lt"/>
              </a:rPr>
              <a:t>, </a:t>
            </a:r>
            <a:r>
              <a:rPr lang="pt-BR" sz="1300" b="1">
                <a:ea typeface="+mn-lt"/>
                <a:cs typeface="+mn-lt"/>
              </a:rPr>
              <a:t>ordena cada metade</a:t>
            </a:r>
            <a:r>
              <a:rPr lang="pt-BR" sz="1300">
                <a:ea typeface="+mn-lt"/>
                <a:cs typeface="+mn-lt"/>
              </a:rPr>
              <a:t> recursivamente e, em seguida, </a:t>
            </a:r>
            <a:r>
              <a:rPr lang="pt-BR" sz="1300" b="1">
                <a:ea typeface="+mn-lt"/>
                <a:cs typeface="+mn-lt"/>
              </a:rPr>
              <a:t>mescla as duas metades</a:t>
            </a:r>
            <a:r>
              <a:rPr lang="pt-BR" sz="1300">
                <a:ea typeface="+mn-lt"/>
                <a:cs typeface="+mn-lt"/>
              </a:rPr>
              <a:t> ordenadas para formar uma lista completa ordenada. Primeiro, a lista é dividida repetidamente até que cada </a:t>
            </a:r>
            <a:r>
              <a:rPr lang="pt-BR" sz="1300" err="1">
                <a:ea typeface="+mn-lt"/>
                <a:cs typeface="+mn-lt"/>
              </a:rPr>
              <a:t>sublista</a:t>
            </a:r>
            <a:r>
              <a:rPr lang="pt-BR" sz="1300">
                <a:ea typeface="+mn-lt"/>
                <a:cs typeface="+mn-lt"/>
              </a:rPr>
              <a:t> tenha apenas um elemento. Então, essas </a:t>
            </a:r>
            <a:r>
              <a:rPr lang="pt-BR" sz="1300" err="1">
                <a:ea typeface="+mn-lt"/>
                <a:cs typeface="+mn-lt"/>
              </a:rPr>
              <a:t>sublistas</a:t>
            </a:r>
            <a:r>
              <a:rPr lang="pt-BR" sz="1300">
                <a:ea typeface="+mn-lt"/>
                <a:cs typeface="+mn-lt"/>
              </a:rPr>
              <a:t> são mescladas, sempre combinando duas </a:t>
            </a:r>
            <a:r>
              <a:rPr lang="pt-BR" sz="1300" err="1">
                <a:ea typeface="+mn-lt"/>
                <a:cs typeface="+mn-lt"/>
              </a:rPr>
              <a:t>sublistas</a:t>
            </a:r>
            <a:r>
              <a:rPr lang="pt-BR" sz="1300">
                <a:ea typeface="+mn-lt"/>
                <a:cs typeface="+mn-lt"/>
              </a:rPr>
              <a:t> ordenadas em uma nova </a:t>
            </a:r>
            <a:r>
              <a:rPr lang="pt-BR" sz="1300" err="1">
                <a:ea typeface="+mn-lt"/>
                <a:cs typeface="+mn-lt"/>
              </a:rPr>
              <a:t>sublista</a:t>
            </a:r>
            <a:r>
              <a:rPr lang="pt-BR" sz="1300">
                <a:ea typeface="+mn-lt"/>
                <a:cs typeface="+mn-lt"/>
              </a:rPr>
              <a:t> ordenada, até que toda a lista esteja ordenada. </a:t>
            </a:r>
            <a:r>
              <a:rPr lang="pt-BR" sz="1300" b="1">
                <a:ea typeface="+mn-lt"/>
                <a:cs typeface="+mn-lt"/>
              </a:rPr>
              <a:t>É como organizar pilhas de cartas:</a:t>
            </a:r>
            <a:r>
              <a:rPr lang="pt-BR" sz="1300">
                <a:ea typeface="+mn-lt"/>
                <a:cs typeface="+mn-lt"/>
              </a:rPr>
              <a:t> você divide uma pilha grande em duas menores, organiza cada uma, e depois junta as duas pilhas organizadas em uma única pilha ordenada.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178B64A2-EED6-C3BC-2D57-7016136E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84" y="2534708"/>
            <a:ext cx="3219450" cy="1836844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1B5BAA33-2843-0F4F-79C5-E4666866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75" y="2529417"/>
            <a:ext cx="2740485" cy="3653367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FCFAEC40-DD87-21B0-E006-9158A6BC9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75" y="4458758"/>
            <a:ext cx="176758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8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8B9A8413-2E7B-CE3A-C84A-E796BBAA5A8A}"/>
              </a:ext>
            </a:extLst>
          </p:cNvPr>
          <p:cNvGrpSpPr/>
          <p:nvPr/>
        </p:nvGrpSpPr>
        <p:grpSpPr>
          <a:xfrm>
            <a:off x="6476135" y="0"/>
            <a:ext cx="8767482" cy="6858000"/>
            <a:chOff x="6476135" y="0"/>
            <a:chExt cx="8767482" cy="6858000"/>
          </a:xfrm>
        </p:grpSpPr>
        <p:pic>
          <p:nvPicPr>
            <p:cNvPr id="5" name="Imagem 4" descr="Uma imagem contendo chuva&#10;&#10;Descrição gerada automaticamente">
              <a:extLst>
                <a:ext uri="{FF2B5EF4-FFF2-40B4-BE49-F238E27FC236}">
                  <a16:creationId xmlns:a16="http://schemas.microsoft.com/office/drawing/2014/main" id="{341A64C8-013D-22DF-ECDF-29ADE0E5B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117" y="0"/>
              <a:ext cx="8572500" cy="6858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7BDBCBF-7F17-594F-B1AF-D1DB8AA7490E}"/>
                </a:ext>
              </a:extLst>
            </p:cNvPr>
            <p:cNvSpPr/>
            <p:nvPr/>
          </p:nvSpPr>
          <p:spPr>
            <a:xfrm>
              <a:off x="6476135" y="0"/>
              <a:ext cx="5715865" cy="6858000"/>
            </a:xfrm>
            <a:prstGeom prst="rect">
              <a:avLst/>
            </a:prstGeom>
            <a:solidFill>
              <a:srgbClr val="494403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8AAAD11-6534-E246-8132-343FE72669C5}"/>
              </a:ext>
            </a:extLst>
          </p:cNvPr>
          <p:cNvGrpSpPr/>
          <p:nvPr/>
        </p:nvGrpSpPr>
        <p:grpSpPr>
          <a:xfrm>
            <a:off x="6599499" y="0"/>
            <a:ext cx="640015" cy="6865200"/>
            <a:chOff x="7373074" y="14399"/>
            <a:chExt cx="640015" cy="6865200"/>
          </a:xfrm>
          <a:solidFill>
            <a:srgbClr val="F6E605"/>
          </a:solidFill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06E73139-097E-40FB-CB6F-2E7E06E361EE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C3D46F-D494-5185-0350-00FD7B2CF93E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4388C23-2841-C0D9-66B6-DE453E01DD6B}"/>
              </a:ext>
            </a:extLst>
          </p:cNvPr>
          <p:cNvGrpSpPr/>
          <p:nvPr/>
        </p:nvGrpSpPr>
        <p:grpSpPr>
          <a:xfrm>
            <a:off x="6458674" y="-7200"/>
            <a:ext cx="640015" cy="6865200"/>
            <a:chOff x="7373074" y="14399"/>
            <a:chExt cx="640015" cy="6865200"/>
          </a:xfrm>
          <a:solidFill>
            <a:srgbClr val="C7B726"/>
          </a:solidFill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C37ECAA-0CC7-E201-D90F-1F1AD466C6B4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A6CF179A-98B4-668B-A065-982F5E854A98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6458673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-503983" y="316546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A26BBD6D-E71E-1E5B-1282-C15882DCF7FF}"/>
              </a:ext>
            </a:extLst>
          </p:cNvPr>
          <p:cNvSpPr/>
          <p:nvPr/>
        </p:nvSpPr>
        <p:spPr>
          <a:xfrm rot="5400000">
            <a:off x="3269107" y="3192391"/>
            <a:ext cx="6843600" cy="487619"/>
          </a:xfrm>
          <a:prstGeom prst="triangle">
            <a:avLst>
              <a:gd name="adj" fmla="val 50169"/>
            </a:avLst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FEA dev - YouTube">
            <a:extLst>
              <a:ext uri="{FF2B5EF4-FFF2-40B4-BE49-F238E27FC236}">
                <a16:creationId xmlns:a16="http://schemas.microsoft.com/office/drawing/2014/main" id="{ED184D8F-49D9-9AEF-978E-BE6F2C6E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4703564" y="370389"/>
            <a:ext cx="1556667" cy="1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E509A6-2815-4C22-FFD7-38BA94D7FA47}"/>
              </a:ext>
            </a:extLst>
          </p:cNvPr>
          <p:cNvSpPr txBox="1"/>
          <p:nvPr/>
        </p:nvSpPr>
        <p:spPr>
          <a:xfrm>
            <a:off x="1162098" y="4732828"/>
            <a:ext cx="513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Recursão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99905C1-2BC2-0295-7F7B-88BF835FC13A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43" name="Triângulo Retângulo 42">
              <a:extLst>
                <a:ext uri="{FF2B5EF4-FFF2-40B4-BE49-F238E27FC236}">
                  <a16:creationId xmlns:a16="http://schemas.microsoft.com/office/drawing/2014/main" id="{32A8238C-39A1-2671-D218-EDEEF95793D6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76E3B87-B6F1-C158-8894-A0CA145BAE3E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A4ED93-48E0-07BD-0A5B-1FDAF8C82FE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48" name="Triângulo Retângulo 47">
                  <a:extLst>
                    <a:ext uri="{FF2B5EF4-FFF2-40B4-BE49-F238E27FC236}">
                      <a16:creationId xmlns:a16="http://schemas.microsoft.com/office/drawing/2014/main" id="{89CFFA8F-FF4C-5C14-5F17-F81295A41699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4F3A1916-7B4E-51D4-919C-349AF77796BE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879E01B6-C840-0342-5896-E7474BC9AE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Retângulo 45">
                <a:extLst>
                  <a:ext uri="{FF2B5EF4-FFF2-40B4-BE49-F238E27FC236}">
                    <a16:creationId xmlns:a16="http://schemas.microsoft.com/office/drawing/2014/main" id="{C6490D27-3D4B-AE86-07E8-EFC17C6E5D6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71A1C35-544A-A435-4E2A-C96CA794DE9C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95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D4343C-D5F8-8A4C-F1A8-191F6516A92A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Recursão e seu funcionamento: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E02E26-2AE4-F196-BB3E-D622DD31AC11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B2EF57-5BA9-92E2-55CF-3EC8E500E23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15C68C6-7FBE-795D-7976-EF736DE89749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2E2279B8-5CFA-8E51-AB9A-7162B6752737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2798DE13-1BDC-0F21-01F4-D468DCCCBDB8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401F68-A4BE-D389-206E-94B3ED34A2C3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Como funciona a recursão: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652497-5DAE-3C98-DD9E-740D731A76B8}"/>
              </a:ext>
            </a:extLst>
          </p:cNvPr>
          <p:cNvSpPr txBox="1"/>
          <p:nvPr/>
        </p:nvSpPr>
        <p:spPr>
          <a:xfrm>
            <a:off x="1026160" y="2672080"/>
            <a:ext cx="4734560" cy="24104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pt-BR"/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/>
              </a:rPr>
              <a:t>Basicamente, é uma </a:t>
            </a:r>
            <a:r>
              <a:rPr lang="pt-BR" sz="1400" b="1">
                <a:latin typeface="Avenir Next LT Pro"/>
              </a:rPr>
              <a:t>função que consegue usar nela mesma</a:t>
            </a:r>
            <a:r>
              <a:rPr lang="pt-BR" sz="1400">
                <a:latin typeface="Avenir Next LT Pro"/>
              </a:rPr>
              <a:t> a sua própria definição, ou seja, uma função que usa dela mesma para realizar um algoritmo.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/>
              </a:rPr>
              <a:t>O método da recursão pode ser utilizado por exemplo: para fatorial e descobrir o seu valor. </a:t>
            </a:r>
            <a:endParaRPr lang="pt-BR" sz="1400">
              <a:latin typeface="Avenir Next LT Pro" panose="020B0504020202020204" pitchFamily="34" charset="0"/>
            </a:endParaRPr>
          </a:p>
        </p:txBody>
      </p:sp>
      <p:pic>
        <p:nvPicPr>
          <p:cNvPr id="1028" name="Picture 4" descr="Calcule o valor fatorial de 4! x 3! - brainly.com.br">
            <a:extLst>
              <a:ext uri="{FF2B5EF4-FFF2-40B4-BE49-F238E27FC236}">
                <a16:creationId xmlns:a16="http://schemas.microsoft.com/office/drawing/2014/main" id="{07113226-6766-6920-46A1-AE0BE3D0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220278"/>
            <a:ext cx="3095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5D175C5-C723-F2E5-4C3B-80885B783674}"/>
              </a:ext>
            </a:extLst>
          </p:cNvPr>
          <p:cNvSpPr/>
          <p:nvPr/>
        </p:nvSpPr>
        <p:spPr>
          <a:xfrm rot="16200000">
            <a:off x="5380990" y="3679190"/>
            <a:ext cx="378714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err="1"/>
              <a:t>Relembbrando</a:t>
            </a:r>
            <a:r>
              <a:rPr lang="pt-BR" b="1"/>
              <a:t>: Fatorial</a:t>
            </a:r>
          </a:p>
        </p:txBody>
      </p:sp>
    </p:spTree>
    <p:extLst>
      <p:ext uri="{BB962C8B-B14F-4D97-AF65-F5344CB8AC3E}">
        <p14:creationId xmlns:p14="http://schemas.microsoft.com/office/powerpoint/2010/main" val="30795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D4343C-D5F8-8A4C-F1A8-191F6516A92A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Recursão e seu uso na fatorial: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442977-C081-A8E4-6CCE-CCBB94060B4F}"/>
              </a:ext>
            </a:extLst>
          </p:cNvPr>
          <p:cNvSpPr/>
          <p:nvPr/>
        </p:nvSpPr>
        <p:spPr>
          <a:xfrm>
            <a:off x="787400" y="2052320"/>
            <a:ext cx="38709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6A637B-623E-F4B0-B8A2-DCD3F2FCB65F}"/>
              </a:ext>
            </a:extLst>
          </p:cNvPr>
          <p:cNvSpPr/>
          <p:nvPr/>
        </p:nvSpPr>
        <p:spPr>
          <a:xfrm>
            <a:off x="741680" y="1874520"/>
            <a:ext cx="39624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Código: </a:t>
            </a:r>
            <a:r>
              <a:rPr lang="pt-BR" b="1"/>
              <a:t>Fatorial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2ADA627-814A-9B34-4D2C-DEFDBBF6ED2C}"/>
              </a:ext>
            </a:extLst>
          </p:cNvPr>
          <p:cNvSpPr/>
          <p:nvPr/>
        </p:nvSpPr>
        <p:spPr>
          <a:xfrm>
            <a:off x="4978400" y="1874520"/>
            <a:ext cx="6471920" cy="4724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Apresentação Visual do Código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D3EFC4-D0A1-FA4A-E728-2A7873D1ADEE}"/>
              </a:ext>
            </a:extLst>
          </p:cNvPr>
          <p:cNvSpPr txBox="1"/>
          <p:nvPr/>
        </p:nvSpPr>
        <p:spPr>
          <a:xfrm>
            <a:off x="5618480" y="24587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f(6)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AA134F-7A8E-49AE-C53D-A4B27FCCD98A}"/>
              </a:ext>
            </a:extLst>
          </p:cNvPr>
          <p:cNvSpPr txBox="1"/>
          <p:nvPr/>
        </p:nvSpPr>
        <p:spPr>
          <a:xfrm>
            <a:off x="5506720" y="297688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6 x </a:t>
            </a:r>
            <a:r>
              <a:rPr lang="pt-BR" b="1">
                <a:latin typeface="Avenir Next LT Pro" panose="020B0504020202020204" pitchFamily="34" charset="0"/>
              </a:rPr>
              <a:t>f(5)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E021EA-8778-9101-23C8-AA10D0F3D0AA}"/>
              </a:ext>
            </a:extLst>
          </p:cNvPr>
          <p:cNvSpPr txBox="1"/>
          <p:nvPr/>
        </p:nvSpPr>
        <p:spPr>
          <a:xfrm>
            <a:off x="5998464" y="349504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5 x </a:t>
            </a:r>
            <a:r>
              <a:rPr lang="pt-BR" b="1">
                <a:latin typeface="Avenir Next LT Pro" panose="020B0504020202020204" pitchFamily="34" charset="0"/>
              </a:rPr>
              <a:t>f(4)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66F8FC-12AB-855E-A539-B4FF732B09DF}"/>
              </a:ext>
            </a:extLst>
          </p:cNvPr>
          <p:cNvSpPr txBox="1"/>
          <p:nvPr/>
        </p:nvSpPr>
        <p:spPr>
          <a:xfrm>
            <a:off x="6490208" y="401320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4 x </a:t>
            </a:r>
            <a:r>
              <a:rPr lang="pt-BR" b="1">
                <a:latin typeface="Avenir Next LT Pro" panose="020B0504020202020204" pitchFamily="34" charset="0"/>
              </a:rPr>
              <a:t>f(3)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C1C5A1-BA77-7891-3072-6786A91FA2E7}"/>
              </a:ext>
            </a:extLst>
          </p:cNvPr>
          <p:cNvSpPr txBox="1"/>
          <p:nvPr/>
        </p:nvSpPr>
        <p:spPr>
          <a:xfrm>
            <a:off x="6981952" y="453136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3 x </a:t>
            </a:r>
            <a:r>
              <a:rPr lang="pt-BR" b="1">
                <a:latin typeface="Avenir Next LT Pro" panose="020B0504020202020204" pitchFamily="34" charset="0"/>
              </a:rPr>
              <a:t>f(2)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D8EA91-DC5E-3D2A-5C2E-2EB571C702D6}"/>
              </a:ext>
            </a:extLst>
          </p:cNvPr>
          <p:cNvSpPr txBox="1"/>
          <p:nvPr/>
        </p:nvSpPr>
        <p:spPr>
          <a:xfrm>
            <a:off x="7473696" y="504952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2 x </a:t>
            </a:r>
            <a:r>
              <a:rPr lang="pt-BR" b="1">
                <a:latin typeface="Avenir Next LT Pro" panose="020B0504020202020204" pitchFamily="34" charset="0"/>
              </a:rPr>
              <a:t>f(1)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37BB60-E11C-BE04-7ED6-B05D9FA25DDB}"/>
              </a:ext>
            </a:extLst>
          </p:cNvPr>
          <p:cNvSpPr txBox="1"/>
          <p:nvPr/>
        </p:nvSpPr>
        <p:spPr>
          <a:xfrm>
            <a:off x="7965440" y="556768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1 x </a:t>
            </a:r>
            <a:r>
              <a:rPr lang="pt-BR" b="1">
                <a:latin typeface="Avenir Next LT Pro" panose="020B0504020202020204" pitchFamily="34" charset="0"/>
              </a:rPr>
              <a:t>f(0)</a:t>
            </a:r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04F89FEE-1138-B3BE-57EA-6CE9D8B74FC6}"/>
              </a:ext>
            </a:extLst>
          </p:cNvPr>
          <p:cNvSpPr/>
          <p:nvPr/>
        </p:nvSpPr>
        <p:spPr>
          <a:xfrm rot="5400000">
            <a:off x="5811520" y="2631440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6BC6D6F0-BC2F-93D5-B4D7-EEAD1402C250}"/>
              </a:ext>
            </a:extLst>
          </p:cNvPr>
          <p:cNvSpPr/>
          <p:nvPr/>
        </p:nvSpPr>
        <p:spPr>
          <a:xfrm rot="5400000">
            <a:off x="8300720" y="5212080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F500C71D-2360-2276-2A9A-C17A1777DFF2}"/>
              </a:ext>
            </a:extLst>
          </p:cNvPr>
          <p:cNvSpPr/>
          <p:nvPr/>
        </p:nvSpPr>
        <p:spPr>
          <a:xfrm rot="5400000">
            <a:off x="7802880" y="4695952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E37F2181-DE85-8A47-D3AB-8299EE58326F}"/>
              </a:ext>
            </a:extLst>
          </p:cNvPr>
          <p:cNvSpPr/>
          <p:nvPr/>
        </p:nvSpPr>
        <p:spPr>
          <a:xfrm rot="5400000">
            <a:off x="7294880" y="4179824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4558D84B-0C2B-586E-74C2-A10FD8CC3959}"/>
              </a:ext>
            </a:extLst>
          </p:cNvPr>
          <p:cNvSpPr/>
          <p:nvPr/>
        </p:nvSpPr>
        <p:spPr>
          <a:xfrm rot="5400000">
            <a:off x="6786880" y="3663696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4FAB2100-CDF3-C127-FCA7-A24C82248924}"/>
              </a:ext>
            </a:extLst>
          </p:cNvPr>
          <p:cNvSpPr/>
          <p:nvPr/>
        </p:nvSpPr>
        <p:spPr>
          <a:xfrm rot="5400000">
            <a:off x="6329680" y="3147568"/>
            <a:ext cx="203200" cy="53848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017D6B4-D49C-436D-AFE7-350AE36C801D}"/>
              </a:ext>
            </a:extLst>
          </p:cNvPr>
          <p:cNvSpPr/>
          <p:nvPr/>
        </p:nvSpPr>
        <p:spPr>
          <a:xfrm>
            <a:off x="8981440" y="2489200"/>
            <a:ext cx="60960" cy="3779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4061DBF-094E-6FC1-6662-2BA7066B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2" y="2649632"/>
            <a:ext cx="3868989" cy="309711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54A438B-A080-997C-D608-48CD67D5D5E5}"/>
              </a:ext>
            </a:extLst>
          </p:cNvPr>
          <p:cNvSpPr txBox="1"/>
          <p:nvPr/>
        </p:nvSpPr>
        <p:spPr>
          <a:xfrm>
            <a:off x="9255760" y="245872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6! = 6 x f(5)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91B634-DFFE-5739-F4CA-414170041731}"/>
              </a:ext>
            </a:extLst>
          </p:cNvPr>
          <p:cNvSpPr txBox="1"/>
          <p:nvPr/>
        </p:nvSpPr>
        <p:spPr>
          <a:xfrm>
            <a:off x="9255760" y="297688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5! = 5 x f(4)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6B0E42C-255B-2898-DB65-4E56AD5E817B}"/>
              </a:ext>
            </a:extLst>
          </p:cNvPr>
          <p:cNvSpPr txBox="1"/>
          <p:nvPr/>
        </p:nvSpPr>
        <p:spPr>
          <a:xfrm>
            <a:off x="9255760" y="349504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4! = 4 x f(3)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567F634-9551-D8F1-CBD3-D34FDF87B007}"/>
              </a:ext>
            </a:extLst>
          </p:cNvPr>
          <p:cNvSpPr txBox="1"/>
          <p:nvPr/>
        </p:nvSpPr>
        <p:spPr>
          <a:xfrm>
            <a:off x="9255760" y="40132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3! = 3 x f(2)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79320C9-5588-616C-0A07-67EFD4B24AB8}"/>
              </a:ext>
            </a:extLst>
          </p:cNvPr>
          <p:cNvSpPr txBox="1"/>
          <p:nvPr/>
        </p:nvSpPr>
        <p:spPr>
          <a:xfrm>
            <a:off x="9255760" y="453136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2! = 2 x f(1)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6173D2-352E-1D88-49E2-82900F75D221}"/>
              </a:ext>
            </a:extLst>
          </p:cNvPr>
          <p:cNvSpPr txBox="1"/>
          <p:nvPr/>
        </p:nvSpPr>
        <p:spPr>
          <a:xfrm>
            <a:off x="9255760" y="504952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1! = 1 x f(0)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18E666-B069-4FB7-23DE-603BDB8F17CC}"/>
              </a:ext>
            </a:extLst>
          </p:cNvPr>
          <p:cNvSpPr txBox="1"/>
          <p:nvPr/>
        </p:nvSpPr>
        <p:spPr>
          <a:xfrm>
            <a:off x="9255760" y="556768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venir Next LT Pro" panose="020B0504020202020204" pitchFamily="34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52048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15BCF48-5B7D-0EF7-1CC6-85A3D9E3EE9A}"/>
              </a:ext>
            </a:extLst>
          </p:cNvPr>
          <p:cNvGrpSpPr/>
          <p:nvPr/>
        </p:nvGrpSpPr>
        <p:grpSpPr>
          <a:xfrm>
            <a:off x="6476135" y="0"/>
            <a:ext cx="8767482" cy="6858000"/>
            <a:chOff x="6476135" y="0"/>
            <a:chExt cx="8767482" cy="6858000"/>
          </a:xfrm>
        </p:grpSpPr>
        <p:pic>
          <p:nvPicPr>
            <p:cNvPr id="5" name="Imagem 4" descr="Uma imagem contendo chuva&#10;&#10;Descrição gerada automaticamente">
              <a:extLst>
                <a:ext uri="{FF2B5EF4-FFF2-40B4-BE49-F238E27FC236}">
                  <a16:creationId xmlns:a16="http://schemas.microsoft.com/office/drawing/2014/main" id="{291D5A75-1592-CFBF-FEE4-61885080F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117" y="0"/>
              <a:ext cx="8572500" cy="6858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6849ED6-E698-E826-659B-41ECB66ED7F6}"/>
                </a:ext>
              </a:extLst>
            </p:cNvPr>
            <p:cNvSpPr/>
            <p:nvPr/>
          </p:nvSpPr>
          <p:spPr>
            <a:xfrm>
              <a:off x="6476135" y="0"/>
              <a:ext cx="5715865" cy="6858000"/>
            </a:xfrm>
            <a:prstGeom prst="rect">
              <a:avLst/>
            </a:prstGeom>
            <a:solidFill>
              <a:srgbClr val="494403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8AAAD11-6534-E246-8132-343FE72669C5}"/>
              </a:ext>
            </a:extLst>
          </p:cNvPr>
          <p:cNvGrpSpPr/>
          <p:nvPr/>
        </p:nvGrpSpPr>
        <p:grpSpPr>
          <a:xfrm>
            <a:off x="6599499" y="0"/>
            <a:ext cx="640015" cy="6865200"/>
            <a:chOff x="7373074" y="14399"/>
            <a:chExt cx="640015" cy="6865200"/>
          </a:xfrm>
          <a:solidFill>
            <a:srgbClr val="F6E605"/>
          </a:solidFill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06E73139-097E-40FB-CB6F-2E7E06E361EE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C3D46F-D494-5185-0350-00FD7B2CF93E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4388C23-2841-C0D9-66B6-DE453E01DD6B}"/>
              </a:ext>
            </a:extLst>
          </p:cNvPr>
          <p:cNvGrpSpPr/>
          <p:nvPr/>
        </p:nvGrpSpPr>
        <p:grpSpPr>
          <a:xfrm>
            <a:off x="6458674" y="-7200"/>
            <a:ext cx="640015" cy="6865200"/>
            <a:chOff x="7373074" y="14399"/>
            <a:chExt cx="640015" cy="6865200"/>
          </a:xfrm>
          <a:solidFill>
            <a:srgbClr val="C7B726"/>
          </a:solidFill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C37ECAA-0CC7-E201-D90F-1F1AD466C6B4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A6CF179A-98B4-668B-A065-982F5E854A98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6458673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-503983" y="316546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A26BBD6D-E71E-1E5B-1282-C15882DCF7FF}"/>
              </a:ext>
            </a:extLst>
          </p:cNvPr>
          <p:cNvSpPr/>
          <p:nvPr/>
        </p:nvSpPr>
        <p:spPr>
          <a:xfrm rot="5400000">
            <a:off x="3269107" y="3192391"/>
            <a:ext cx="6843600" cy="487619"/>
          </a:xfrm>
          <a:prstGeom prst="triangle">
            <a:avLst>
              <a:gd name="adj" fmla="val 50169"/>
            </a:avLst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FEA dev - YouTube">
            <a:extLst>
              <a:ext uri="{FF2B5EF4-FFF2-40B4-BE49-F238E27FC236}">
                <a16:creationId xmlns:a16="http://schemas.microsoft.com/office/drawing/2014/main" id="{ED184D8F-49D9-9AEF-978E-BE6F2C6E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4703564" y="370389"/>
            <a:ext cx="1556667" cy="1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E509A6-2815-4C22-FFD7-38BA94D7FA47}"/>
              </a:ext>
            </a:extLst>
          </p:cNvPr>
          <p:cNvSpPr txBox="1"/>
          <p:nvPr/>
        </p:nvSpPr>
        <p:spPr>
          <a:xfrm>
            <a:off x="1162098" y="4732828"/>
            <a:ext cx="513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Exercícios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99905C1-2BC2-0295-7F7B-88BF835FC13A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43" name="Triângulo Retângulo 42">
              <a:extLst>
                <a:ext uri="{FF2B5EF4-FFF2-40B4-BE49-F238E27FC236}">
                  <a16:creationId xmlns:a16="http://schemas.microsoft.com/office/drawing/2014/main" id="{32A8238C-39A1-2671-D218-EDEEF95793D6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76E3B87-B6F1-C158-8894-A0CA145BAE3E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A4ED93-48E0-07BD-0A5B-1FDAF8C82FE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48" name="Triângulo Retângulo 47">
                  <a:extLst>
                    <a:ext uri="{FF2B5EF4-FFF2-40B4-BE49-F238E27FC236}">
                      <a16:creationId xmlns:a16="http://schemas.microsoft.com/office/drawing/2014/main" id="{89CFFA8F-FF4C-5C14-5F17-F81295A41699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4F3A1916-7B4E-51D4-919C-349AF77796BE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879E01B6-C840-0342-5896-E7474BC9AE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Retângulo 45">
                <a:extLst>
                  <a:ext uri="{FF2B5EF4-FFF2-40B4-BE49-F238E27FC236}">
                    <a16:creationId xmlns:a16="http://schemas.microsoft.com/office/drawing/2014/main" id="{C6490D27-3D4B-AE86-07E8-EFC17C6E5D6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71A1C35-544A-A435-4E2A-C96CA794DE9C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2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 descr="Uma imagem contendo chuva&#10;&#10;Descrição gerada automaticamente">
            <a:extLst>
              <a:ext uri="{FF2B5EF4-FFF2-40B4-BE49-F238E27FC236}">
                <a16:creationId xmlns:a16="http://schemas.microsoft.com/office/drawing/2014/main" id="{F77F4A77-0A2C-4AD4-4F80-47519BA3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7" y="0"/>
            <a:ext cx="8572500" cy="685800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C75D51DD-DF94-42F7-AD39-57ACE75A6EEF}"/>
              </a:ext>
            </a:extLst>
          </p:cNvPr>
          <p:cNvSpPr/>
          <p:nvPr/>
        </p:nvSpPr>
        <p:spPr>
          <a:xfrm>
            <a:off x="6476135" y="0"/>
            <a:ext cx="5715865" cy="6858000"/>
          </a:xfrm>
          <a:prstGeom prst="rect">
            <a:avLst/>
          </a:prstGeom>
          <a:solidFill>
            <a:srgbClr val="494403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8AAAD11-6534-E246-8132-343FE72669C5}"/>
              </a:ext>
            </a:extLst>
          </p:cNvPr>
          <p:cNvGrpSpPr/>
          <p:nvPr/>
        </p:nvGrpSpPr>
        <p:grpSpPr>
          <a:xfrm>
            <a:off x="6599499" y="0"/>
            <a:ext cx="640015" cy="6865200"/>
            <a:chOff x="7373074" y="14399"/>
            <a:chExt cx="640015" cy="6865200"/>
          </a:xfrm>
          <a:solidFill>
            <a:srgbClr val="F6E605"/>
          </a:solidFill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06E73139-097E-40FB-CB6F-2E7E06E361EE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C3D46F-D494-5185-0350-00FD7B2CF93E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4388C23-2841-C0D9-66B6-DE453E01DD6B}"/>
              </a:ext>
            </a:extLst>
          </p:cNvPr>
          <p:cNvGrpSpPr/>
          <p:nvPr/>
        </p:nvGrpSpPr>
        <p:grpSpPr>
          <a:xfrm>
            <a:off x="6458674" y="-7200"/>
            <a:ext cx="640015" cy="6865200"/>
            <a:chOff x="7373074" y="14399"/>
            <a:chExt cx="640015" cy="6865200"/>
          </a:xfrm>
          <a:solidFill>
            <a:srgbClr val="C7B726"/>
          </a:solidFill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C37ECAA-0CC7-E201-D90F-1F1AD466C6B4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A6CF179A-98B4-668B-A065-982F5E854A98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6458673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-503983" y="316546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A26BBD6D-E71E-1E5B-1282-C15882DCF7FF}"/>
              </a:ext>
            </a:extLst>
          </p:cNvPr>
          <p:cNvSpPr/>
          <p:nvPr/>
        </p:nvSpPr>
        <p:spPr>
          <a:xfrm rot="5400000">
            <a:off x="3269107" y="3192391"/>
            <a:ext cx="6843600" cy="487619"/>
          </a:xfrm>
          <a:prstGeom prst="triangle">
            <a:avLst>
              <a:gd name="adj" fmla="val 50169"/>
            </a:avLst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FEA dev - YouTube">
            <a:extLst>
              <a:ext uri="{FF2B5EF4-FFF2-40B4-BE49-F238E27FC236}">
                <a16:creationId xmlns:a16="http://schemas.microsoft.com/office/drawing/2014/main" id="{ED184D8F-49D9-9AEF-978E-BE6F2C6E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4703564" y="370389"/>
            <a:ext cx="1556667" cy="1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E509A6-2815-4C22-FFD7-38BA94D7FA47}"/>
              </a:ext>
            </a:extLst>
          </p:cNvPr>
          <p:cNvSpPr txBox="1"/>
          <p:nvPr/>
        </p:nvSpPr>
        <p:spPr>
          <a:xfrm>
            <a:off x="1162098" y="4732828"/>
            <a:ext cx="513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Introdução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99905C1-2BC2-0295-7F7B-88BF835FC13A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43" name="Triângulo Retângulo 42">
              <a:extLst>
                <a:ext uri="{FF2B5EF4-FFF2-40B4-BE49-F238E27FC236}">
                  <a16:creationId xmlns:a16="http://schemas.microsoft.com/office/drawing/2014/main" id="{32A8238C-39A1-2671-D218-EDEEF95793D6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76E3B87-B6F1-C158-8894-A0CA145BAE3E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A4ED93-48E0-07BD-0A5B-1FDAF8C82FE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48" name="Triângulo Retângulo 47">
                  <a:extLst>
                    <a:ext uri="{FF2B5EF4-FFF2-40B4-BE49-F238E27FC236}">
                      <a16:creationId xmlns:a16="http://schemas.microsoft.com/office/drawing/2014/main" id="{89CFFA8F-FF4C-5C14-5F17-F81295A41699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4F3A1916-7B4E-51D4-919C-349AF77796BE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879E01B6-C840-0342-5896-E7474BC9AE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Retângulo 45">
                <a:extLst>
                  <a:ext uri="{FF2B5EF4-FFF2-40B4-BE49-F238E27FC236}">
                    <a16:creationId xmlns:a16="http://schemas.microsoft.com/office/drawing/2014/main" id="{C6490D27-3D4B-AE86-07E8-EFC17C6E5D6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71A1C35-544A-A435-4E2A-C96CA794DE9C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886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D4343C-D5F8-8A4C-F1A8-191F6516A92A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Exercício 1: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442977-C081-A8E4-6CCE-CCBB94060B4F}"/>
              </a:ext>
            </a:extLst>
          </p:cNvPr>
          <p:cNvSpPr/>
          <p:nvPr/>
        </p:nvSpPr>
        <p:spPr>
          <a:xfrm>
            <a:off x="787400" y="2052320"/>
            <a:ext cx="533908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6A637B-623E-F4B0-B8A2-DCD3F2FCB65F}"/>
              </a:ext>
            </a:extLst>
          </p:cNvPr>
          <p:cNvSpPr/>
          <p:nvPr/>
        </p:nvSpPr>
        <p:spPr>
          <a:xfrm>
            <a:off x="741680" y="1874520"/>
            <a:ext cx="54652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/>
              <a:t>Pergunta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9A0244-2654-2A74-A946-0BFF746C3EF3}"/>
              </a:ext>
            </a:extLst>
          </p:cNvPr>
          <p:cNvSpPr txBox="1"/>
          <p:nvPr/>
        </p:nvSpPr>
        <p:spPr>
          <a:xfrm>
            <a:off x="997405" y="2858986"/>
            <a:ext cx="4937760" cy="2636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venir Next LT Pro"/>
              </a:rPr>
              <a:t>Você é um matemático que está estudando sequências numéricas, e gostaria de usar o </a:t>
            </a:r>
            <a:r>
              <a:rPr lang="pt-BR" sz="1600" dirty="0" err="1">
                <a:latin typeface="Avenir Next LT Pro"/>
              </a:rPr>
              <a:t>python</a:t>
            </a:r>
            <a:r>
              <a:rPr lang="pt-BR" sz="1600" dirty="0">
                <a:latin typeface="Avenir Next LT Pro"/>
              </a:rPr>
              <a:t> para calcular a sequência de Fibonacci, como você criaria esse código ?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venir Next LT Pro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venir Next LT Pro"/>
              </a:rPr>
              <a:t>Lembrando: Cada valor da sequência de Fibonacci é a soma dos dois anteriores.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6D5A7A-D527-7939-C486-1ACA663EFF76}"/>
              </a:ext>
            </a:extLst>
          </p:cNvPr>
          <p:cNvSpPr/>
          <p:nvPr/>
        </p:nvSpPr>
        <p:spPr>
          <a:xfrm>
            <a:off x="7239000" y="2052320"/>
            <a:ext cx="38709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87793E-8E83-C1BA-B913-AD93420DD2B8}"/>
              </a:ext>
            </a:extLst>
          </p:cNvPr>
          <p:cNvSpPr/>
          <p:nvPr/>
        </p:nvSpPr>
        <p:spPr>
          <a:xfrm>
            <a:off x="7193280" y="1874520"/>
            <a:ext cx="39624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Código: </a:t>
            </a:r>
            <a:r>
              <a:rPr lang="pt-BR" b="1" err="1"/>
              <a:t>Insertion</a:t>
            </a:r>
            <a:r>
              <a:rPr lang="pt-BR" b="1"/>
              <a:t> </a:t>
            </a:r>
            <a:r>
              <a:rPr lang="pt-BR" b="1" err="1"/>
              <a:t>Sort</a:t>
            </a:r>
            <a:endParaRPr lang="pt-BR" b="1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ABD9CAA8-66FB-E0E0-7D51-56F3EA83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13" y="2444151"/>
            <a:ext cx="3239862" cy="34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2BCAE5F-AA53-E2FB-A029-1A9CE79BD0FB}"/>
              </a:ext>
            </a:extLst>
          </p:cNvPr>
          <p:cNvSpPr/>
          <p:nvPr/>
        </p:nvSpPr>
        <p:spPr>
          <a:xfrm>
            <a:off x="6822056" y="1951679"/>
            <a:ext cx="4676092" cy="4108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77C31FE1-DB79-A099-8B53-F218D719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62" y="2084716"/>
            <a:ext cx="4489806" cy="38767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D4343C-D5F8-8A4C-F1A8-191F6516A92A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Exercício 2: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442977-C081-A8E4-6CCE-CCBB94060B4F}"/>
              </a:ext>
            </a:extLst>
          </p:cNvPr>
          <p:cNvSpPr/>
          <p:nvPr/>
        </p:nvSpPr>
        <p:spPr>
          <a:xfrm>
            <a:off x="787400" y="2052320"/>
            <a:ext cx="533908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6A637B-623E-F4B0-B8A2-DCD3F2FCB65F}"/>
              </a:ext>
            </a:extLst>
          </p:cNvPr>
          <p:cNvSpPr/>
          <p:nvPr/>
        </p:nvSpPr>
        <p:spPr>
          <a:xfrm>
            <a:off x="741680" y="1874520"/>
            <a:ext cx="5465200" cy="472440"/>
          </a:xfrm>
          <a:prstGeom prst="round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Pergunta?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9A0244-2654-2A74-A946-0BFF746C3EF3}"/>
              </a:ext>
            </a:extLst>
          </p:cNvPr>
          <p:cNvSpPr txBox="1"/>
          <p:nvPr/>
        </p:nvSpPr>
        <p:spPr>
          <a:xfrm>
            <a:off x="983028" y="3175287"/>
            <a:ext cx="4937760" cy="16759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rgbClr val="000000"/>
                </a:solidFill>
                <a:latin typeface="Avenir Next LT Pro"/>
              </a:rPr>
              <a:t>Dentro da área de capacitação da </a:t>
            </a:r>
            <a:r>
              <a:rPr lang="pt-BR" sz="1400" dirty="0" err="1">
                <a:solidFill>
                  <a:srgbClr val="000000"/>
                </a:solidFill>
                <a:latin typeface="Avenir Next LT Pro"/>
              </a:rPr>
              <a:t>Fea</a:t>
            </a:r>
            <a:r>
              <a:rPr lang="pt-BR" sz="14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venir Next LT Pro"/>
              </a:rPr>
              <a:t>dev</a:t>
            </a:r>
            <a:r>
              <a:rPr lang="pt-BR" sz="1400" dirty="0">
                <a:solidFill>
                  <a:srgbClr val="000000"/>
                </a:solidFill>
                <a:latin typeface="Avenir Next LT Pro"/>
              </a:rPr>
              <a:t> é feita uma competição para saber qual código é mais eficiente para ordenar listas. Sabendo que há diversas formas de ordenação e que elas possuem tempos parecidos, como é possível mensurar um vencedor para a competição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1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6384B9-1340-060E-555E-41E6B179C942}"/>
              </a:ext>
            </a:extLst>
          </p:cNvPr>
          <p:cNvSpPr/>
          <p:nvPr/>
        </p:nvSpPr>
        <p:spPr>
          <a:xfrm>
            <a:off x="0" y="-8410"/>
            <a:ext cx="12192000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FEA dev - YouTube">
            <a:extLst>
              <a:ext uri="{FF2B5EF4-FFF2-40B4-BE49-F238E27FC236}">
                <a16:creationId xmlns:a16="http://schemas.microsoft.com/office/drawing/2014/main" id="{A21D70AB-4A61-45EB-3A01-BB09E41E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8D08DD2-0A6A-8C5A-9BD4-B1FCD9455639}"/>
              </a:ext>
            </a:extLst>
          </p:cNvPr>
          <p:cNvSpPr txBox="1"/>
          <p:nvPr/>
        </p:nvSpPr>
        <p:spPr>
          <a:xfrm>
            <a:off x="-725002" y="4257327"/>
            <a:ext cx="640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Hideki Komi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Melo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José Eduardo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46BEEC-AB87-8F72-9FA1-D69DAF582FC5}"/>
              </a:ext>
            </a:extLst>
          </p:cNvPr>
          <p:cNvSpPr txBox="1"/>
          <p:nvPr/>
        </p:nvSpPr>
        <p:spPr>
          <a:xfrm>
            <a:off x="5399934" y="5069843"/>
            <a:ext cx="640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Q&amp;A: Dúvidas?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CA2A3D-71EE-04AF-AD84-3765BDDD9EC0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0FAEEEDB-D8F2-45B9-E272-611DCEE6B02A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C270796-D7BB-0C5B-9449-278EBAEB2D23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B222D02B-27F3-2F46-0028-6482FC5D9652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13" name="Triângulo Retângulo 12">
                  <a:extLst>
                    <a:ext uri="{FF2B5EF4-FFF2-40B4-BE49-F238E27FC236}">
                      <a16:creationId xmlns:a16="http://schemas.microsoft.com/office/drawing/2014/main" id="{7A771E8A-790D-8882-30DF-85DE6D74BDA8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Retângulo 13">
                  <a:extLst>
                    <a:ext uri="{FF2B5EF4-FFF2-40B4-BE49-F238E27FC236}">
                      <a16:creationId xmlns:a16="http://schemas.microsoft.com/office/drawing/2014/main" id="{2488CD42-725C-6ADB-1650-A4E115D284BB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0470E11C-0C24-FFF4-08FE-A7BA51A04B03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Triângulo Retângulo 10">
                <a:extLst>
                  <a:ext uri="{FF2B5EF4-FFF2-40B4-BE49-F238E27FC236}">
                    <a16:creationId xmlns:a16="http://schemas.microsoft.com/office/drawing/2014/main" id="{822DF3EE-5171-4CF1-7684-FF67352270B6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9B77D6C-8C75-1BE9-00B6-B24DC7EB9FB7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EF40D3C-E9E6-1186-F94C-79624337F207}"/>
              </a:ext>
            </a:extLst>
          </p:cNvPr>
          <p:cNvGrpSpPr/>
          <p:nvPr/>
        </p:nvGrpSpPr>
        <p:grpSpPr>
          <a:xfrm>
            <a:off x="2973408" y="5947240"/>
            <a:ext cx="15416503" cy="174879"/>
            <a:chOff x="-1947762" y="887179"/>
            <a:chExt cx="15416503" cy="174879"/>
          </a:xfrm>
        </p:grpSpPr>
        <p:sp>
          <p:nvSpPr>
            <p:cNvPr id="17" name="Triângulo Retângulo 16">
              <a:extLst>
                <a:ext uri="{FF2B5EF4-FFF2-40B4-BE49-F238E27FC236}">
                  <a16:creationId xmlns:a16="http://schemas.microsoft.com/office/drawing/2014/main" id="{E6912BA1-D2A2-0800-0B41-CC7E503181C7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3DC8243-0B05-42DE-DB92-2C6A5AFE8AEC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E246793A-6D59-48BF-F2C9-3522633ED4FE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22" name="Triângulo Retângulo 21">
                  <a:extLst>
                    <a:ext uri="{FF2B5EF4-FFF2-40B4-BE49-F238E27FC236}">
                      <a16:creationId xmlns:a16="http://schemas.microsoft.com/office/drawing/2014/main" id="{E0A6FC8A-9EB9-0B05-6191-7FC35688303A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Triângulo Retângulo 22">
                  <a:extLst>
                    <a:ext uri="{FF2B5EF4-FFF2-40B4-BE49-F238E27FC236}">
                      <a16:creationId xmlns:a16="http://schemas.microsoft.com/office/drawing/2014/main" id="{02398AEC-440F-E1AB-7673-99F6C332BB3C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9270D4CA-72B1-C199-2E3B-19E2BD2FBB5A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0" name="Triângulo Retângulo 19">
                <a:extLst>
                  <a:ext uri="{FF2B5EF4-FFF2-40B4-BE49-F238E27FC236}">
                    <a16:creationId xmlns:a16="http://schemas.microsoft.com/office/drawing/2014/main" id="{523A277F-A28F-4DFB-EB51-CE889CB21A36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7723A37-9BA5-1F84-A5B5-F413A0845E19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07C9159-92F5-780C-A99B-1C9CF911BB69}"/>
              </a:ext>
            </a:extLst>
          </p:cNvPr>
          <p:cNvSpPr txBox="1"/>
          <p:nvPr/>
        </p:nvSpPr>
        <p:spPr>
          <a:xfrm>
            <a:off x="548640" y="2857728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</p:spTree>
    <p:extLst>
      <p:ext uri="{BB962C8B-B14F-4D97-AF65-F5344CB8AC3E}">
        <p14:creationId xmlns:p14="http://schemas.microsoft.com/office/powerpoint/2010/main" val="22402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FA44B5B-42BC-D127-0060-837F67DA0C50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CD2A21-9547-AD84-ECDD-517C8A641731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5DEA1C-5387-CA4E-E861-AFAC974DA528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5A6D562D-A207-BF01-02A0-A31D55D68B02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>
              <a:extLst>
                <a:ext uri="{FF2B5EF4-FFF2-40B4-BE49-F238E27FC236}">
                  <a16:creationId xmlns:a16="http://schemas.microsoft.com/office/drawing/2014/main" id="{629891A8-E878-8998-9032-AA9853D93B5A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24E18B-B5B8-37A0-7C67-46CC29038612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Análise de Algoritmo: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CCD1A-D528-EFCB-CCFD-085718C67A41}"/>
              </a:ext>
            </a:extLst>
          </p:cNvPr>
          <p:cNvSpPr txBox="1"/>
          <p:nvPr/>
        </p:nvSpPr>
        <p:spPr>
          <a:xfrm>
            <a:off x="1083670" y="3247174"/>
            <a:ext cx="4633917" cy="13527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/>
                <a:ea typeface="+mn-lt"/>
                <a:cs typeface="+mn-lt"/>
              </a:rPr>
              <a:t>A análise de algoritmos é pegar um algoritmo, uma sequência de etapas para </a:t>
            </a:r>
            <a:r>
              <a:rPr lang="pt-BR" sz="1400" b="1">
                <a:latin typeface="Avenir Next LT Pro"/>
                <a:ea typeface="+mn-lt"/>
                <a:cs typeface="+mn-lt"/>
              </a:rPr>
              <a:t>resolver um problema</a:t>
            </a:r>
            <a:r>
              <a:rPr lang="pt-BR" sz="1400">
                <a:latin typeface="Avenir Next LT Pro"/>
                <a:ea typeface="+mn-lt"/>
                <a:cs typeface="+mn-lt"/>
              </a:rPr>
              <a:t>, e </a:t>
            </a:r>
            <a:r>
              <a:rPr lang="pt-BR" sz="1400" b="1">
                <a:latin typeface="Avenir Next LT Pro"/>
                <a:ea typeface="+mn-lt"/>
                <a:cs typeface="+mn-lt"/>
              </a:rPr>
              <a:t>quantificar sua complexidade</a:t>
            </a:r>
            <a:r>
              <a:rPr lang="pt-BR" sz="1400">
                <a:latin typeface="Avenir Next LT Pro"/>
                <a:ea typeface="+mn-lt"/>
                <a:cs typeface="+mn-lt"/>
              </a:rPr>
              <a:t> em termos do tamanho dos dados que fornecemos a ele. 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9331C7-61E6-BB1E-1666-5E9206C318FE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O que é Análise de Algoritmo?</a:t>
            </a:r>
          </a:p>
        </p:txBody>
      </p:sp>
      <p:pic>
        <p:nvPicPr>
          <p:cNvPr id="2" name="Imagem 1" descr="Uma imagem contendo Texto&#10;&#10;Descrição gerada automaticamente">
            <a:extLst>
              <a:ext uri="{FF2B5EF4-FFF2-40B4-BE49-F238E27FC236}">
                <a16:creationId xmlns:a16="http://schemas.microsoft.com/office/drawing/2014/main" id="{33AD16CB-E985-3980-5C2B-ECD66EE7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67" y="2652183"/>
            <a:ext cx="4876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D229CA2-8820-F0BF-165B-CC4BDCDA5F5B}"/>
              </a:ext>
            </a:extLst>
          </p:cNvPr>
          <p:cNvGrpSpPr/>
          <p:nvPr/>
        </p:nvGrpSpPr>
        <p:grpSpPr>
          <a:xfrm>
            <a:off x="6476135" y="0"/>
            <a:ext cx="8767482" cy="6858000"/>
            <a:chOff x="6476135" y="0"/>
            <a:chExt cx="8767482" cy="6858000"/>
          </a:xfrm>
        </p:grpSpPr>
        <p:pic>
          <p:nvPicPr>
            <p:cNvPr id="6" name="Imagem 5" descr="Uma imagem contendo chuva&#10;&#10;Descrição gerada automaticamente">
              <a:extLst>
                <a:ext uri="{FF2B5EF4-FFF2-40B4-BE49-F238E27FC236}">
                  <a16:creationId xmlns:a16="http://schemas.microsoft.com/office/drawing/2014/main" id="{0D3E6903-866C-D0DC-5274-E7359282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117" y="0"/>
              <a:ext cx="8572500" cy="68580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57821F9-7BA3-4BBB-2E06-012A56F29E5E}"/>
                </a:ext>
              </a:extLst>
            </p:cNvPr>
            <p:cNvSpPr/>
            <p:nvPr/>
          </p:nvSpPr>
          <p:spPr>
            <a:xfrm>
              <a:off x="6476135" y="0"/>
              <a:ext cx="5715865" cy="6858000"/>
            </a:xfrm>
            <a:prstGeom prst="rect">
              <a:avLst/>
            </a:prstGeom>
            <a:solidFill>
              <a:srgbClr val="494403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8AAAD11-6534-E246-8132-343FE72669C5}"/>
              </a:ext>
            </a:extLst>
          </p:cNvPr>
          <p:cNvGrpSpPr/>
          <p:nvPr/>
        </p:nvGrpSpPr>
        <p:grpSpPr>
          <a:xfrm>
            <a:off x="6599499" y="0"/>
            <a:ext cx="640015" cy="6865200"/>
            <a:chOff x="7373074" y="14399"/>
            <a:chExt cx="640015" cy="6865200"/>
          </a:xfrm>
          <a:solidFill>
            <a:srgbClr val="F6E605"/>
          </a:solidFill>
        </p:grpSpPr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06E73139-097E-40FB-CB6F-2E7E06E361EE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C3D46F-D494-5185-0350-00FD7B2CF93E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4388C23-2841-C0D9-66B6-DE453E01DD6B}"/>
              </a:ext>
            </a:extLst>
          </p:cNvPr>
          <p:cNvGrpSpPr/>
          <p:nvPr/>
        </p:nvGrpSpPr>
        <p:grpSpPr>
          <a:xfrm>
            <a:off x="6458674" y="-7200"/>
            <a:ext cx="640015" cy="6865200"/>
            <a:chOff x="7373074" y="14399"/>
            <a:chExt cx="640015" cy="6865200"/>
          </a:xfrm>
          <a:solidFill>
            <a:srgbClr val="C7B726"/>
          </a:solidFill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C37ECAA-0CC7-E201-D90F-1F1AD466C6B4}"/>
                </a:ext>
              </a:extLst>
            </p:cNvPr>
            <p:cNvSpPr/>
            <p:nvPr/>
          </p:nvSpPr>
          <p:spPr>
            <a:xfrm rot="5400000">
              <a:off x="4347480" y="3192390"/>
              <a:ext cx="6843600" cy="487619"/>
            </a:xfrm>
            <a:prstGeom prst="triangle">
              <a:avLst>
                <a:gd name="adj" fmla="val 501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A6CF179A-98B4-668B-A065-982F5E854A98}"/>
                </a:ext>
              </a:extLst>
            </p:cNvPr>
            <p:cNvSpPr/>
            <p:nvPr/>
          </p:nvSpPr>
          <p:spPr>
            <a:xfrm>
              <a:off x="7373074" y="14399"/>
              <a:ext cx="150471" cy="686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EFF1675-AB8C-7D27-893F-7C496FD59C95}"/>
              </a:ext>
            </a:extLst>
          </p:cNvPr>
          <p:cNvSpPr/>
          <p:nvPr/>
        </p:nvSpPr>
        <p:spPr>
          <a:xfrm>
            <a:off x="0" y="-8410"/>
            <a:ext cx="6458673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FA42B-AEA1-BF1A-AC12-D78DBB5B60C6}"/>
              </a:ext>
            </a:extLst>
          </p:cNvPr>
          <p:cNvSpPr txBox="1"/>
          <p:nvPr/>
        </p:nvSpPr>
        <p:spPr>
          <a:xfrm>
            <a:off x="-503983" y="316546"/>
            <a:ext cx="513453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Análise de Algoritmos e Recursão – Grupo 7</a:t>
            </a: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A26BBD6D-E71E-1E5B-1282-C15882DCF7FF}"/>
              </a:ext>
            </a:extLst>
          </p:cNvPr>
          <p:cNvSpPr/>
          <p:nvPr/>
        </p:nvSpPr>
        <p:spPr>
          <a:xfrm rot="5400000">
            <a:off x="3269107" y="3192391"/>
            <a:ext cx="6843600" cy="487619"/>
          </a:xfrm>
          <a:prstGeom prst="triangle">
            <a:avLst>
              <a:gd name="adj" fmla="val 50169"/>
            </a:avLst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FEA dev - YouTube">
            <a:extLst>
              <a:ext uri="{FF2B5EF4-FFF2-40B4-BE49-F238E27FC236}">
                <a16:creationId xmlns:a16="http://schemas.microsoft.com/office/drawing/2014/main" id="{ED184D8F-49D9-9AEF-978E-BE6F2C6E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4703564" y="370389"/>
            <a:ext cx="1556667" cy="1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FE509A6-2815-4C22-FFD7-38BA94D7FA47}"/>
              </a:ext>
            </a:extLst>
          </p:cNvPr>
          <p:cNvSpPr txBox="1"/>
          <p:nvPr/>
        </p:nvSpPr>
        <p:spPr>
          <a:xfrm>
            <a:off x="1162098" y="4732828"/>
            <a:ext cx="513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>
                <a:solidFill>
                  <a:schemeClr val="bg1"/>
                </a:solidFill>
                <a:latin typeface="Avenir Next LT Pro" panose="020B0504020202020204" pitchFamily="34" charset="0"/>
              </a:rPr>
              <a:t>Método Big O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99905C1-2BC2-0295-7F7B-88BF835FC13A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43" name="Triângulo Retângulo 42">
              <a:extLst>
                <a:ext uri="{FF2B5EF4-FFF2-40B4-BE49-F238E27FC236}">
                  <a16:creationId xmlns:a16="http://schemas.microsoft.com/office/drawing/2014/main" id="{32A8238C-39A1-2671-D218-EDEEF95793D6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76E3B87-B6F1-C158-8894-A0CA145BAE3E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A4ED93-48E0-07BD-0A5B-1FDAF8C82FEB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48" name="Triângulo Retângulo 47">
                  <a:extLst>
                    <a:ext uri="{FF2B5EF4-FFF2-40B4-BE49-F238E27FC236}">
                      <a16:creationId xmlns:a16="http://schemas.microsoft.com/office/drawing/2014/main" id="{89CFFA8F-FF4C-5C14-5F17-F81295A41699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Retângulo 48">
                  <a:extLst>
                    <a:ext uri="{FF2B5EF4-FFF2-40B4-BE49-F238E27FC236}">
                      <a16:creationId xmlns:a16="http://schemas.microsoft.com/office/drawing/2014/main" id="{4F3A1916-7B4E-51D4-919C-349AF77796BE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879E01B6-C840-0342-5896-E7474BC9AE7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Retângulo 45">
                <a:extLst>
                  <a:ext uri="{FF2B5EF4-FFF2-40B4-BE49-F238E27FC236}">
                    <a16:creationId xmlns:a16="http://schemas.microsoft.com/office/drawing/2014/main" id="{C6490D27-3D4B-AE86-07E8-EFC17C6E5D6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71A1C35-544A-A435-4E2A-C96CA794DE9C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319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DBD36A7-55DF-DF2F-EDCE-740F78B114B0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1F46FDA-4E7C-BEA1-FB5C-C7854DCD5115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4390C12E-6697-B25F-1B35-48611F13F15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7316CC4-7BC7-493F-FCC9-B24C2856F2A6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701D0B0-2201-C147-2BAB-CB5C39B9257A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1F46FDA-4E7C-BEA1-FB5C-C7854DCD5115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4390C12E-6697-B25F-1B35-48611F13F15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7316CC4-7BC7-493F-FCC9-B24C2856F2A6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701D0B0-2201-C147-2BAB-CB5C39B9257A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06EA0E-CCF3-CC4F-7D34-AC1FE1868A08}"/>
              </a:ext>
            </a:extLst>
          </p:cNvPr>
          <p:cNvSpPr/>
          <p:nvPr/>
        </p:nvSpPr>
        <p:spPr>
          <a:xfrm>
            <a:off x="843280" y="2296160"/>
            <a:ext cx="555752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4C5D0-29D6-62DB-15E5-22218F1F9F16}"/>
              </a:ext>
            </a:extLst>
          </p:cNvPr>
          <p:cNvSpPr/>
          <p:nvPr/>
        </p:nvSpPr>
        <p:spPr>
          <a:xfrm>
            <a:off x="7122160" y="2519680"/>
            <a:ext cx="455168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9F2F4-08A5-96EB-44E5-A5FD60074A20}"/>
              </a:ext>
            </a:extLst>
          </p:cNvPr>
          <p:cNvSpPr/>
          <p:nvPr/>
        </p:nvSpPr>
        <p:spPr>
          <a:xfrm>
            <a:off x="1290320" y="2032000"/>
            <a:ext cx="4551680" cy="2641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F6A5C2-B671-D4ED-7127-CA2C126A1E2B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F6A5C2-B671-D4ED-7127-CA2C126A1E2B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1F46FDA-4E7C-BEA1-FB5C-C7854DCD5115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7316CC4-7BC7-493F-FCC9-B24C2856F2A6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701D0B0-2201-C147-2BAB-CB5C39B9257A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4C5D0-29D6-62DB-15E5-22218F1F9F16}"/>
              </a:ext>
            </a:extLst>
          </p:cNvPr>
          <p:cNvSpPr/>
          <p:nvPr/>
        </p:nvSpPr>
        <p:spPr>
          <a:xfrm>
            <a:off x="7122160" y="3860800"/>
            <a:ext cx="4551680" cy="2184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9F2F4-08A5-96EB-44E5-A5FD60074A20}"/>
              </a:ext>
            </a:extLst>
          </p:cNvPr>
          <p:cNvSpPr/>
          <p:nvPr/>
        </p:nvSpPr>
        <p:spPr>
          <a:xfrm>
            <a:off x="1290320" y="2032000"/>
            <a:ext cx="4551680" cy="2641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F3B6DB-17FF-63DC-EBD4-64C11D901103}"/>
              </a:ext>
            </a:extLst>
          </p:cNvPr>
          <p:cNvSpPr/>
          <p:nvPr/>
        </p:nvSpPr>
        <p:spPr>
          <a:xfrm>
            <a:off x="7305040" y="2011680"/>
            <a:ext cx="4551680" cy="59944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D52576-26CE-D099-0C34-3E3D0035CD32}"/>
              </a:ext>
            </a:extLst>
          </p:cNvPr>
          <p:cNvSpPr/>
          <p:nvPr/>
        </p:nvSpPr>
        <p:spPr>
          <a:xfrm>
            <a:off x="843280" y="2296160"/>
            <a:ext cx="555752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A264173-7E46-8505-61D1-E71D203B7A3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2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F6A5C2-B671-D4ED-7127-CA2C126A1E2B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7316CC4-7BC7-493F-FCC9-B24C2856F2A6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701D0B0-2201-C147-2BAB-CB5C39B9257A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4C5D0-29D6-62DB-15E5-22218F1F9F16}"/>
              </a:ext>
            </a:extLst>
          </p:cNvPr>
          <p:cNvSpPr/>
          <p:nvPr/>
        </p:nvSpPr>
        <p:spPr>
          <a:xfrm>
            <a:off x="7122160" y="4592320"/>
            <a:ext cx="4551680" cy="145288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9F2F4-08A5-96EB-44E5-A5FD60074A20}"/>
              </a:ext>
            </a:extLst>
          </p:cNvPr>
          <p:cNvSpPr/>
          <p:nvPr/>
        </p:nvSpPr>
        <p:spPr>
          <a:xfrm>
            <a:off x="1290320" y="2032000"/>
            <a:ext cx="4551680" cy="2641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F3B6DB-17FF-63DC-EBD4-64C11D901103}"/>
              </a:ext>
            </a:extLst>
          </p:cNvPr>
          <p:cNvSpPr/>
          <p:nvPr/>
        </p:nvSpPr>
        <p:spPr>
          <a:xfrm>
            <a:off x="7305040" y="2011680"/>
            <a:ext cx="4551680" cy="14833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A264173-7E46-8505-61D1-E71D203B7A3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511C6A-A991-2EB7-147F-64CE2386C715}"/>
              </a:ext>
            </a:extLst>
          </p:cNvPr>
          <p:cNvSpPr/>
          <p:nvPr/>
        </p:nvSpPr>
        <p:spPr>
          <a:xfrm>
            <a:off x="843280" y="2296160"/>
            <a:ext cx="555752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F0AD90-8DD3-7067-FB71-F05D8139CFB7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8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F6A5C2-B671-D4ED-7127-CA2C126A1E2B}"/>
              </a:ext>
            </a:extLst>
          </p:cNvPr>
          <p:cNvCxnSpPr>
            <a:cxnSpLocks/>
          </p:cNvCxnSpPr>
          <p:nvPr/>
        </p:nvCxnSpPr>
        <p:spPr>
          <a:xfrm>
            <a:off x="833120" y="5555848"/>
            <a:ext cx="5451676" cy="0"/>
          </a:xfrm>
          <a:prstGeom prst="line">
            <a:avLst/>
          </a:prstGeom>
          <a:ln>
            <a:solidFill>
              <a:srgbClr val="F7E5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4338B-729C-3E8C-DA96-C9487F3EA704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Método Big O, e como ele descreve a complexidade?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08DBB0-9E22-5103-41CD-937453654A8F}"/>
              </a:ext>
            </a:extLst>
          </p:cNvPr>
          <p:cNvGrpSpPr/>
          <p:nvPr/>
        </p:nvGrpSpPr>
        <p:grpSpPr>
          <a:xfrm>
            <a:off x="7397750" y="2082800"/>
            <a:ext cx="4042410" cy="419100"/>
            <a:chOff x="7397750" y="2082800"/>
            <a:chExt cx="4042410" cy="4191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A6550C0-9264-D847-9B86-116FAFAB3B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3414B123-BD4F-1BAA-A936-2AF6D785A3CB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F7E5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B407A8E-F3CD-AACE-98F5-BC58E39DD07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Constant Time</a:t>
              </a:r>
            </a:p>
          </p:txBody>
        </p:sp>
      </p:grpSp>
      <p:sp>
        <p:nvSpPr>
          <p:cNvPr id="14" name="Losango 13">
            <a:extLst>
              <a:ext uri="{FF2B5EF4-FFF2-40B4-BE49-F238E27FC236}">
                <a16:creationId xmlns:a16="http://schemas.microsoft.com/office/drawing/2014/main" id="{B1DB75D2-584A-E2AB-14F4-743AA4F1D5FC}"/>
              </a:ext>
            </a:extLst>
          </p:cNvPr>
          <p:cNvSpPr/>
          <p:nvPr/>
        </p:nvSpPr>
        <p:spPr>
          <a:xfrm rot="2743161">
            <a:off x="-1810110" y="1311367"/>
            <a:ext cx="1203538" cy="1264192"/>
          </a:xfrm>
          <a:prstGeom prst="diamond">
            <a:avLst/>
          </a:prstGeom>
          <a:solidFill>
            <a:srgbClr val="F7E5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D993ABC4-9C5C-A4F3-B0D6-111D3801148B}"/>
              </a:ext>
            </a:extLst>
          </p:cNvPr>
          <p:cNvSpPr/>
          <p:nvPr/>
        </p:nvSpPr>
        <p:spPr>
          <a:xfrm rot="2743161">
            <a:off x="-1842905" y="2366592"/>
            <a:ext cx="1203538" cy="1264192"/>
          </a:xfrm>
          <a:prstGeom prst="diamond">
            <a:avLst/>
          </a:prstGeom>
          <a:solidFill>
            <a:srgbClr val="C6B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ED3254E-926E-A859-CF1E-FE62C4055EC0}"/>
              </a:ext>
            </a:extLst>
          </p:cNvPr>
          <p:cNvSpPr/>
          <p:nvPr/>
        </p:nvSpPr>
        <p:spPr>
          <a:xfrm rot="2743161">
            <a:off x="-1875700" y="3352370"/>
            <a:ext cx="1203538" cy="1264192"/>
          </a:xfrm>
          <a:prstGeom prst="diamond">
            <a:avLst/>
          </a:prstGeom>
          <a:solidFill>
            <a:srgbClr val="766E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33560D13-4E47-CE4B-F9CE-F5E36BDE23E1}"/>
              </a:ext>
            </a:extLst>
          </p:cNvPr>
          <p:cNvSpPr/>
          <p:nvPr/>
        </p:nvSpPr>
        <p:spPr>
          <a:xfrm rot="2743161">
            <a:off x="-1931644" y="4453893"/>
            <a:ext cx="1203538" cy="1264192"/>
          </a:xfrm>
          <a:prstGeom prst="diamond">
            <a:avLst/>
          </a:prstGeom>
          <a:solidFill>
            <a:srgbClr val="4944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EB8B881C-BF8A-B62F-F475-381E28BF48D9}"/>
              </a:ext>
            </a:extLst>
          </p:cNvPr>
          <p:cNvSpPr/>
          <p:nvPr/>
        </p:nvSpPr>
        <p:spPr>
          <a:xfrm rot="2743161">
            <a:off x="-1987590" y="5566992"/>
            <a:ext cx="1203538" cy="1264192"/>
          </a:xfrm>
          <a:prstGeom prst="diamond">
            <a:avLst/>
          </a:prstGeom>
          <a:solidFill>
            <a:srgbClr val="1917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524B104-1CA5-048A-EE09-4790BF3A17E4}"/>
              </a:ext>
            </a:extLst>
          </p:cNvPr>
          <p:cNvGrpSpPr/>
          <p:nvPr/>
        </p:nvGrpSpPr>
        <p:grpSpPr>
          <a:xfrm>
            <a:off x="7397750" y="2958617"/>
            <a:ext cx="4042410" cy="419100"/>
            <a:chOff x="7397750" y="2082800"/>
            <a:chExt cx="4042410" cy="419100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DF412D1-07A6-783B-BC5C-399D4FCAAD0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8B18793D-A3CE-DE7A-D1AE-2F6B2EA7BBBD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C6B8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DF00E2-21FD-17E8-134F-8721A1B713B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O(log[base2]n):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Logarithmic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010628-D18E-BBFD-734E-3B0DF759EEA2}"/>
              </a:ext>
            </a:extLst>
          </p:cNvPr>
          <p:cNvGrpSpPr/>
          <p:nvPr/>
        </p:nvGrpSpPr>
        <p:grpSpPr>
          <a:xfrm>
            <a:off x="7397750" y="3834434"/>
            <a:ext cx="4042410" cy="419100"/>
            <a:chOff x="7397750" y="2082800"/>
            <a:chExt cx="4042410" cy="41910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F86F831-54AE-5EF1-F964-832213A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osango 29">
              <a:extLst>
                <a:ext uri="{FF2B5EF4-FFF2-40B4-BE49-F238E27FC236}">
                  <a16:creationId xmlns:a16="http://schemas.microsoft.com/office/drawing/2014/main" id="{05E79D51-CD91-54AA-F2F7-0D9AB4747E8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766E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E5146A-3E2A-1257-CE3A-B8335C06FF60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O(n):</a:t>
              </a:r>
              <a:r>
                <a:rPr lang="pt-BR" sz="1600">
                  <a:latin typeface="Avenir Next LT Pro" panose="020B0504020202020204" pitchFamily="34" charset="0"/>
                </a:rPr>
                <a:t> Linear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E5757-B840-EE9A-E32F-11BD3FFE6BA9}"/>
              </a:ext>
            </a:extLst>
          </p:cNvPr>
          <p:cNvGrpSpPr/>
          <p:nvPr/>
        </p:nvGrpSpPr>
        <p:grpSpPr>
          <a:xfrm>
            <a:off x="7397750" y="4710251"/>
            <a:ext cx="4042410" cy="419100"/>
            <a:chOff x="7397750" y="2082800"/>
            <a:chExt cx="4042410" cy="41910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0035328-6C87-FBD9-EFFB-56BC074BCBEF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osango 33">
              <a:extLst>
                <a:ext uri="{FF2B5EF4-FFF2-40B4-BE49-F238E27FC236}">
                  <a16:creationId xmlns:a16="http://schemas.microsoft.com/office/drawing/2014/main" id="{E1B63A69-1481-C000-08A6-CDDC0D82BFA8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4944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39DAA2-BEC1-D8F9-8833-32FC3FC6D59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O(n log n):</a:t>
              </a:r>
              <a:r>
                <a:rPr lang="pt-BR" sz="1600">
                  <a:latin typeface="Avenir Next LT Pro" panose="020B0504020202020204" pitchFamily="34" charset="0"/>
                </a:rPr>
                <a:t> Log Linear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7B21B24-9D7D-86BA-7496-C7EFCB8A668D}"/>
              </a:ext>
            </a:extLst>
          </p:cNvPr>
          <p:cNvGrpSpPr/>
          <p:nvPr/>
        </p:nvGrpSpPr>
        <p:grpSpPr>
          <a:xfrm>
            <a:off x="7397750" y="5586069"/>
            <a:ext cx="4042410" cy="419100"/>
            <a:chOff x="7397750" y="2082800"/>
            <a:chExt cx="4042410" cy="419100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11586B2-831F-4279-140F-286D6722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40" y="2448560"/>
              <a:ext cx="3698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o 37">
              <a:extLst>
                <a:ext uri="{FF2B5EF4-FFF2-40B4-BE49-F238E27FC236}">
                  <a16:creationId xmlns:a16="http://schemas.microsoft.com/office/drawing/2014/main" id="{800DF2DF-34A3-E763-8D07-5C7FD272B86E}"/>
                </a:ext>
              </a:extLst>
            </p:cNvPr>
            <p:cNvSpPr/>
            <p:nvPr/>
          </p:nvSpPr>
          <p:spPr>
            <a:xfrm>
              <a:off x="7397750" y="2217420"/>
              <a:ext cx="284480" cy="284480"/>
            </a:xfrm>
            <a:prstGeom prst="diamond">
              <a:avLst/>
            </a:prstGeom>
            <a:solidFill>
              <a:srgbClr val="1917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9F75FC9-82EF-1032-D7D7-C37486D36164}"/>
                </a:ext>
              </a:extLst>
            </p:cNvPr>
            <p:cNvSpPr txBox="1"/>
            <p:nvPr/>
          </p:nvSpPr>
          <p:spPr>
            <a:xfrm>
              <a:off x="7487920" y="2082800"/>
              <a:ext cx="395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Avenir Next LT Pro" panose="020B0504020202020204" pitchFamily="34" charset="0"/>
                </a:rPr>
                <a:t>O(1):</a:t>
              </a:r>
              <a:r>
                <a:rPr lang="pt-BR" sz="1600">
                  <a:latin typeface="Avenir Next LT Pro" panose="020B0504020202020204" pitchFamily="34" charset="0"/>
                </a:rPr>
                <a:t> </a:t>
              </a:r>
              <a:r>
                <a:rPr lang="pt-BR" sz="1600" err="1">
                  <a:latin typeface="Avenir Next LT Pro" panose="020B0504020202020204" pitchFamily="34" charset="0"/>
                </a:rPr>
                <a:t>Quadratic</a:t>
              </a:r>
              <a:endParaRPr lang="pt-BR" sz="1600"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5110FE-59D4-D229-5C97-2FF554509D68}"/>
              </a:ext>
            </a:extLst>
          </p:cNvPr>
          <p:cNvCxnSpPr>
            <a:cxnSpLocks/>
          </p:cNvCxnSpPr>
          <p:nvPr/>
        </p:nvCxnSpPr>
        <p:spPr>
          <a:xfrm>
            <a:off x="833377" y="2177970"/>
            <a:ext cx="0" cy="36576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60BC98-5757-7F7D-C4BB-1720CE6D1D5D}"/>
              </a:ext>
            </a:extLst>
          </p:cNvPr>
          <p:cNvCxnSpPr>
            <a:cxnSpLocks/>
          </p:cNvCxnSpPr>
          <p:nvPr/>
        </p:nvCxnSpPr>
        <p:spPr>
          <a:xfrm flipH="1">
            <a:off x="833377" y="5835570"/>
            <a:ext cx="572753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F677B0-D6C9-2355-6DFE-4544A5794D8C}"/>
              </a:ext>
            </a:extLst>
          </p:cNvPr>
          <p:cNvSpPr txBox="1"/>
          <p:nvPr/>
        </p:nvSpPr>
        <p:spPr>
          <a:xfrm rot="16200000">
            <a:off x="277795" y="2384385"/>
            <a:ext cx="76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Time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78C73E-6A5F-A4AE-26C3-E5BEFDFB7F2B}"/>
              </a:ext>
            </a:extLst>
          </p:cNvPr>
          <p:cNvSpPr txBox="1"/>
          <p:nvPr/>
        </p:nvSpPr>
        <p:spPr>
          <a:xfrm>
            <a:off x="4296137" y="5905018"/>
            <a:ext cx="300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latin typeface="Avenir Next LT Pro" panose="020B0504020202020204" pitchFamily="34" charset="0"/>
              </a:rPr>
              <a:t>Número de Termos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1F46FDA-4E7C-BEA1-FB5C-C7854DCD5115}"/>
              </a:ext>
            </a:extLst>
          </p:cNvPr>
          <p:cNvCxnSpPr>
            <a:cxnSpLocks/>
          </p:cNvCxnSpPr>
          <p:nvPr/>
        </p:nvCxnSpPr>
        <p:spPr>
          <a:xfrm flipV="1">
            <a:off x="833120" y="2777924"/>
            <a:ext cx="5278056" cy="3032567"/>
          </a:xfrm>
          <a:prstGeom prst="line">
            <a:avLst/>
          </a:prstGeom>
          <a:ln>
            <a:solidFill>
              <a:srgbClr val="766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701D0B0-2201-C147-2BAB-CB5C39B9257A}"/>
              </a:ext>
            </a:extLst>
          </p:cNvPr>
          <p:cNvSpPr/>
          <p:nvPr/>
        </p:nvSpPr>
        <p:spPr>
          <a:xfrm>
            <a:off x="833120" y="2245360"/>
            <a:ext cx="1107440" cy="3586480"/>
          </a:xfrm>
          <a:custGeom>
            <a:avLst/>
            <a:gdLst>
              <a:gd name="connsiteX0" fmla="*/ 0 w 1107440"/>
              <a:gd name="connsiteY0" fmla="*/ 3586480 h 3586480"/>
              <a:gd name="connsiteX1" fmla="*/ 335280 w 1107440"/>
              <a:gd name="connsiteY1" fmla="*/ 2976880 h 3586480"/>
              <a:gd name="connsiteX2" fmla="*/ 751840 w 1107440"/>
              <a:gd name="connsiteY2" fmla="*/ 1889760 h 3586480"/>
              <a:gd name="connsiteX3" fmla="*/ 944880 w 1107440"/>
              <a:gd name="connsiteY3" fmla="*/ 1066800 h 3586480"/>
              <a:gd name="connsiteX4" fmla="*/ 1066800 w 1107440"/>
              <a:gd name="connsiteY4" fmla="*/ 467360 h 3586480"/>
              <a:gd name="connsiteX5" fmla="*/ 1107440 w 1107440"/>
              <a:gd name="connsiteY5" fmla="*/ 0 h 3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40" h="3586480">
                <a:moveTo>
                  <a:pt x="0" y="3586480"/>
                </a:moveTo>
                <a:cubicBezTo>
                  <a:pt x="104986" y="3423073"/>
                  <a:pt x="209973" y="3259667"/>
                  <a:pt x="335280" y="2976880"/>
                </a:cubicBezTo>
                <a:cubicBezTo>
                  <a:pt x="460587" y="2694093"/>
                  <a:pt x="650240" y="2208107"/>
                  <a:pt x="751840" y="1889760"/>
                </a:cubicBezTo>
                <a:cubicBezTo>
                  <a:pt x="853440" y="1571413"/>
                  <a:pt x="892387" y="1303867"/>
                  <a:pt x="944880" y="1066800"/>
                </a:cubicBezTo>
                <a:cubicBezTo>
                  <a:pt x="997373" y="829733"/>
                  <a:pt x="1039707" y="645160"/>
                  <a:pt x="1066800" y="467360"/>
                </a:cubicBezTo>
                <a:cubicBezTo>
                  <a:pt x="1093893" y="289560"/>
                  <a:pt x="1088813" y="93133"/>
                  <a:pt x="1107440" y="0"/>
                </a:cubicBezTo>
              </a:path>
            </a:pathLst>
          </a:custGeom>
          <a:noFill/>
          <a:ln>
            <a:solidFill>
              <a:srgbClr val="1917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4C5D0-29D6-62DB-15E5-22218F1F9F16}"/>
              </a:ext>
            </a:extLst>
          </p:cNvPr>
          <p:cNvSpPr/>
          <p:nvPr/>
        </p:nvSpPr>
        <p:spPr>
          <a:xfrm>
            <a:off x="7122160" y="5476240"/>
            <a:ext cx="4551680" cy="5689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9F2F4-08A5-96EB-44E5-A5FD60074A20}"/>
              </a:ext>
            </a:extLst>
          </p:cNvPr>
          <p:cNvSpPr/>
          <p:nvPr/>
        </p:nvSpPr>
        <p:spPr>
          <a:xfrm>
            <a:off x="1290320" y="2032000"/>
            <a:ext cx="4551680" cy="2641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F3B6DB-17FF-63DC-EBD4-64C11D901103}"/>
              </a:ext>
            </a:extLst>
          </p:cNvPr>
          <p:cNvSpPr/>
          <p:nvPr/>
        </p:nvSpPr>
        <p:spPr>
          <a:xfrm>
            <a:off x="7305040" y="2011680"/>
            <a:ext cx="4551680" cy="244856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A264173-7E46-8505-61D1-E71D203B7A3A}"/>
              </a:ext>
            </a:extLst>
          </p:cNvPr>
          <p:cNvSpPr/>
          <p:nvPr/>
        </p:nvSpPr>
        <p:spPr>
          <a:xfrm>
            <a:off x="833120" y="5428527"/>
            <a:ext cx="5416952" cy="393539"/>
          </a:xfrm>
          <a:custGeom>
            <a:avLst/>
            <a:gdLst>
              <a:gd name="connsiteX0" fmla="*/ 0 w 5567423"/>
              <a:gd name="connsiteY0" fmla="*/ 729205 h 729205"/>
              <a:gd name="connsiteX1" fmla="*/ 1261640 w 5567423"/>
              <a:gd name="connsiteY1" fmla="*/ 196769 h 729205"/>
              <a:gd name="connsiteX2" fmla="*/ 5567423 w 5567423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423" h="729205">
                <a:moveTo>
                  <a:pt x="0" y="729205"/>
                </a:moveTo>
                <a:cubicBezTo>
                  <a:pt x="166868" y="523754"/>
                  <a:pt x="333736" y="318303"/>
                  <a:pt x="1261640" y="196769"/>
                </a:cubicBezTo>
                <a:cubicBezTo>
                  <a:pt x="2189544" y="75235"/>
                  <a:pt x="4527631" y="40511"/>
                  <a:pt x="5567423" y="0"/>
                </a:cubicBezTo>
              </a:path>
            </a:pathLst>
          </a:custGeom>
          <a:noFill/>
          <a:ln>
            <a:solidFill>
              <a:srgbClr val="C6B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ABE394-8691-9FED-A0FE-59148F47025C}"/>
              </a:ext>
            </a:extLst>
          </p:cNvPr>
          <p:cNvSpPr/>
          <p:nvPr/>
        </p:nvSpPr>
        <p:spPr>
          <a:xfrm>
            <a:off x="843280" y="2296160"/>
            <a:ext cx="5557520" cy="35255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‘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497D9253-F01D-A2E5-4B8D-FDAF30180AE5}"/>
              </a:ext>
            </a:extLst>
          </p:cNvPr>
          <p:cNvSpPr/>
          <p:nvPr/>
        </p:nvSpPr>
        <p:spPr>
          <a:xfrm>
            <a:off x="833120" y="2336800"/>
            <a:ext cx="1930400" cy="3464560"/>
          </a:xfrm>
          <a:custGeom>
            <a:avLst/>
            <a:gdLst>
              <a:gd name="connsiteX0" fmla="*/ 0 w 1930400"/>
              <a:gd name="connsiteY0" fmla="*/ 3464560 h 3464560"/>
              <a:gd name="connsiteX1" fmla="*/ 1239520 w 1930400"/>
              <a:gd name="connsiteY1" fmla="*/ 1798320 h 3464560"/>
              <a:gd name="connsiteX2" fmla="*/ 1930400 w 1930400"/>
              <a:gd name="connsiteY2" fmla="*/ 0 h 34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3464560">
                <a:moveTo>
                  <a:pt x="0" y="3464560"/>
                </a:moveTo>
                <a:cubicBezTo>
                  <a:pt x="458893" y="2920153"/>
                  <a:pt x="917787" y="2375747"/>
                  <a:pt x="1239520" y="1798320"/>
                </a:cubicBezTo>
                <a:cubicBezTo>
                  <a:pt x="1561253" y="1220893"/>
                  <a:pt x="1832187" y="248920"/>
                  <a:pt x="1930400" y="0"/>
                </a:cubicBezTo>
              </a:path>
            </a:pathLst>
          </a:custGeom>
          <a:noFill/>
          <a:ln>
            <a:solidFill>
              <a:srgbClr val="4944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60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Hiroshi Komi</dc:creator>
  <cp:revision>62</cp:revision>
  <dcterms:created xsi:type="dcterms:W3CDTF">2024-06-14T00:26:16Z</dcterms:created>
  <dcterms:modified xsi:type="dcterms:W3CDTF">2024-06-16T04:35:48Z</dcterms:modified>
</cp:coreProperties>
</file>