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Nuni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Nunito-regular.fntdata"/><Relationship Id="rId25" Type="http://schemas.openxmlformats.org/officeDocument/2006/relationships/slide" Target="slides/slide20.xml"/><Relationship Id="rId28" Type="http://schemas.openxmlformats.org/officeDocument/2006/relationships/font" Target="fonts/Nunito-italic.fntdata"/><Relationship Id="rId27" Type="http://schemas.openxmlformats.org/officeDocument/2006/relationships/font" Target="fonts/Nuni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6850e8d342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6850e8d342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6850e8d342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6850e8d342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6850e8d342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36850e8d342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6850e8d34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6850e8d34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6850e8d34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6850e8d34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850e8d342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850e8d342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6850e8d342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6850e8d342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6850e8d342_1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6850e8d342_1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6850e8d34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6850e8d34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6850e8d34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6850e8d34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683dc780af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683dc780af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6850e8d342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6850e8d342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683dc780a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683dc780a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683dc780af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683dc780af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6850e8d34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6850e8d34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850e8d342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6850e8d342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850e8d34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6850e8d34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83dc780af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83dc780af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6850e8d34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6850e8d34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cket.io" TargetMode="External"/><Relationship Id="rId4" Type="http://schemas.openxmlformats.org/officeDocument/2006/relationships/image" Target="../media/image13.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node.js" TargetMode="External"/><Relationship Id="rId4" Type="http://schemas.openxmlformats.org/officeDocument/2006/relationships/hyperlink" Target="http://socket.io"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cket.io" TargetMode="External"/><Relationship Id="rId4" Type="http://schemas.openxmlformats.org/officeDocument/2006/relationships/hyperlink" Target="http://socket.io" TargetMode="External"/><Relationship Id="rId5" Type="http://schemas.openxmlformats.org/officeDocument/2006/relationships/hyperlink" Target="http://socket.io"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cket.io" TargetMode="External"/><Relationship Id="rId4" Type="http://schemas.openxmlformats.org/officeDocument/2006/relationships/hyperlink" Target="http://socket.io"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8.png"/><Relationship Id="rId5"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639503" y="146655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s"/>
              <a:t>MiColeccionCF</a:t>
            </a:r>
            <a:endParaRPr/>
          </a:p>
        </p:txBody>
      </p:sp>
      <p:sp>
        <p:nvSpPr>
          <p:cNvPr id="129" name="Google Shape;129;p13"/>
          <p:cNvSpPr txBox="1"/>
          <p:nvPr>
            <p:ph idx="1" type="subTitle"/>
          </p:nvPr>
        </p:nvSpPr>
        <p:spPr>
          <a:xfrm>
            <a:off x="1129350" y="2680350"/>
            <a:ext cx="43056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José</a:t>
            </a:r>
            <a:r>
              <a:rPr lang="es"/>
              <a:t> Antonio Gutiérrez Marcos</a:t>
            </a:r>
            <a:endParaRPr/>
          </a:p>
        </p:txBody>
      </p:sp>
      <p:pic>
        <p:nvPicPr>
          <p:cNvPr id="130" name="Google Shape;130;p13" title="favicon-removebg-preview.png"/>
          <p:cNvPicPr preferRelativeResize="0"/>
          <p:nvPr/>
        </p:nvPicPr>
        <p:blipFill>
          <a:blip r:embed="rId3">
            <a:alphaModFix/>
          </a:blip>
          <a:stretch>
            <a:fillRect/>
          </a:stretch>
        </p:blipFill>
        <p:spPr>
          <a:xfrm>
            <a:off x="5454028" y="1394875"/>
            <a:ext cx="2685997" cy="20965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188" name="Google Shape;188;p22"/>
          <p:cNvSpPr txBox="1"/>
          <p:nvPr>
            <p:ph idx="1" type="body"/>
          </p:nvPr>
        </p:nvSpPr>
        <p:spPr>
          <a:xfrm>
            <a:off x="819150" y="1685925"/>
            <a:ext cx="54906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Primero, el usuario debe crear su cuenta para posteriormente poder iniciar sesión en la app.</a:t>
            </a:r>
            <a:endParaRPr/>
          </a:p>
          <a:p>
            <a:pPr indent="0" lvl="0" marL="0" rtl="0" algn="l">
              <a:spcBef>
                <a:spcPts val="1200"/>
              </a:spcBef>
              <a:spcAft>
                <a:spcPts val="1200"/>
              </a:spcAft>
              <a:buNone/>
            </a:pPr>
            <a:r>
              <a:t/>
            </a:r>
            <a:endParaRPr/>
          </a:p>
        </p:txBody>
      </p:sp>
      <p:pic>
        <p:nvPicPr>
          <p:cNvPr id="189" name="Google Shape;189;p22"/>
          <p:cNvPicPr preferRelativeResize="0"/>
          <p:nvPr/>
        </p:nvPicPr>
        <p:blipFill>
          <a:blip r:embed="rId3">
            <a:alphaModFix/>
          </a:blip>
          <a:stretch>
            <a:fillRect/>
          </a:stretch>
        </p:blipFill>
        <p:spPr>
          <a:xfrm>
            <a:off x="2354300" y="2272925"/>
            <a:ext cx="2049998" cy="2201050"/>
          </a:xfrm>
          <a:prstGeom prst="rect">
            <a:avLst/>
          </a:prstGeom>
          <a:noFill/>
          <a:ln>
            <a:noFill/>
          </a:ln>
        </p:spPr>
      </p:pic>
      <p:pic>
        <p:nvPicPr>
          <p:cNvPr id="190" name="Google Shape;190;p22"/>
          <p:cNvPicPr preferRelativeResize="0"/>
          <p:nvPr/>
        </p:nvPicPr>
        <p:blipFill>
          <a:blip r:embed="rId4">
            <a:alphaModFix/>
          </a:blip>
          <a:stretch>
            <a:fillRect/>
          </a:stretch>
        </p:blipFill>
        <p:spPr>
          <a:xfrm>
            <a:off x="5375550" y="2272925"/>
            <a:ext cx="2280000" cy="2201062"/>
          </a:xfrm>
          <a:prstGeom prst="rect">
            <a:avLst/>
          </a:prstGeom>
          <a:noFill/>
          <a:ln>
            <a:noFill/>
          </a:ln>
        </p:spPr>
      </p:pic>
      <p:cxnSp>
        <p:nvCxnSpPr>
          <p:cNvPr id="191" name="Google Shape;191;p22"/>
          <p:cNvCxnSpPr>
            <a:stCxn id="189" idx="3"/>
            <a:endCxn id="190" idx="1"/>
          </p:cNvCxnSpPr>
          <p:nvPr/>
        </p:nvCxnSpPr>
        <p:spPr>
          <a:xfrm>
            <a:off x="4404298" y="3373450"/>
            <a:ext cx="971400" cy="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819150" y="858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197" name="Google Shape;197;p23"/>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vez el usuario inicie sesión, tendrá las listas de las colecciones con todos los cromos disponibles, para anotar los que tiene es tan sencillo como marcar su respectiva casilla y posteriormente pulsar en el botón “Guardar”. En caso de que por error marque un cromo que no tiene es tan sencillo como desmarcar su casilla y volver a hacer click en guardar.</a:t>
            </a:r>
            <a:endParaRPr/>
          </a:p>
        </p:txBody>
      </p:sp>
      <p:pic>
        <p:nvPicPr>
          <p:cNvPr id="198" name="Google Shape;198;p23"/>
          <p:cNvPicPr preferRelativeResize="0"/>
          <p:nvPr/>
        </p:nvPicPr>
        <p:blipFill>
          <a:blip r:embed="rId3">
            <a:alphaModFix/>
          </a:blip>
          <a:stretch>
            <a:fillRect/>
          </a:stretch>
        </p:blipFill>
        <p:spPr>
          <a:xfrm>
            <a:off x="3313825" y="2565725"/>
            <a:ext cx="4211674" cy="1910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204" name="Google Shape;204;p24"/>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Desde la página de inicio hay una barra que se encuentra en el superior de la pantalla donde podremos volver a la página de inicio o cerrar sesión. Si el usuario está accediendo a la web desde el móvil tendrá que pulsar en el icono que aparece a la derecha para ver estas opciones.</a:t>
            </a:r>
            <a:endParaRPr/>
          </a:p>
        </p:txBody>
      </p:sp>
      <p:pic>
        <p:nvPicPr>
          <p:cNvPr id="205" name="Google Shape;205;p24"/>
          <p:cNvPicPr preferRelativeResize="0"/>
          <p:nvPr/>
        </p:nvPicPr>
        <p:blipFill rotWithShape="1">
          <a:blip r:embed="rId3">
            <a:alphaModFix/>
          </a:blip>
          <a:srcRect b="89298" l="0" r="0" t="0"/>
          <a:stretch/>
        </p:blipFill>
        <p:spPr>
          <a:xfrm>
            <a:off x="1018863" y="2848225"/>
            <a:ext cx="7106276" cy="345050"/>
          </a:xfrm>
          <a:prstGeom prst="rect">
            <a:avLst/>
          </a:prstGeom>
          <a:noFill/>
          <a:ln>
            <a:noFill/>
          </a:ln>
        </p:spPr>
      </p:pic>
      <p:pic>
        <p:nvPicPr>
          <p:cNvPr id="206" name="Google Shape;206;p24"/>
          <p:cNvPicPr preferRelativeResize="0"/>
          <p:nvPr/>
        </p:nvPicPr>
        <p:blipFill>
          <a:blip r:embed="rId4">
            <a:alphaModFix/>
          </a:blip>
          <a:stretch>
            <a:fillRect/>
          </a:stretch>
        </p:blipFill>
        <p:spPr>
          <a:xfrm>
            <a:off x="1018875" y="3369625"/>
            <a:ext cx="2017750" cy="7478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212" name="Google Shape;212;p25"/>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También hay una barra a la izquierda de la pantalla donde se muestran usuarios sugeridos que viven en la misma provincia que el usuario. En caso de entrar a la web desde el móvil estos se mostrarán debajo de la barra superior tras pulsar el botón “Ver usuarios recomendados”</a:t>
            </a:r>
            <a:endParaRPr/>
          </a:p>
        </p:txBody>
      </p:sp>
      <p:pic>
        <p:nvPicPr>
          <p:cNvPr id="213" name="Google Shape;213;p25"/>
          <p:cNvPicPr preferRelativeResize="0"/>
          <p:nvPr/>
        </p:nvPicPr>
        <p:blipFill rotWithShape="1">
          <a:blip r:embed="rId3">
            <a:alphaModFix/>
          </a:blip>
          <a:srcRect b="56897" l="0" r="0" t="9248"/>
          <a:stretch/>
        </p:blipFill>
        <p:spPr>
          <a:xfrm>
            <a:off x="3239150" y="2573675"/>
            <a:ext cx="2370800" cy="174122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219" name="Google Shape;219;p26"/>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Una vez se haga click sobre el usuario que se quiera ver y así se podrá ver su progreso con las colecciones.</a:t>
            </a:r>
            <a:endParaRPr/>
          </a:p>
        </p:txBody>
      </p:sp>
      <p:pic>
        <p:nvPicPr>
          <p:cNvPr id="220" name="Google Shape;220;p26"/>
          <p:cNvPicPr preferRelativeResize="0"/>
          <p:nvPr/>
        </p:nvPicPr>
        <p:blipFill>
          <a:blip r:embed="rId3">
            <a:alphaModFix/>
          </a:blip>
          <a:stretch>
            <a:fillRect/>
          </a:stretch>
        </p:blipFill>
        <p:spPr>
          <a:xfrm>
            <a:off x="2197076" y="2177875"/>
            <a:ext cx="4749850" cy="214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Flujo de navegación</a:t>
            </a:r>
            <a:endParaRPr/>
          </a:p>
        </p:txBody>
      </p:sp>
      <p:sp>
        <p:nvSpPr>
          <p:cNvPr id="226" name="Google Shape;226;p27"/>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Por último, desde el perfil del usuario al que se haya accedido desde las recomendaciones tendremos el botón de “abrir chat”, una vez se pulse accederá al chat con el usuario en cuestión.</a:t>
            </a:r>
            <a:endParaRPr/>
          </a:p>
        </p:txBody>
      </p:sp>
      <p:pic>
        <p:nvPicPr>
          <p:cNvPr id="227" name="Google Shape;227;p27"/>
          <p:cNvPicPr preferRelativeResize="0"/>
          <p:nvPr/>
        </p:nvPicPr>
        <p:blipFill>
          <a:blip r:embed="rId3">
            <a:alphaModFix/>
          </a:blip>
          <a:stretch>
            <a:fillRect/>
          </a:stretch>
        </p:blipFill>
        <p:spPr>
          <a:xfrm>
            <a:off x="2201200" y="2371475"/>
            <a:ext cx="4741600" cy="21299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Código relevante</a:t>
            </a:r>
            <a:endParaRPr/>
          </a:p>
        </p:txBody>
      </p:sp>
      <p:sp>
        <p:nvSpPr>
          <p:cNvPr id="233" name="Google Shape;233;p28"/>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A continuación presentaré las partes del código de la aplicación que en mi opinión son más interesantes:</a:t>
            </a:r>
            <a:endParaRPr/>
          </a:p>
          <a:p>
            <a:pPr indent="0" lvl="0" marL="0" rtl="0" algn="l">
              <a:spcBef>
                <a:spcPts val="1200"/>
              </a:spcBef>
              <a:spcAft>
                <a:spcPts val="1200"/>
              </a:spcAft>
              <a:buNone/>
            </a:pPr>
            <a:r>
              <a:rPr lang="es"/>
              <a:t>Aquí creo un middleware en el que antes de ir a las rutas en el backend verifico el token JWT para evitar accesos no autorizados, además de crear el objeto req.session.user en el que almacenaré la información del usuario.</a:t>
            </a:r>
            <a:endParaRPr/>
          </a:p>
        </p:txBody>
      </p:sp>
      <p:pic>
        <p:nvPicPr>
          <p:cNvPr id="234" name="Google Shape;234;p28"/>
          <p:cNvPicPr preferRelativeResize="0"/>
          <p:nvPr/>
        </p:nvPicPr>
        <p:blipFill>
          <a:blip r:embed="rId3">
            <a:alphaModFix/>
          </a:blip>
          <a:stretch>
            <a:fillRect/>
          </a:stretch>
        </p:blipFill>
        <p:spPr>
          <a:xfrm>
            <a:off x="2413962" y="2816275"/>
            <a:ext cx="4316075" cy="1590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Código relevante</a:t>
            </a:r>
            <a:endParaRPr/>
          </a:p>
        </p:txBody>
      </p:sp>
      <p:sp>
        <p:nvSpPr>
          <p:cNvPr id="240" name="Google Shape;240;p29"/>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Genero una ruta para </a:t>
            </a:r>
            <a:r>
              <a:rPr lang="es"/>
              <a:t>chequear</a:t>
            </a:r>
            <a:r>
              <a:rPr lang="es"/>
              <a:t> que el usuario ha iniciado sesión. Aunque la idea sea similar a la de la anterior diapositiva esta ruta será utilizada por el guard que he creado en el frontend para proteger las rutas de la aplicación.</a:t>
            </a:r>
            <a:endParaRPr/>
          </a:p>
        </p:txBody>
      </p:sp>
      <p:pic>
        <p:nvPicPr>
          <p:cNvPr id="241" name="Google Shape;241;p29"/>
          <p:cNvPicPr preferRelativeResize="0"/>
          <p:nvPr/>
        </p:nvPicPr>
        <p:blipFill>
          <a:blip r:embed="rId3">
            <a:alphaModFix/>
          </a:blip>
          <a:stretch>
            <a:fillRect/>
          </a:stretch>
        </p:blipFill>
        <p:spPr>
          <a:xfrm>
            <a:off x="1327987" y="2614925"/>
            <a:ext cx="6488025" cy="1366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Código relevante</a:t>
            </a:r>
            <a:endParaRPr/>
          </a:p>
        </p:txBody>
      </p:sp>
      <p:sp>
        <p:nvSpPr>
          <p:cNvPr id="247" name="Google Shape;247;p30"/>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Este es el guard del que hablé </a:t>
            </a:r>
            <a:r>
              <a:rPr lang="es"/>
              <a:t>anteriormente</a:t>
            </a:r>
            <a:r>
              <a:rPr lang="es"/>
              <a:t>, aquí verifico que el token JWT es correcto cuando el usuario quiera acceder a alguna ruta de la aplicación. De lo contrario se le redirigirá al login.</a:t>
            </a:r>
            <a:endParaRPr/>
          </a:p>
        </p:txBody>
      </p:sp>
      <p:pic>
        <p:nvPicPr>
          <p:cNvPr id="248" name="Google Shape;248;p30"/>
          <p:cNvPicPr preferRelativeResize="0"/>
          <p:nvPr/>
        </p:nvPicPr>
        <p:blipFill>
          <a:blip r:embed="rId3">
            <a:alphaModFix/>
          </a:blip>
          <a:stretch>
            <a:fillRect/>
          </a:stretch>
        </p:blipFill>
        <p:spPr>
          <a:xfrm>
            <a:off x="752850" y="2343025"/>
            <a:ext cx="3072499" cy="1488600"/>
          </a:xfrm>
          <a:prstGeom prst="rect">
            <a:avLst/>
          </a:prstGeom>
          <a:noFill/>
          <a:ln>
            <a:noFill/>
          </a:ln>
        </p:spPr>
      </p:pic>
      <p:pic>
        <p:nvPicPr>
          <p:cNvPr id="249" name="Google Shape;249;p30"/>
          <p:cNvPicPr preferRelativeResize="0"/>
          <p:nvPr/>
        </p:nvPicPr>
        <p:blipFill>
          <a:blip r:embed="rId4">
            <a:alphaModFix/>
          </a:blip>
          <a:stretch>
            <a:fillRect/>
          </a:stretch>
        </p:blipFill>
        <p:spPr>
          <a:xfrm>
            <a:off x="3945625" y="2508400"/>
            <a:ext cx="4625151" cy="92357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Código relevante</a:t>
            </a:r>
            <a:endParaRPr/>
          </a:p>
        </p:txBody>
      </p:sp>
      <p:sp>
        <p:nvSpPr>
          <p:cNvPr id="255" name="Google Shape;255;p31"/>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Aquí establezco la conexión de </a:t>
            </a:r>
            <a:r>
              <a:rPr lang="es" u="sng">
                <a:solidFill>
                  <a:schemeClr val="hlink"/>
                </a:solidFill>
                <a:hlinkClick r:id="rId3"/>
              </a:rPr>
              <a:t>socket.io</a:t>
            </a:r>
            <a:r>
              <a:rPr lang="es"/>
              <a:t> desde el backend, creando “salas” para que los chats sean únicamente entre dos usuarios. En la segunda foto muestro la conexión desde el frontend.</a:t>
            </a:r>
            <a:endParaRPr/>
          </a:p>
        </p:txBody>
      </p:sp>
      <p:pic>
        <p:nvPicPr>
          <p:cNvPr id="256" name="Google Shape;256;p31"/>
          <p:cNvPicPr preferRelativeResize="0"/>
          <p:nvPr/>
        </p:nvPicPr>
        <p:blipFill>
          <a:blip r:embed="rId4">
            <a:alphaModFix/>
          </a:blip>
          <a:stretch>
            <a:fillRect/>
          </a:stretch>
        </p:blipFill>
        <p:spPr>
          <a:xfrm>
            <a:off x="290150" y="2364150"/>
            <a:ext cx="4285800" cy="1833475"/>
          </a:xfrm>
          <a:prstGeom prst="rect">
            <a:avLst/>
          </a:prstGeom>
          <a:noFill/>
          <a:ln>
            <a:noFill/>
          </a:ln>
        </p:spPr>
      </p:pic>
      <p:pic>
        <p:nvPicPr>
          <p:cNvPr id="257" name="Google Shape;257;p31"/>
          <p:cNvPicPr preferRelativeResize="0"/>
          <p:nvPr/>
        </p:nvPicPr>
        <p:blipFill>
          <a:blip r:embed="rId5">
            <a:alphaModFix/>
          </a:blip>
          <a:stretch>
            <a:fillRect/>
          </a:stretch>
        </p:blipFill>
        <p:spPr>
          <a:xfrm>
            <a:off x="4751350" y="2387777"/>
            <a:ext cx="4063600" cy="17801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Introducción</a:t>
            </a:r>
            <a:endParaRPr/>
          </a:p>
        </p:txBody>
      </p:sp>
      <p:sp>
        <p:nvSpPr>
          <p:cNvPr id="136" name="Google Shape;136;p14"/>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MiColeccionCF se trata de una aplicación web para gestionar tus colecciones de fútbol de la primera y la segunda división española.</a:t>
            </a:r>
            <a:endParaRPr/>
          </a:p>
          <a:p>
            <a:pPr indent="-311150" lvl="0" marL="457200" rtl="0" algn="l">
              <a:spcBef>
                <a:spcPts val="0"/>
              </a:spcBef>
              <a:spcAft>
                <a:spcPts val="0"/>
              </a:spcAft>
              <a:buSzPts val="1300"/>
              <a:buChar char="-"/>
            </a:pPr>
            <a:r>
              <a:rPr lang="es"/>
              <a:t>Este proyecto surge de la escasez de servicios de este tipo y que varios de estos se sienten anticuados.</a:t>
            </a:r>
            <a:endParaRPr/>
          </a:p>
          <a:p>
            <a:pPr indent="-311150" lvl="0" marL="457200" rtl="0" algn="l">
              <a:spcBef>
                <a:spcPts val="0"/>
              </a:spcBef>
              <a:spcAft>
                <a:spcPts val="0"/>
              </a:spcAft>
              <a:buSzPts val="1300"/>
              <a:buChar char="-"/>
            </a:pPr>
            <a:r>
              <a:rPr lang="es"/>
              <a:t>Además, ofrece un sistema de mensajería en tiempo real con usuarios cercanos a ti para incentivar el intercambio entre usuarios y las relaciones entre ellos.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Conclusión final</a:t>
            </a:r>
            <a:endParaRPr/>
          </a:p>
        </p:txBody>
      </p:sp>
      <p:sp>
        <p:nvSpPr>
          <p:cNvPr id="263" name="Google Shape;263;p32"/>
          <p:cNvSpPr txBox="1"/>
          <p:nvPr>
            <p:ph idx="1" type="body"/>
          </p:nvPr>
        </p:nvSpPr>
        <p:spPr>
          <a:xfrm>
            <a:off x="819150" y="1685925"/>
            <a:ext cx="7505700" cy="2448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Finalmente, considero que este proyecto ha complido con los objetivos propuestos al inicio, siendo el más interesante y diferencial a mi parecer el sistema de mensajería con websockets, ya que es algo que no he visto que se utilice en aplicaciones de este tipo y pienso que es muy útil para este tema.</a:t>
            </a:r>
            <a:endParaRPr/>
          </a:p>
          <a:p>
            <a:pPr indent="0" lvl="0" marL="0" rtl="0" algn="l">
              <a:spcBef>
                <a:spcPts val="1200"/>
              </a:spcBef>
              <a:spcAft>
                <a:spcPts val="0"/>
              </a:spcAft>
              <a:buNone/>
            </a:pPr>
            <a:r>
              <a:rPr lang="es"/>
              <a:t>Personalmente considero que he aprendido mucho con este proyecto, sobre todo acerca del diseño del backend, he utilizado Angular de una forma más compleja que nunca para mí y todo el tema de la autenticación de los usuarios.</a:t>
            </a:r>
            <a:endParaRPr/>
          </a:p>
          <a:p>
            <a:pPr indent="0" lvl="0" marL="0" rtl="0" algn="l">
              <a:spcBef>
                <a:spcPts val="1200"/>
              </a:spcBef>
              <a:spcAft>
                <a:spcPts val="1200"/>
              </a:spcAft>
              <a:buNone/>
            </a:pPr>
            <a:r>
              <a:rPr lang="es"/>
              <a:t>También me alegra ver que este proyecto puede tener un uso en el día a día para mí y gente cercana a la que nos gusta este nicho de coleccionar cromos de fútbol y nos ha costado encontrar gente con la que cambiar los cromos repetidos, y también que la aplicación puede ayudar a conocer a otros aficionados.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Objetivos del proyecto</a:t>
            </a:r>
            <a:endParaRPr/>
          </a:p>
        </p:txBody>
      </p:sp>
      <p:sp>
        <p:nvSpPr>
          <p:cNvPr id="142" name="Google Shape;142;p15"/>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El objetivo principal de este proyecto es proporcionar un servicio para gestionar colecciones de cromos de una manera sencilla y con una interfaz simple e intuitiva para los usuarios que no estén tan familiarizados con las tecnologías.</a:t>
            </a:r>
            <a:endParaRPr/>
          </a:p>
          <a:p>
            <a:pPr indent="0" lvl="0" marL="0" rtl="0" algn="l">
              <a:spcBef>
                <a:spcPts val="1200"/>
              </a:spcBef>
              <a:spcAft>
                <a:spcPts val="0"/>
              </a:spcAft>
              <a:buNone/>
            </a:pPr>
            <a:r>
              <a:rPr lang="es"/>
              <a:t>Además, hay una serie de objetivos que se podrían resumir de la siguiente forma:</a:t>
            </a:r>
            <a:endParaRPr/>
          </a:p>
          <a:p>
            <a:pPr indent="-311150" lvl="0" marL="457200" rtl="0" algn="l">
              <a:spcBef>
                <a:spcPts val="1200"/>
              </a:spcBef>
              <a:spcAft>
                <a:spcPts val="0"/>
              </a:spcAft>
              <a:buSzPts val="1300"/>
              <a:buChar char="-"/>
            </a:pPr>
            <a:r>
              <a:rPr lang="es"/>
              <a:t>Montar un sistema de autenticación de usuario con JWT.</a:t>
            </a:r>
            <a:endParaRPr/>
          </a:p>
          <a:p>
            <a:pPr indent="-311150" lvl="0" marL="457200" rtl="0" algn="l">
              <a:spcBef>
                <a:spcPts val="0"/>
              </a:spcBef>
              <a:spcAft>
                <a:spcPts val="0"/>
              </a:spcAft>
              <a:buSzPts val="1300"/>
              <a:buChar char="-"/>
            </a:pPr>
            <a:r>
              <a:rPr lang="es"/>
              <a:t>Gestionar tus colecciones y poder ver el progreso de las de otros usuarios.</a:t>
            </a:r>
            <a:endParaRPr/>
          </a:p>
          <a:p>
            <a:pPr indent="-311150" lvl="0" marL="457200" rtl="0" algn="l">
              <a:spcBef>
                <a:spcPts val="0"/>
              </a:spcBef>
              <a:spcAft>
                <a:spcPts val="0"/>
              </a:spcAft>
              <a:buSzPts val="1300"/>
              <a:buChar char="-"/>
            </a:pPr>
            <a:r>
              <a:rPr lang="es"/>
              <a:t>Crear un sistema de comunicación en tiempo real con los usuarios sugeridos.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Tecnologías utilizadas</a:t>
            </a:r>
            <a:endParaRPr/>
          </a:p>
        </p:txBody>
      </p:sp>
      <p:sp>
        <p:nvSpPr>
          <p:cNvPr id="148" name="Google Shape;148;p16"/>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Frontend: Angular 17.</a:t>
            </a:r>
            <a:endParaRPr/>
          </a:p>
          <a:p>
            <a:pPr indent="-311150" lvl="0" marL="457200" rtl="0" algn="l">
              <a:spcBef>
                <a:spcPts val="0"/>
              </a:spcBef>
              <a:spcAft>
                <a:spcPts val="0"/>
              </a:spcAft>
              <a:buSzPts val="1300"/>
              <a:buChar char="-"/>
            </a:pPr>
            <a:r>
              <a:rPr lang="es"/>
              <a:t>Backend: </a:t>
            </a:r>
            <a:r>
              <a:rPr lang="es" u="sng">
                <a:solidFill>
                  <a:schemeClr val="hlink"/>
                </a:solidFill>
                <a:hlinkClick r:id="rId3"/>
              </a:rPr>
              <a:t>Node.js</a:t>
            </a:r>
            <a:r>
              <a:rPr lang="es"/>
              <a:t> con Express.</a:t>
            </a:r>
            <a:endParaRPr/>
          </a:p>
          <a:p>
            <a:pPr indent="-311150" lvl="0" marL="457200" rtl="0" algn="l">
              <a:spcBef>
                <a:spcPts val="0"/>
              </a:spcBef>
              <a:spcAft>
                <a:spcPts val="0"/>
              </a:spcAft>
              <a:buSzPts val="1300"/>
              <a:buChar char="-"/>
            </a:pPr>
            <a:r>
              <a:rPr lang="es"/>
              <a:t>Base de datos: MySQL.</a:t>
            </a:r>
            <a:endParaRPr/>
          </a:p>
          <a:p>
            <a:pPr indent="-311150" lvl="0" marL="457200" rtl="0" algn="l">
              <a:spcBef>
                <a:spcPts val="0"/>
              </a:spcBef>
              <a:spcAft>
                <a:spcPts val="0"/>
              </a:spcAft>
              <a:buSzPts val="1300"/>
              <a:buChar char="-"/>
            </a:pPr>
            <a:r>
              <a:rPr lang="es"/>
              <a:t>Sistema de autenticación: JWT + Cookies HTTP-only.</a:t>
            </a:r>
            <a:endParaRPr/>
          </a:p>
          <a:p>
            <a:pPr indent="-311150" lvl="0" marL="457200" rtl="0" algn="l">
              <a:spcBef>
                <a:spcPts val="0"/>
              </a:spcBef>
              <a:spcAft>
                <a:spcPts val="0"/>
              </a:spcAft>
              <a:buSzPts val="1300"/>
              <a:buChar char="-"/>
            </a:pPr>
            <a:r>
              <a:rPr lang="es"/>
              <a:t>Sistema de mensajería: </a:t>
            </a:r>
            <a:r>
              <a:rPr lang="es" u="sng">
                <a:solidFill>
                  <a:schemeClr val="hlink"/>
                </a:solidFill>
                <a:hlinkClick r:id="rId4"/>
              </a:rPr>
              <a:t>Socket.io</a:t>
            </a:r>
            <a:r>
              <a:rPr lang="es"/>
              <a:t>.</a:t>
            </a:r>
            <a:endParaRPr/>
          </a:p>
          <a:p>
            <a:pPr indent="-311150" lvl="0" marL="457200" rtl="0" algn="l">
              <a:spcBef>
                <a:spcPts val="0"/>
              </a:spcBef>
              <a:spcAft>
                <a:spcPts val="0"/>
              </a:spcAft>
              <a:buSzPts val="1300"/>
              <a:buChar char="-"/>
            </a:pPr>
            <a:r>
              <a:rPr lang="es"/>
              <a:t>Tests frontend: Jasmine + Karma.</a:t>
            </a:r>
            <a:endParaRPr/>
          </a:p>
          <a:p>
            <a:pPr indent="-311150" lvl="0" marL="457200" rtl="0" algn="l">
              <a:spcBef>
                <a:spcPts val="0"/>
              </a:spcBef>
              <a:spcAft>
                <a:spcPts val="0"/>
              </a:spcAft>
              <a:buSzPts val="1300"/>
              <a:buChar char="-"/>
            </a:pPr>
            <a:r>
              <a:rPr lang="es"/>
              <a:t>Tests backend: Jest + Supertest.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7"/>
          <p:cNvSpPr txBox="1"/>
          <p:nvPr>
            <p:ph type="title"/>
          </p:nvPr>
        </p:nvSpPr>
        <p:spPr>
          <a:xfrm>
            <a:off x="819150" y="845600"/>
            <a:ext cx="7505700" cy="75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Librerías utilizadas (backend)</a:t>
            </a:r>
            <a:endParaRPr/>
          </a:p>
        </p:txBody>
      </p:sp>
      <p:sp>
        <p:nvSpPr>
          <p:cNvPr id="154" name="Google Shape;154;p17"/>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librerías que he utilizado para el backend han sido las siguientes:</a:t>
            </a:r>
            <a:endParaRPr/>
          </a:p>
          <a:p>
            <a:pPr indent="-311150" lvl="0" marL="457200" rtl="0" algn="l">
              <a:spcBef>
                <a:spcPts val="1200"/>
              </a:spcBef>
              <a:spcAft>
                <a:spcPts val="0"/>
              </a:spcAft>
              <a:buSzPts val="1300"/>
              <a:buChar char="-"/>
            </a:pPr>
            <a:r>
              <a:rPr b="1" lang="es"/>
              <a:t>Bcrypt</a:t>
            </a:r>
            <a:r>
              <a:rPr lang="es"/>
              <a:t>: sirve para hashear la contraseña de los usuarios antes de guardarla en la base de datos.</a:t>
            </a:r>
            <a:endParaRPr/>
          </a:p>
          <a:p>
            <a:pPr indent="-311150" lvl="0" marL="457200" rtl="0" algn="l">
              <a:spcBef>
                <a:spcPts val="0"/>
              </a:spcBef>
              <a:spcAft>
                <a:spcPts val="0"/>
              </a:spcAft>
              <a:buSzPts val="1300"/>
              <a:buChar char="-"/>
            </a:pPr>
            <a:r>
              <a:rPr b="1" lang="es"/>
              <a:t>Cookie-parser</a:t>
            </a:r>
            <a:r>
              <a:rPr lang="es"/>
              <a:t>: sirve como middleware para </a:t>
            </a:r>
            <a:r>
              <a:rPr lang="es"/>
              <a:t>que</a:t>
            </a:r>
            <a:r>
              <a:rPr lang="es"/>
              <a:t> express pueda leer las cookies de las peticiones HTTP y almacenarlas como un objeto (req.cookies).</a:t>
            </a:r>
            <a:endParaRPr/>
          </a:p>
          <a:p>
            <a:pPr indent="-311150" lvl="0" marL="457200" rtl="0" algn="l">
              <a:spcBef>
                <a:spcPts val="0"/>
              </a:spcBef>
              <a:spcAft>
                <a:spcPts val="0"/>
              </a:spcAft>
              <a:buSzPts val="1300"/>
              <a:buChar char="-"/>
            </a:pPr>
            <a:r>
              <a:rPr b="1" lang="es"/>
              <a:t>Cors</a:t>
            </a:r>
            <a:r>
              <a:rPr lang="es"/>
              <a:t>: es otro middleware para que el servidor acepte peticiones hechas desde otro dominio.</a:t>
            </a:r>
            <a:endParaRPr/>
          </a:p>
          <a:p>
            <a:pPr indent="-311150" lvl="0" marL="457200" rtl="0" algn="l">
              <a:spcBef>
                <a:spcPts val="0"/>
              </a:spcBef>
              <a:spcAft>
                <a:spcPts val="0"/>
              </a:spcAft>
              <a:buSzPts val="1300"/>
              <a:buChar char="-"/>
            </a:pPr>
            <a:r>
              <a:rPr b="1" lang="es"/>
              <a:t>Dotenv</a:t>
            </a:r>
            <a:r>
              <a:rPr lang="es"/>
              <a:t>: lo uso para almacenar datos importantes que no deberían de ser compartidos en un fichero .env.</a:t>
            </a:r>
            <a:endParaRPr/>
          </a:p>
          <a:p>
            <a:pPr indent="-311150" lvl="0" marL="457200" rtl="0" algn="l">
              <a:spcBef>
                <a:spcPts val="0"/>
              </a:spcBef>
              <a:spcAft>
                <a:spcPts val="0"/>
              </a:spcAft>
              <a:buSzPts val="1300"/>
              <a:buChar char="-"/>
            </a:pPr>
            <a:r>
              <a:rPr b="1" lang="es"/>
              <a:t>Express</a:t>
            </a:r>
            <a:r>
              <a:rPr lang="es"/>
              <a:t>: es el framework sobre el que está montado el servidor.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Librerías utilizadas (backend)</a:t>
            </a:r>
            <a:endParaRPr/>
          </a:p>
        </p:txBody>
      </p:sp>
      <p:sp>
        <p:nvSpPr>
          <p:cNvPr id="160" name="Google Shape;160;p18"/>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b="1" lang="es"/>
              <a:t>Http</a:t>
            </a:r>
            <a:r>
              <a:rPr lang="es"/>
              <a:t>: con esta librería crearé el servidor para integrar </a:t>
            </a:r>
            <a:r>
              <a:rPr lang="es" u="sng">
                <a:solidFill>
                  <a:schemeClr val="hlink"/>
                </a:solidFill>
                <a:hlinkClick r:id="rId3"/>
              </a:rPr>
              <a:t>socket.io</a:t>
            </a:r>
            <a:r>
              <a:rPr lang="es"/>
              <a:t>.</a:t>
            </a:r>
            <a:endParaRPr/>
          </a:p>
          <a:p>
            <a:pPr indent="-311150" lvl="0" marL="457200" rtl="0" algn="l">
              <a:spcBef>
                <a:spcPts val="0"/>
              </a:spcBef>
              <a:spcAft>
                <a:spcPts val="0"/>
              </a:spcAft>
              <a:buSzPts val="1300"/>
              <a:buChar char="-"/>
            </a:pPr>
            <a:r>
              <a:rPr b="1" lang="es"/>
              <a:t>Jsonwebtoken</a:t>
            </a:r>
            <a:r>
              <a:rPr lang="es"/>
              <a:t>: sirve para la autenticación de usuario y guardar sus datos de sesión de forma segura.</a:t>
            </a:r>
            <a:endParaRPr/>
          </a:p>
          <a:p>
            <a:pPr indent="-311150" lvl="0" marL="457200" rtl="0" algn="l">
              <a:spcBef>
                <a:spcPts val="0"/>
              </a:spcBef>
              <a:spcAft>
                <a:spcPts val="0"/>
              </a:spcAft>
              <a:buSzPts val="1300"/>
              <a:buChar char="-"/>
            </a:pPr>
            <a:r>
              <a:rPr b="1" lang="es"/>
              <a:t>Mysql2</a:t>
            </a:r>
            <a:r>
              <a:rPr lang="es"/>
              <a:t>: es la librería gracias a la que se conecta el backend con la base de datos.</a:t>
            </a:r>
            <a:endParaRPr/>
          </a:p>
          <a:p>
            <a:pPr indent="-311150" lvl="0" marL="457200" rtl="0" algn="l">
              <a:spcBef>
                <a:spcPts val="0"/>
              </a:spcBef>
              <a:spcAft>
                <a:spcPts val="0"/>
              </a:spcAft>
              <a:buSzPts val="1300"/>
              <a:buChar char="-"/>
            </a:pPr>
            <a:r>
              <a:rPr b="1" lang="es" u="sng">
                <a:solidFill>
                  <a:schemeClr val="hlink"/>
                </a:solidFill>
                <a:hlinkClick r:id="rId4"/>
              </a:rPr>
              <a:t>Socket.io</a:t>
            </a:r>
            <a:r>
              <a:rPr lang="es"/>
              <a:t>: son </a:t>
            </a:r>
            <a:r>
              <a:rPr lang="es" u="sng">
                <a:solidFill>
                  <a:schemeClr val="hlink"/>
                </a:solidFill>
                <a:hlinkClick r:id="rId5"/>
              </a:rPr>
              <a:t>socket.io</a:t>
            </a:r>
            <a:r>
              <a:rPr lang="es"/>
              <a:t> implementaré el sistema de mensajería en tiempo real.</a:t>
            </a:r>
            <a:endParaRPr/>
          </a:p>
          <a:p>
            <a:pPr indent="-311150" lvl="0" marL="457200" rtl="0" algn="l">
              <a:spcBef>
                <a:spcPts val="0"/>
              </a:spcBef>
              <a:spcAft>
                <a:spcPts val="0"/>
              </a:spcAft>
              <a:buSzPts val="1300"/>
              <a:buChar char="-"/>
            </a:pPr>
            <a:r>
              <a:rPr b="1" lang="es"/>
              <a:t>Jest</a:t>
            </a:r>
            <a:r>
              <a:rPr lang="es"/>
              <a:t>: es el </a:t>
            </a:r>
            <a:r>
              <a:rPr lang="es"/>
              <a:t>framework</a:t>
            </a:r>
            <a:r>
              <a:rPr lang="es"/>
              <a:t> que usaré para los tests.</a:t>
            </a:r>
            <a:endParaRPr/>
          </a:p>
          <a:p>
            <a:pPr indent="-311150" lvl="0" marL="457200" rtl="0" algn="l">
              <a:spcBef>
                <a:spcPts val="0"/>
              </a:spcBef>
              <a:spcAft>
                <a:spcPts val="0"/>
              </a:spcAft>
              <a:buSzPts val="1300"/>
              <a:buChar char="-"/>
            </a:pPr>
            <a:r>
              <a:rPr b="1" lang="es"/>
              <a:t>Supertest</a:t>
            </a:r>
            <a:r>
              <a:rPr lang="es"/>
              <a:t>: se utiliza junto con jest para poder simular las peticiones HTTP sin necesidad de levantar el servidor.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Librerías utilizadas (frontend)</a:t>
            </a:r>
            <a:endParaRPr/>
          </a:p>
        </p:txBody>
      </p:sp>
      <p:sp>
        <p:nvSpPr>
          <p:cNvPr id="166" name="Google Shape;166;p19"/>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librerías que he utilizado en el frontend son estas:</a:t>
            </a:r>
            <a:endParaRPr/>
          </a:p>
          <a:p>
            <a:pPr indent="-311150" lvl="0" marL="457200" rtl="0" algn="l">
              <a:spcBef>
                <a:spcPts val="1200"/>
              </a:spcBef>
              <a:spcAft>
                <a:spcPts val="0"/>
              </a:spcAft>
              <a:buSzPts val="1300"/>
              <a:buChar char="-"/>
            </a:pPr>
            <a:r>
              <a:rPr b="1" lang="es"/>
              <a:t>Bootstrap</a:t>
            </a:r>
            <a:r>
              <a:rPr lang="es"/>
              <a:t>: es el framework de css que he utilizado para los estilos de la interfaz de la aplicación.</a:t>
            </a:r>
            <a:endParaRPr/>
          </a:p>
          <a:p>
            <a:pPr indent="-311150" lvl="0" marL="457200" rtl="0" algn="l">
              <a:spcBef>
                <a:spcPts val="0"/>
              </a:spcBef>
              <a:spcAft>
                <a:spcPts val="0"/>
              </a:spcAft>
              <a:buSzPts val="1300"/>
              <a:buChar char="-"/>
            </a:pPr>
            <a:r>
              <a:rPr b="1" lang="es" u="sng">
                <a:solidFill>
                  <a:schemeClr val="hlink"/>
                </a:solidFill>
                <a:hlinkClick r:id="rId3"/>
              </a:rPr>
              <a:t>Socket.io</a:t>
            </a:r>
            <a:r>
              <a:rPr b="1" lang="es"/>
              <a:t>-client</a:t>
            </a:r>
            <a:r>
              <a:rPr lang="es"/>
              <a:t>: es el lado del cliente de la librería </a:t>
            </a:r>
            <a:r>
              <a:rPr lang="es" u="sng">
                <a:solidFill>
                  <a:schemeClr val="hlink"/>
                </a:solidFill>
                <a:hlinkClick r:id="rId4"/>
              </a:rPr>
              <a:t>socket.io</a:t>
            </a:r>
            <a:r>
              <a:rPr lang="es"/>
              <a:t>, que permite conectar el frontend al servidor backend mediante websockets.</a:t>
            </a:r>
            <a:endParaRPr/>
          </a:p>
          <a:p>
            <a:pPr indent="-311150" lvl="0" marL="457200" rtl="0" algn="l">
              <a:spcBef>
                <a:spcPts val="0"/>
              </a:spcBef>
              <a:spcAft>
                <a:spcPts val="0"/>
              </a:spcAft>
              <a:buSzPts val="1300"/>
              <a:buChar char="-"/>
            </a:pPr>
            <a:r>
              <a:rPr b="1" lang="es"/>
              <a:t>Jasmine</a:t>
            </a:r>
            <a:r>
              <a:rPr lang="es"/>
              <a:t>: es el framework que utilizaré para los tests.</a:t>
            </a:r>
            <a:endParaRPr/>
          </a:p>
          <a:p>
            <a:pPr indent="-311150" lvl="0" marL="457200" rtl="0" algn="l">
              <a:spcBef>
                <a:spcPts val="0"/>
              </a:spcBef>
              <a:spcAft>
                <a:spcPts val="0"/>
              </a:spcAft>
              <a:buSzPts val="1300"/>
              <a:buChar char="-"/>
            </a:pPr>
            <a:r>
              <a:rPr b="1" lang="es"/>
              <a:t>Karma</a:t>
            </a:r>
            <a:r>
              <a:rPr lang="es"/>
              <a:t>: ejecuta los tests en navegadores reales comprobando el comportamiento de la aplicación.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Diseño de la base de datos</a:t>
            </a:r>
            <a:endParaRPr/>
          </a:p>
        </p:txBody>
      </p:sp>
      <p:sp>
        <p:nvSpPr>
          <p:cNvPr id="172" name="Google Shape;172;p20"/>
          <p:cNvSpPr txBox="1"/>
          <p:nvPr>
            <p:ph idx="1" type="body"/>
          </p:nvPr>
        </p:nvSpPr>
        <p:spPr>
          <a:xfrm>
            <a:off x="819150" y="1685925"/>
            <a:ext cx="31125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Las principales entidades son las siguientes:</a:t>
            </a:r>
            <a:endParaRPr/>
          </a:p>
          <a:p>
            <a:pPr indent="-311150" lvl="0" marL="457200" rtl="0" algn="l">
              <a:spcBef>
                <a:spcPts val="1200"/>
              </a:spcBef>
              <a:spcAft>
                <a:spcPts val="0"/>
              </a:spcAft>
              <a:buSzPts val="1300"/>
              <a:buChar char="-"/>
            </a:pPr>
            <a:r>
              <a:rPr lang="es"/>
              <a:t>Usuarios</a:t>
            </a:r>
            <a:endParaRPr/>
          </a:p>
          <a:p>
            <a:pPr indent="-311150" lvl="0" marL="457200" rtl="0" algn="l">
              <a:spcBef>
                <a:spcPts val="0"/>
              </a:spcBef>
              <a:spcAft>
                <a:spcPts val="0"/>
              </a:spcAft>
              <a:buSzPts val="1300"/>
              <a:buChar char="-"/>
            </a:pPr>
            <a:r>
              <a:rPr lang="es"/>
              <a:t>Colecciones</a:t>
            </a:r>
            <a:endParaRPr/>
          </a:p>
          <a:p>
            <a:pPr indent="-311150" lvl="0" marL="457200" rtl="0" algn="l">
              <a:spcBef>
                <a:spcPts val="0"/>
              </a:spcBef>
              <a:spcAft>
                <a:spcPts val="0"/>
              </a:spcAft>
              <a:buSzPts val="1300"/>
              <a:buChar char="-"/>
            </a:pPr>
            <a:r>
              <a:rPr lang="es"/>
              <a:t>Equipos</a:t>
            </a:r>
            <a:endParaRPr/>
          </a:p>
          <a:p>
            <a:pPr indent="-311150" lvl="0" marL="457200" rtl="0" algn="l">
              <a:spcBef>
                <a:spcPts val="0"/>
              </a:spcBef>
              <a:spcAft>
                <a:spcPts val="0"/>
              </a:spcAft>
              <a:buSzPts val="1300"/>
              <a:buChar char="-"/>
            </a:pPr>
            <a:r>
              <a:rPr lang="es"/>
              <a:t>Cromos</a:t>
            </a:r>
            <a:endParaRPr/>
          </a:p>
          <a:p>
            <a:pPr indent="-311150" lvl="0" marL="457200" rtl="0" algn="l">
              <a:spcBef>
                <a:spcPts val="0"/>
              </a:spcBef>
              <a:spcAft>
                <a:spcPts val="0"/>
              </a:spcAft>
              <a:buSzPts val="1300"/>
              <a:buChar char="-"/>
            </a:pPr>
            <a:r>
              <a:rPr lang="es"/>
              <a:t>Chat</a:t>
            </a:r>
            <a:endParaRPr/>
          </a:p>
        </p:txBody>
      </p:sp>
      <p:pic>
        <p:nvPicPr>
          <p:cNvPr id="173" name="Google Shape;173;p20"/>
          <p:cNvPicPr preferRelativeResize="0"/>
          <p:nvPr/>
        </p:nvPicPr>
        <p:blipFill>
          <a:blip r:embed="rId3">
            <a:alphaModFix/>
          </a:blip>
          <a:stretch>
            <a:fillRect/>
          </a:stretch>
        </p:blipFill>
        <p:spPr>
          <a:xfrm>
            <a:off x="4631800" y="1569125"/>
            <a:ext cx="3034220" cy="3038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Instalación y despliegue</a:t>
            </a:r>
            <a:endParaRPr/>
          </a:p>
        </p:txBody>
      </p:sp>
      <p:sp>
        <p:nvSpPr>
          <p:cNvPr id="179" name="Google Shape;179;p21"/>
          <p:cNvSpPr txBox="1"/>
          <p:nvPr>
            <p:ph idx="1" type="body"/>
          </p:nvPr>
        </p:nvSpPr>
        <p:spPr>
          <a:xfrm>
            <a:off x="819150" y="16859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s"/>
              <a:t>Node y angular instalados mediante apt y npm respectivamente.</a:t>
            </a:r>
            <a:endParaRPr/>
          </a:p>
          <a:p>
            <a:pPr indent="-311150" lvl="0" marL="457200" rtl="0" algn="l">
              <a:spcBef>
                <a:spcPts val="0"/>
              </a:spcBef>
              <a:spcAft>
                <a:spcPts val="0"/>
              </a:spcAft>
              <a:buSzPts val="1300"/>
              <a:buChar char="-"/>
            </a:pPr>
            <a:r>
              <a:rPr lang="es"/>
              <a:t>Base de datos MySQL instalada en un servidor MySQL local.</a:t>
            </a:r>
            <a:endParaRPr/>
          </a:p>
          <a:p>
            <a:pPr indent="-311150" lvl="0" marL="457200" rtl="0" algn="l">
              <a:spcBef>
                <a:spcPts val="0"/>
              </a:spcBef>
              <a:spcAft>
                <a:spcPts val="0"/>
              </a:spcAft>
              <a:buSzPts val="1300"/>
              <a:buChar char="-"/>
            </a:pPr>
            <a:r>
              <a:rPr lang="es"/>
              <a:t>Aplicación desplegada en un servidor LAMP</a:t>
            </a:r>
            <a:endParaRPr/>
          </a:p>
        </p:txBody>
      </p:sp>
      <p:pic>
        <p:nvPicPr>
          <p:cNvPr id="180" name="Google Shape;180;p21" title="download.png"/>
          <p:cNvPicPr preferRelativeResize="0"/>
          <p:nvPr/>
        </p:nvPicPr>
        <p:blipFill>
          <a:blip r:embed="rId3">
            <a:alphaModFix/>
          </a:blip>
          <a:stretch>
            <a:fillRect/>
          </a:stretch>
        </p:blipFill>
        <p:spPr>
          <a:xfrm>
            <a:off x="1344625" y="2874325"/>
            <a:ext cx="1776625" cy="1083300"/>
          </a:xfrm>
          <a:prstGeom prst="rect">
            <a:avLst/>
          </a:prstGeom>
          <a:noFill/>
          <a:ln>
            <a:noFill/>
          </a:ln>
        </p:spPr>
      </p:pic>
      <p:pic>
        <p:nvPicPr>
          <p:cNvPr id="181" name="Google Shape;181;p21" title="download.png"/>
          <p:cNvPicPr preferRelativeResize="0"/>
          <p:nvPr/>
        </p:nvPicPr>
        <p:blipFill rotWithShape="1">
          <a:blip r:embed="rId4">
            <a:alphaModFix/>
          </a:blip>
          <a:srcRect b="27258" l="3418" r="0" t="21085"/>
          <a:stretch/>
        </p:blipFill>
        <p:spPr>
          <a:xfrm>
            <a:off x="3406275" y="2838688"/>
            <a:ext cx="2382425" cy="954600"/>
          </a:xfrm>
          <a:prstGeom prst="rect">
            <a:avLst/>
          </a:prstGeom>
          <a:noFill/>
          <a:ln>
            <a:noFill/>
          </a:ln>
        </p:spPr>
      </p:pic>
      <p:pic>
        <p:nvPicPr>
          <p:cNvPr id="182" name="Google Shape;182;p21" title="download.png"/>
          <p:cNvPicPr preferRelativeResize="0"/>
          <p:nvPr/>
        </p:nvPicPr>
        <p:blipFill>
          <a:blip r:embed="rId5">
            <a:alphaModFix/>
          </a:blip>
          <a:stretch>
            <a:fillRect/>
          </a:stretch>
        </p:blipFill>
        <p:spPr>
          <a:xfrm>
            <a:off x="6127150" y="2760623"/>
            <a:ext cx="1633440" cy="11107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