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4"/>
    <p:restoredTop sz="94670"/>
  </p:normalViewPr>
  <p:slideViewPr>
    <p:cSldViewPr snapToGrid="0">
      <p:cViewPr varScale="1">
        <p:scale>
          <a:sx n="113" d="100"/>
          <a:sy n="113" d="100"/>
        </p:scale>
        <p:origin x="1272" y="168"/>
      </p:cViewPr>
      <p:guideLst>
        <p:guide orient="horz" pos="2160"/>
        <p:guide pos="3840"/>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22164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6622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8163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8178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456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3809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0882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095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3391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5842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6/1/23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6596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6/1/23</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82690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52" r:id="rId6"/>
    <p:sldLayoutId id="2147483847" r:id="rId7"/>
    <p:sldLayoutId id="2147483848" r:id="rId8"/>
    <p:sldLayoutId id="2147483849" r:id="rId9"/>
    <p:sldLayoutId id="2147483851" r:id="rId10"/>
    <p:sldLayoutId id="2147483850"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8">
            <a:extLst>
              <a:ext uri="{FF2B5EF4-FFF2-40B4-BE49-F238E27FC236}">
                <a16:creationId xmlns:a16="http://schemas.microsoft.com/office/drawing/2014/main" id="{462919E4-C488-4107-9EF1-66152F8480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10">
            <a:extLst>
              <a:ext uri="{FF2B5EF4-FFF2-40B4-BE49-F238E27FC236}">
                <a16:creationId xmlns:a16="http://schemas.microsoft.com/office/drawing/2014/main" id="{0BF79732-4088-424C-A653-4534E43894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12">
            <a:extLst>
              <a:ext uri="{FF2B5EF4-FFF2-40B4-BE49-F238E27FC236}">
                <a16:creationId xmlns:a16="http://schemas.microsoft.com/office/drawing/2014/main" id="{F22CA880-E467-48B7-830F-269212307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E51726DC-E40D-9D8D-04C3-36B660DF75D5}"/>
              </a:ext>
            </a:extLst>
          </p:cNvPr>
          <p:cNvPicPr>
            <a:picLocks noChangeAspect="1"/>
          </p:cNvPicPr>
          <p:nvPr/>
        </p:nvPicPr>
        <p:blipFill rotWithShape="1">
          <a:blip r:embed="rId2">
            <a:alphaModFix amt="50000"/>
          </a:blip>
          <a:srcRect l="20256" r="189"/>
          <a:stretch/>
        </p:blipFill>
        <p:spPr>
          <a:xfrm>
            <a:off x="21" y="327379"/>
            <a:ext cx="12191979" cy="6858000"/>
          </a:xfrm>
          <a:prstGeom prst="rect">
            <a:avLst/>
          </a:prstGeom>
        </p:spPr>
      </p:pic>
      <p:sp>
        <p:nvSpPr>
          <p:cNvPr id="2" name="Title 1">
            <a:extLst>
              <a:ext uri="{FF2B5EF4-FFF2-40B4-BE49-F238E27FC236}">
                <a16:creationId xmlns:a16="http://schemas.microsoft.com/office/drawing/2014/main" id="{E061D8C5-03D9-F3C7-A26A-F5A31DA9F9A0}"/>
              </a:ext>
            </a:extLst>
          </p:cNvPr>
          <p:cNvSpPr>
            <a:spLocks noGrp="1"/>
          </p:cNvSpPr>
          <p:nvPr>
            <p:ph type="ctrTitle"/>
          </p:nvPr>
        </p:nvSpPr>
        <p:spPr>
          <a:xfrm>
            <a:off x="6744425" y="952501"/>
            <a:ext cx="4804105" cy="1943098"/>
          </a:xfrm>
        </p:spPr>
        <p:txBody>
          <a:bodyPr vert="horz" lIns="91440" tIns="45720" rIns="91440" bIns="45720" rtlCol="0" anchor="t">
            <a:normAutofit/>
          </a:bodyPr>
          <a:lstStyle/>
          <a:p>
            <a:r>
              <a:rPr lang="en-US" sz="3600" kern="1200">
                <a:solidFill>
                  <a:srgbClr val="FFFFFF"/>
                </a:solidFill>
                <a:latin typeface="+mj-lt"/>
                <a:ea typeface="+mj-ea"/>
                <a:cs typeface="+mj-cs"/>
              </a:rPr>
              <a:t>Ru23 project one</a:t>
            </a:r>
          </a:p>
        </p:txBody>
      </p:sp>
      <p:cxnSp>
        <p:nvCxnSpPr>
          <p:cNvPr id="17" name="Straight Connector 16">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7788"/>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AE162BB-BB98-4BA9-8C79-7015FEE05146}"/>
              </a:ext>
            </a:extLst>
          </p:cNvPr>
          <p:cNvSpPr>
            <a:spLocks noGrp="1"/>
          </p:cNvSpPr>
          <p:nvPr>
            <p:ph type="subTitle" idx="1"/>
          </p:nvPr>
        </p:nvSpPr>
        <p:spPr>
          <a:xfrm>
            <a:off x="6729984" y="2895600"/>
            <a:ext cx="4804104" cy="3149587"/>
          </a:xfrm>
        </p:spPr>
        <p:txBody>
          <a:bodyPr vert="horz" lIns="91440" tIns="45720" rIns="91440" bIns="45720" rtlCol="0">
            <a:normAutofit/>
          </a:bodyPr>
          <a:lstStyle/>
          <a:p>
            <a:pPr indent="-228600">
              <a:spcBef>
                <a:spcPts val="0"/>
              </a:spcBef>
              <a:spcAft>
                <a:spcPts val="600"/>
              </a:spcAft>
              <a:buFont typeface="Arial" panose="020B0604020202020204" pitchFamily="34" charset="0"/>
              <a:buChar char="•"/>
            </a:pPr>
            <a:r>
              <a:rPr lang="en-US" dirty="0">
                <a:solidFill>
                  <a:srgbClr val="FFFFFF"/>
                </a:solidFill>
              </a:rPr>
              <a:t>Crystal Burkhardt</a:t>
            </a:r>
          </a:p>
          <a:p>
            <a:pPr indent="-228600">
              <a:spcBef>
                <a:spcPts val="0"/>
              </a:spcBef>
              <a:spcAft>
                <a:spcPts val="600"/>
              </a:spcAft>
              <a:buFont typeface="Arial" panose="020B0604020202020204" pitchFamily="34" charset="0"/>
              <a:buChar char="•"/>
            </a:pPr>
            <a:r>
              <a:rPr lang="en-US" dirty="0">
                <a:solidFill>
                  <a:srgbClr val="FFFFFF"/>
                </a:solidFill>
              </a:rPr>
              <a:t>Elias Hagos</a:t>
            </a:r>
          </a:p>
          <a:p>
            <a:pPr indent="-228600">
              <a:spcBef>
                <a:spcPts val="0"/>
              </a:spcBef>
              <a:spcAft>
                <a:spcPts val="600"/>
              </a:spcAft>
              <a:buFont typeface="Arial" panose="020B0604020202020204" pitchFamily="34" charset="0"/>
              <a:buChar char="•"/>
            </a:pPr>
            <a:r>
              <a:rPr lang="en-US" dirty="0">
                <a:solidFill>
                  <a:srgbClr val="FFFFFF"/>
                </a:solidFill>
              </a:rPr>
              <a:t>Jose Eneas da Silva Maria</a:t>
            </a:r>
          </a:p>
          <a:p>
            <a:pPr indent="-228600">
              <a:spcBef>
                <a:spcPts val="0"/>
              </a:spcBef>
              <a:spcAft>
                <a:spcPts val="600"/>
              </a:spcAft>
              <a:buFont typeface="Arial" panose="020B0604020202020204" pitchFamily="34" charset="0"/>
              <a:buChar char="•"/>
            </a:pPr>
            <a:r>
              <a:rPr lang="en-US" dirty="0">
                <a:solidFill>
                  <a:srgbClr val="FFFFFF"/>
                </a:solidFill>
              </a:rPr>
              <a:t>Darrell Reives</a:t>
            </a:r>
          </a:p>
        </p:txBody>
      </p:sp>
      <p:cxnSp>
        <p:nvCxnSpPr>
          <p:cNvPr id="19" name="Straight Connector 18">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91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4" name="Content Placeholder 3">
            <a:extLst>
              <a:ext uri="{FF2B5EF4-FFF2-40B4-BE49-F238E27FC236}">
                <a16:creationId xmlns:a16="http://schemas.microsoft.com/office/drawing/2014/main" id="{36D6097F-B592-D78F-A7B9-FA1A806B9D51}"/>
              </a:ext>
            </a:extLst>
          </p:cNvPr>
          <p:cNvSpPr>
            <a:spLocks noGrp="1"/>
          </p:cNvSpPr>
          <p:nvPr>
            <p:ph idx="1"/>
          </p:nvPr>
        </p:nvSpPr>
        <p:spPr>
          <a:xfrm>
            <a:off x="548640" y="2028826"/>
            <a:ext cx="10995657" cy="4029074"/>
          </a:xfrm>
        </p:spPr>
        <p:txBody>
          <a:bodyPr>
            <a:normAutofit fontScale="77500" lnSpcReduction="20000"/>
          </a:bodyPr>
          <a:lstStyle/>
          <a:p>
            <a:pPr>
              <a:spcBef>
                <a:spcPts val="0"/>
              </a:spcBef>
            </a:pPr>
            <a:r>
              <a:rPr lang="en-US" sz="2000" b="1" dirty="0">
                <a:latin typeface="Calibri" panose="020F0502020204030204" pitchFamily="34" charset="0"/>
                <a:cs typeface="Calibri" panose="020F0502020204030204" pitchFamily="34" charset="0"/>
              </a:rPr>
              <a:t>Data analysis limitations and Assumptions</a:t>
            </a:r>
            <a:endParaRPr lang="en-US" b="1" dirty="0">
              <a:effectLst/>
              <a:latin typeface="Calibri" panose="020F0502020204030204" pitchFamily="34" charset="0"/>
              <a:cs typeface="Calibri" panose="020F0502020204030204" pitchFamily="34" charset="0"/>
            </a:endParaRPr>
          </a:p>
          <a:p>
            <a:pPr lvl="1">
              <a:spcBef>
                <a:spcPts val="0"/>
              </a:spcBef>
            </a:pPr>
            <a:r>
              <a:rPr lang="en-US" dirty="0">
                <a:effectLst/>
                <a:latin typeface="Calibri" panose="020F0502020204030204" pitchFamily="34" charset="0"/>
                <a:cs typeface="Calibri" panose="020F0502020204030204" pitchFamily="34" charset="0"/>
              </a:rPr>
              <a:t>Assumption Violation: The analysis relies on certain assumptions, such as normal distribution or independence of observations, which may not hold true in the given dataset. Violations of these assumptions can affect the validity of the results.</a:t>
            </a:r>
          </a:p>
          <a:p>
            <a:pPr lvl="1">
              <a:spcBef>
                <a:spcPts val="0"/>
              </a:spcBef>
            </a:pPr>
            <a:r>
              <a:rPr lang="en-US" dirty="0">
                <a:effectLst/>
                <a:latin typeface="Calibri" panose="020F0502020204030204" pitchFamily="34" charset="0"/>
                <a:cs typeface="Calibri" panose="020F0502020204030204" pitchFamily="34" charset="0"/>
              </a:rPr>
              <a:t>Missing Data: The presence of missing data in the dataset may introduce bias or reduce the representativeness of the analysis. The method used to handle missing data can also impact the results.</a:t>
            </a:r>
          </a:p>
          <a:p>
            <a:pPr lvl="1">
              <a:spcBef>
                <a:spcPts val="0"/>
              </a:spcBef>
            </a:pPr>
            <a:r>
              <a:rPr lang="en-US" dirty="0">
                <a:effectLst/>
                <a:latin typeface="Calibri" panose="020F0502020204030204" pitchFamily="34" charset="0"/>
                <a:cs typeface="Calibri" panose="020F0502020204030204" pitchFamily="34" charset="0"/>
              </a:rPr>
              <a:t>Causality Inference: The analysis may identify associations or correlations between variables, but it cannot establish causal relationships due to the observational nature of the data. Additional experimental or quasi-experimental designs would be needed for causal inference.</a:t>
            </a:r>
          </a:p>
          <a:p>
            <a:pPr lvl="1">
              <a:spcBef>
                <a:spcPts val="0"/>
              </a:spcBef>
            </a:pPr>
            <a:r>
              <a:rPr lang="en-US" dirty="0">
                <a:effectLst/>
                <a:latin typeface="Calibri" panose="020F0502020204030204" pitchFamily="34" charset="0"/>
                <a:cs typeface="Calibri" panose="020F0502020204030204" pitchFamily="34" charset="0"/>
              </a:rPr>
              <a:t>Confounding Variables: The analysis may not account for all potential confounding variables, which could lead to spurious relationships or biased estimates. Unmeasured or uncontrolled factors may influence the observed associations.</a:t>
            </a:r>
          </a:p>
          <a:p>
            <a:pPr lvl="1">
              <a:spcBef>
                <a:spcPts val="0"/>
              </a:spcBef>
            </a:pPr>
            <a:r>
              <a:rPr lang="en-US" dirty="0">
                <a:effectLst/>
                <a:latin typeface="Calibri" panose="020F0502020204030204" pitchFamily="34" charset="0"/>
                <a:cs typeface="Calibri" panose="020F0502020204030204" pitchFamily="34" charset="0"/>
              </a:rPr>
              <a:t>Scope Limitation: The analysis focuses on a specific aspect or subset of the data, potentially neglecting other relevant factors or dimensions that could impact the overall understanding of the phenomenon.</a:t>
            </a:r>
          </a:p>
          <a:p>
            <a:pPr lvl="1">
              <a:spcBef>
                <a:spcPts val="0"/>
              </a:spcBef>
            </a:pPr>
            <a:r>
              <a:rPr lang="en-US" dirty="0">
                <a:effectLst/>
                <a:latin typeface="Calibri" panose="020F0502020204030204" pitchFamily="34" charset="0"/>
                <a:cs typeface="Calibri" panose="020F0502020204030204" pitchFamily="34" charset="0"/>
              </a:rPr>
              <a:t>Methodological Constraints: The analysis is subject to the limitations of the chosen statistical techniques, algorithms, or models. These limitations could include assumptions made, simplifications used, or constraints on the complexity of the analysis.</a:t>
            </a:r>
          </a:p>
          <a:p>
            <a:pPr lvl="1">
              <a:spcBef>
                <a:spcPts val="0"/>
              </a:spcBef>
            </a:pPr>
            <a:r>
              <a:rPr lang="en-US" dirty="0">
                <a:effectLst/>
                <a:latin typeface="Calibri" panose="020F0502020204030204" pitchFamily="34" charset="0"/>
                <a:cs typeface="Calibri" panose="020F0502020204030204" pitchFamily="34" charset="0"/>
              </a:rPr>
              <a:t>It is important to recognize these limitations when interpreting the results of a data analysis and to be cautious about the conclusions drawn from the findings.</a:t>
            </a:r>
          </a:p>
          <a:p>
            <a:pPr lvl="1">
              <a:spcBef>
                <a:spcPts val="0"/>
              </a:spcBef>
            </a:pPr>
            <a:endParaRPr lang="en-US" dirty="0">
              <a:latin typeface="Calibri" panose="020F0502020204030204" pitchFamily="34" charset="0"/>
              <a:cs typeface="Calibri" panose="020F0502020204030204" pitchFamily="34" charset="0"/>
            </a:endParaRPr>
          </a:p>
          <a:p>
            <a:pPr marL="274320" lvl="1" indent="0" algn="r">
              <a:spcBef>
                <a:spcPts val="0"/>
              </a:spcBef>
              <a:buNone/>
            </a:pPr>
            <a:r>
              <a:rPr lang="en-US" sz="1300" dirty="0">
                <a:effectLst/>
                <a:latin typeface="Calibri" panose="020F0502020204030204" pitchFamily="34" charset="0"/>
                <a:cs typeface="Calibri" panose="020F0502020204030204" pitchFamily="34" charset="0"/>
              </a:rPr>
              <a:t>(CB)</a:t>
            </a:r>
          </a:p>
        </p:txBody>
      </p:sp>
    </p:spTree>
    <p:extLst>
      <p:ext uri="{BB962C8B-B14F-4D97-AF65-F5344CB8AC3E}">
        <p14:creationId xmlns:p14="http://schemas.microsoft.com/office/powerpoint/2010/main" val="170076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pic>
        <p:nvPicPr>
          <p:cNvPr id="5" name="Content Placeholder 4" descr="A picture containing text, screenshot, font, diagram&#10;&#10;Description automatically generated">
            <a:extLst>
              <a:ext uri="{FF2B5EF4-FFF2-40B4-BE49-F238E27FC236}">
                <a16:creationId xmlns:a16="http://schemas.microsoft.com/office/drawing/2014/main" id="{528FDA1F-FA00-AAB2-D1D8-7EE4828FBC1B}"/>
              </a:ext>
            </a:extLst>
          </p:cNvPr>
          <p:cNvPicPr>
            <a:picLocks noGrp="1" noChangeAspect="1"/>
          </p:cNvPicPr>
          <p:nvPr>
            <p:ph idx="1"/>
          </p:nvPr>
        </p:nvPicPr>
        <p:blipFill>
          <a:blip r:embed="rId2"/>
          <a:stretch>
            <a:fillRect/>
          </a:stretch>
        </p:blipFill>
        <p:spPr>
          <a:xfrm>
            <a:off x="548639" y="1508760"/>
            <a:ext cx="6002286" cy="4773911"/>
          </a:xfrm>
        </p:spPr>
      </p:pic>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Based on the available data, what is the average salaries per year for Data Science Professionals?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We selected information from companies and workers located in the USA only.</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national average is around 61K/year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There are variations from year to year, but we can speculate that this could be caused by the Pandemic and its effects.</a:t>
            </a:r>
          </a:p>
          <a:p>
            <a:pPr algn="r"/>
            <a:r>
              <a:rPr lang="en-US" sz="1000" dirty="0">
                <a:latin typeface="Calibri" panose="020F0502020204030204" pitchFamily="34" charset="0"/>
                <a:cs typeface="Calibri" panose="020F0502020204030204" pitchFamily="34" charset="0"/>
              </a:rPr>
              <a:t>(JE)</a:t>
            </a:r>
          </a:p>
        </p:txBody>
      </p:sp>
    </p:spTree>
    <p:extLst>
      <p:ext uri="{BB962C8B-B14F-4D97-AF65-F5344CB8AC3E}">
        <p14:creationId xmlns:p14="http://schemas.microsoft.com/office/powerpoint/2010/main" val="107832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93954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Question: What happens if we present the same information in a different format?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It seems that in 2022 salaries suffered a major impact and decreased substantially, but is it?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Different graph formats may at first convey different messages, even with the same data.</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major difference between the two formats is the Y axis granularity.</a:t>
            </a:r>
          </a:p>
          <a:p>
            <a:pPr marL="285750" indent="-285750">
              <a:buFont typeface="Arial" panose="020B0604020202020204" pitchFamily="34" charset="0"/>
              <a:buChar char="•"/>
            </a:pPr>
            <a:r>
              <a:rPr lang="en-US" sz="1600" dirty="0">
                <a:effectLst/>
                <a:latin typeface="Calibri" panose="020F0502020204030204" pitchFamily="34" charset="0"/>
                <a:cs typeface="Calibri" panose="020F0502020204030204" pitchFamily="34" charset="0"/>
              </a:rPr>
              <a:t>As with the bar graph, the average salary across this 4-year time span did not fluctuate very much, ranging from $145,000-$160,000. However, during the height of the COVID-19 pandemic, the average salary took a sharp decline in 2021 to 2022 and began to rise again this year.</a:t>
            </a:r>
          </a:p>
          <a:p>
            <a:pPr algn="r"/>
            <a:r>
              <a:rPr lang="en-US" sz="1000" dirty="0">
                <a:latin typeface="Calibri" panose="020F0502020204030204" pitchFamily="34" charset="0"/>
                <a:cs typeface="Calibri" panose="020F0502020204030204" pitchFamily="34" charset="0"/>
              </a:rPr>
              <a:t>(JE)</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0F5E85DE-5476-09AB-8C3F-379D4FC022D1}"/>
              </a:ext>
            </a:extLst>
          </p:cNvPr>
          <p:cNvPicPr>
            <a:picLocks noGrp="1" noChangeAspect="1"/>
          </p:cNvPicPr>
          <p:nvPr>
            <p:ph idx="1"/>
          </p:nvPr>
        </p:nvPicPr>
        <p:blipFill>
          <a:blip r:embed="rId2"/>
          <a:stretch>
            <a:fillRect/>
          </a:stretch>
        </p:blipFill>
        <p:spPr>
          <a:xfrm>
            <a:off x="548638" y="1508761"/>
            <a:ext cx="6154451" cy="4680245"/>
          </a:xfrm>
        </p:spPr>
      </p:pic>
    </p:spTree>
    <p:extLst>
      <p:ext uri="{BB962C8B-B14F-4D97-AF65-F5344CB8AC3E}">
        <p14:creationId xmlns:p14="http://schemas.microsoft.com/office/powerpoint/2010/main" val="104505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258631" y="1941689"/>
            <a:ext cx="528566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What is the distribution of the different types of employment</a:t>
            </a:r>
          </a:p>
          <a:p>
            <a:pPr marL="285750" indent="-285750">
              <a:buFont typeface="Arial" panose="020B0604020202020204" pitchFamily="34" charset="0"/>
              <a:buChar char="•"/>
            </a:pPr>
            <a:endParaRPr lang="en-US"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effectLst/>
                <a:latin typeface="Calibri" panose="020F0502020204030204" pitchFamily="34" charset="0"/>
                <a:cs typeface="Calibri" panose="020F0502020204030204" pitchFamily="34" charset="0"/>
              </a:rPr>
              <a:t>Based on the provided sample, most people who work in the Data Science and Analysis fields are employed full-time (99.5%). Contract work is reported as slightly higher than part-time work.</a:t>
            </a:r>
            <a:br>
              <a:rPr lang="en-US" dirty="0">
                <a:effectLst/>
                <a:latin typeface="Calibri" panose="020F0502020204030204" pitchFamily="34" charset="0"/>
                <a:cs typeface="Calibri" panose="020F0502020204030204" pitchFamily="34" charset="0"/>
              </a:rPr>
            </a:br>
            <a:r>
              <a:rPr lang="en-US" dirty="0">
                <a:effectLst/>
                <a:latin typeface="Calibri" panose="020F0502020204030204" pitchFamily="34" charset="0"/>
                <a:cs typeface="Calibri" panose="020F0502020204030204" pitchFamily="34" charset="0"/>
              </a:rPr>
              <a:t>Sample Size Limitation: The analysis is based on a relatively small sample size of 2,218 data scientists &amp; analysts which may limit the generalizability of the findings to a larger population.</a:t>
            </a: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(EH)</a:t>
            </a:r>
            <a:endParaRPr lang="en-US" sz="1000" dirty="0">
              <a:effectLst/>
              <a:latin typeface="Calibri" panose="020F0502020204030204" pitchFamily="34" charset="0"/>
              <a:cs typeface="Calibri" panose="020F0502020204030204" pitchFamily="34" charset="0"/>
            </a:endParaRPr>
          </a:p>
        </p:txBody>
      </p:sp>
      <p:pic>
        <p:nvPicPr>
          <p:cNvPr id="7" name="Content Placeholder 6" descr="A picture containing text, screenshot, diagram, circle&#10;&#10;Description automatically generated">
            <a:extLst>
              <a:ext uri="{FF2B5EF4-FFF2-40B4-BE49-F238E27FC236}">
                <a16:creationId xmlns:a16="http://schemas.microsoft.com/office/drawing/2014/main" id="{23FEA23E-3800-42A4-6485-58998EB231A5}"/>
              </a:ext>
            </a:extLst>
          </p:cNvPr>
          <p:cNvPicPr>
            <a:picLocks noGrp="1" noChangeAspect="1"/>
          </p:cNvPicPr>
          <p:nvPr>
            <p:ph idx="1"/>
          </p:nvPr>
        </p:nvPicPr>
        <p:blipFill>
          <a:blip r:embed="rId2"/>
          <a:stretch>
            <a:fillRect/>
          </a:stretch>
        </p:blipFill>
        <p:spPr>
          <a:xfrm>
            <a:off x="548638" y="1842448"/>
            <a:ext cx="5384733" cy="4247316"/>
          </a:xfrm>
        </p:spPr>
      </p:pic>
    </p:spTree>
    <p:extLst>
      <p:ext uri="{BB962C8B-B14F-4D97-AF65-F5344CB8AC3E}">
        <p14:creationId xmlns:p14="http://schemas.microsoft.com/office/powerpoint/2010/main" val="36632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304698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What is the average salary of the different types of employment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instead of FT, we see that CT is higher and there is an explanation for that: as CT usually doesn’t include much benefits in the package, they tend to pay more, so that the employee covers alone for things like health insurance.</a:t>
            </a:r>
          </a:p>
          <a:p>
            <a:pPr marL="285750" indent="-285750">
              <a:buFont typeface="Arial" panose="020B0604020202020204" pitchFamily="34" charset="0"/>
              <a:buChar char="•"/>
            </a:pPr>
            <a:endParaRPr lang="en-US" sz="1000" dirty="0">
              <a:latin typeface="Calibri" panose="020F0502020204030204" pitchFamily="34" charset="0"/>
              <a:cs typeface="Calibri" panose="020F0502020204030204" pitchFamily="34" charset="0"/>
            </a:endParaRP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(EH)</a:t>
            </a:r>
          </a:p>
        </p:txBody>
      </p:sp>
      <p:pic>
        <p:nvPicPr>
          <p:cNvPr id="8" name="Content Placeholder 7" descr="A picture containing text, screenshot, diagram, rectangle&#10;&#10;Description automatically generated">
            <a:extLst>
              <a:ext uri="{FF2B5EF4-FFF2-40B4-BE49-F238E27FC236}">
                <a16:creationId xmlns:a16="http://schemas.microsoft.com/office/drawing/2014/main" id="{4A4520BC-9A5A-C17E-5EE9-20A280E16FF0}"/>
              </a:ext>
            </a:extLst>
          </p:cNvPr>
          <p:cNvPicPr>
            <a:picLocks noGrp="1" noChangeAspect="1"/>
          </p:cNvPicPr>
          <p:nvPr>
            <p:ph idx="1"/>
          </p:nvPr>
        </p:nvPicPr>
        <p:blipFill>
          <a:blip r:embed="rId2"/>
          <a:stretch>
            <a:fillRect/>
          </a:stretch>
        </p:blipFill>
        <p:spPr>
          <a:xfrm>
            <a:off x="548639" y="1508761"/>
            <a:ext cx="6125116" cy="4711628"/>
          </a:xfrm>
        </p:spPr>
      </p:pic>
    </p:spTree>
    <p:extLst>
      <p:ext uri="{BB962C8B-B14F-4D97-AF65-F5344CB8AC3E}">
        <p14:creationId xmlns:p14="http://schemas.microsoft.com/office/powerpoint/2010/main" val="311313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1852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Does the size of the company matter?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confirms that in average bigger companies pay more.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7" name="Content Placeholder 6" descr="A picture containing text, screenshot, rectangle, diagram&#10;&#10;Description automatically generated">
            <a:extLst>
              <a:ext uri="{FF2B5EF4-FFF2-40B4-BE49-F238E27FC236}">
                <a16:creationId xmlns:a16="http://schemas.microsoft.com/office/drawing/2014/main" id="{FB9084D2-4EA2-D110-333C-E386ACB14087}"/>
              </a:ext>
            </a:extLst>
          </p:cNvPr>
          <p:cNvPicPr>
            <a:picLocks noGrp="1" noChangeAspect="1"/>
          </p:cNvPicPr>
          <p:nvPr>
            <p:ph idx="1"/>
          </p:nvPr>
        </p:nvPicPr>
        <p:blipFill>
          <a:blip r:embed="rId2"/>
          <a:stretch>
            <a:fillRect/>
          </a:stretch>
        </p:blipFill>
        <p:spPr>
          <a:xfrm>
            <a:off x="548638" y="1646688"/>
            <a:ext cx="6084173" cy="4612652"/>
          </a:xfrm>
        </p:spPr>
      </p:pic>
    </p:spTree>
    <p:extLst>
      <p:ext uri="{BB962C8B-B14F-4D97-AF65-F5344CB8AC3E}">
        <p14:creationId xmlns:p14="http://schemas.microsoft.com/office/powerpoint/2010/main" val="2208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6829778" y="1941689"/>
            <a:ext cx="4481689" cy="261610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Question: Does the average salary varies according to the experience level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Data confirms that yes salary varies according to the experience level, and it is interesting to observe that even for the entry level the average salary is higher than the national average.</a:t>
            </a:r>
          </a:p>
          <a:p>
            <a:pPr algn="r"/>
            <a:endParaRPr lang="en-US" sz="10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p:txBody>
      </p:sp>
      <p:pic>
        <p:nvPicPr>
          <p:cNvPr id="8" name="Content Placeholder 7" descr="A picture containing text, screenshot, font, diagram&#10;&#10;Description automatically generated">
            <a:extLst>
              <a:ext uri="{FF2B5EF4-FFF2-40B4-BE49-F238E27FC236}">
                <a16:creationId xmlns:a16="http://schemas.microsoft.com/office/drawing/2014/main" id="{5132FF6E-B1A3-C502-E11B-2F51097BE587}"/>
              </a:ext>
            </a:extLst>
          </p:cNvPr>
          <p:cNvPicPr>
            <a:picLocks noGrp="1" noChangeAspect="1"/>
          </p:cNvPicPr>
          <p:nvPr>
            <p:ph idx="1"/>
          </p:nvPr>
        </p:nvPicPr>
        <p:blipFill>
          <a:blip r:embed="rId2"/>
          <a:stretch>
            <a:fillRect/>
          </a:stretch>
        </p:blipFill>
        <p:spPr>
          <a:xfrm>
            <a:off x="0" y="1508761"/>
            <a:ext cx="6428452" cy="4796505"/>
          </a:xfrm>
        </p:spPr>
      </p:pic>
    </p:spTree>
    <p:extLst>
      <p:ext uri="{BB962C8B-B14F-4D97-AF65-F5344CB8AC3E}">
        <p14:creationId xmlns:p14="http://schemas.microsoft.com/office/powerpoint/2010/main" val="134583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6" name="TextBox 5">
            <a:extLst>
              <a:ext uri="{FF2B5EF4-FFF2-40B4-BE49-F238E27FC236}">
                <a16:creationId xmlns:a16="http://schemas.microsoft.com/office/drawing/2014/main" id="{6ACF27CD-A0A0-B72C-1503-CD27394622B0}"/>
              </a:ext>
            </a:extLst>
          </p:cNvPr>
          <p:cNvSpPr txBox="1"/>
          <p:nvPr/>
        </p:nvSpPr>
        <p:spPr>
          <a:xfrm>
            <a:off x="8434316" y="1941689"/>
            <a:ext cx="3215817"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Question: How did the average salary varies thru the years for each experience level?</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variation per experience level and year is consistent with the overall salary average.</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There is a substantial decrease in the experienced segment and that could be explained by “the higher they make, easier would be to support the impact”</a:t>
            </a:r>
          </a:p>
          <a:p>
            <a:pPr algn="r"/>
            <a:endParaRPr lang="en-US" sz="1600" dirty="0">
              <a:latin typeface="Calibri" panose="020F0502020204030204" pitchFamily="34" charset="0"/>
              <a:cs typeface="Calibri" panose="020F0502020204030204" pitchFamily="34" charset="0"/>
            </a:endParaRPr>
          </a:p>
          <a:p>
            <a:pPr algn="r"/>
            <a:r>
              <a:rPr lang="en-US" sz="1000" dirty="0">
                <a:latin typeface="Calibri" panose="020F0502020204030204" pitchFamily="34" charset="0"/>
                <a:cs typeface="Calibri" panose="020F0502020204030204" pitchFamily="34" charset="0"/>
              </a:rPr>
              <a:t>(DR)</a:t>
            </a:r>
          </a:p>
        </p:txBody>
      </p:sp>
      <p:pic>
        <p:nvPicPr>
          <p:cNvPr id="8" name="Content Placeholder 7" descr="A picture containing text, screenshot, line, diagram&#10;&#10;Description automatically generated">
            <a:extLst>
              <a:ext uri="{FF2B5EF4-FFF2-40B4-BE49-F238E27FC236}">
                <a16:creationId xmlns:a16="http://schemas.microsoft.com/office/drawing/2014/main" id="{5831E492-F418-18E5-374D-3EA291520A25}"/>
              </a:ext>
            </a:extLst>
          </p:cNvPr>
          <p:cNvPicPr>
            <a:picLocks noGrp="1" noChangeAspect="1"/>
          </p:cNvPicPr>
          <p:nvPr>
            <p:ph idx="1"/>
          </p:nvPr>
        </p:nvPicPr>
        <p:blipFill>
          <a:blip r:embed="rId2"/>
          <a:stretch>
            <a:fillRect/>
          </a:stretch>
        </p:blipFill>
        <p:spPr>
          <a:xfrm>
            <a:off x="548638" y="1555749"/>
            <a:ext cx="7810279" cy="4664033"/>
          </a:xfrm>
        </p:spPr>
      </p:pic>
    </p:spTree>
    <p:extLst>
      <p:ext uri="{BB962C8B-B14F-4D97-AF65-F5344CB8AC3E}">
        <p14:creationId xmlns:p14="http://schemas.microsoft.com/office/powerpoint/2010/main" val="23222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E65-4C90-752A-0455-ABD237260114}"/>
              </a:ext>
            </a:extLst>
          </p:cNvPr>
          <p:cNvSpPr>
            <a:spLocks noGrp="1"/>
          </p:cNvSpPr>
          <p:nvPr>
            <p:ph type="title"/>
          </p:nvPr>
        </p:nvSpPr>
        <p:spPr>
          <a:xfrm>
            <a:off x="548639" y="950977"/>
            <a:ext cx="10995659" cy="557784"/>
          </a:xfrm>
        </p:spPr>
        <p:txBody>
          <a:bodyPr>
            <a:normAutofit fontScale="90000"/>
          </a:bodyPr>
          <a:lstStyle/>
          <a:p>
            <a:r>
              <a:rPr lang="en-US" dirty="0">
                <a:latin typeface="Calibri" panose="020F0502020204030204" pitchFamily="34" charset="0"/>
                <a:cs typeface="Calibri" panose="020F0502020204030204" pitchFamily="34" charset="0"/>
              </a:rPr>
              <a:t>RU23 – Project One – Group 4 - Results</a:t>
            </a:r>
          </a:p>
        </p:txBody>
      </p:sp>
      <p:sp>
        <p:nvSpPr>
          <p:cNvPr id="4" name="Content Placeholder 3">
            <a:extLst>
              <a:ext uri="{FF2B5EF4-FFF2-40B4-BE49-F238E27FC236}">
                <a16:creationId xmlns:a16="http://schemas.microsoft.com/office/drawing/2014/main" id="{36D6097F-B592-D78F-A7B9-FA1A806B9D51}"/>
              </a:ext>
            </a:extLst>
          </p:cNvPr>
          <p:cNvSpPr>
            <a:spLocks noGrp="1"/>
          </p:cNvSpPr>
          <p:nvPr>
            <p:ph idx="1"/>
          </p:nvPr>
        </p:nvSpPr>
        <p:spPr>
          <a:xfrm>
            <a:off x="548640" y="2028826"/>
            <a:ext cx="10995657" cy="4029074"/>
          </a:xfrm>
        </p:spPr>
        <p:txBody>
          <a:bodyPr>
            <a:normAutofit fontScale="85000" lnSpcReduction="10000"/>
          </a:bodyPr>
          <a:lstStyle/>
          <a:p>
            <a:pPr algn="l">
              <a:spcBef>
                <a:spcPts val="0"/>
              </a:spcBef>
            </a:pPr>
            <a:r>
              <a:rPr lang="en-US" b="1" dirty="0">
                <a:effectLst/>
                <a:latin typeface="Calibri" panose="020F0502020204030204" pitchFamily="34" charset="0"/>
                <a:cs typeface="Calibri" panose="020F0502020204030204" pitchFamily="34" charset="0"/>
              </a:rPr>
              <a:t>General Comments</a:t>
            </a:r>
          </a:p>
          <a:p>
            <a:pPr lvl="1">
              <a:spcBef>
                <a:spcPts val="0"/>
              </a:spcBef>
            </a:pPr>
            <a:r>
              <a:rPr lang="en-US" dirty="0">
                <a:effectLst/>
                <a:latin typeface="Calibri" panose="020F0502020204030204" pitchFamily="34" charset="0"/>
                <a:cs typeface="Calibri" panose="020F0502020204030204" pitchFamily="34" charset="0"/>
              </a:rPr>
              <a:t>Average salary across this 4-year time span did not fluctuate very much, ranging from $145,000-$160,000. However, during the height of the COVID-19 pandemic, the average salary took a sharp decline in 2021 to 2022 and began to rise again this year.</a:t>
            </a:r>
          </a:p>
          <a:p>
            <a:pPr marL="285750" lvl="1" indent="-285750">
              <a:spcBef>
                <a:spcPts val="0"/>
              </a:spcBef>
            </a:pPr>
            <a:r>
              <a:rPr lang="en-US" sz="2100" b="1" dirty="0">
                <a:latin typeface="Calibri" panose="020F0502020204030204" pitchFamily="34" charset="0"/>
                <a:cs typeface="Calibri" panose="020F0502020204030204" pitchFamily="34" charset="0"/>
              </a:rPr>
              <a:t>Data analysis limitations and Assumptions</a:t>
            </a:r>
          </a:p>
          <a:p>
            <a:pPr lvl="1">
              <a:spcBef>
                <a:spcPts val="0"/>
              </a:spcBef>
            </a:pPr>
            <a:r>
              <a:rPr lang="en-US" dirty="0">
                <a:effectLst/>
                <a:latin typeface="Calibri" panose="020F0502020204030204" pitchFamily="34" charset="0"/>
                <a:cs typeface="Calibri" panose="020F0502020204030204" pitchFamily="34" charset="0"/>
              </a:rPr>
              <a:t>Time Limitation: The analysis is based on data collected at the start of the pandemic up until 2023. Therefore, the findings may not capture potential changes or trends occurring outside of that time frame, limiting the temporal generalizability.</a:t>
            </a:r>
          </a:p>
          <a:p>
            <a:pPr lvl="1">
              <a:spcBef>
                <a:spcPts val="0"/>
              </a:spcBef>
            </a:pPr>
            <a:r>
              <a:rPr lang="en-US" dirty="0">
                <a:effectLst/>
                <a:latin typeface="Calibri" panose="020F0502020204030204" pitchFamily="34" charset="0"/>
                <a:cs typeface="Calibri" panose="020F0502020204030204" pitchFamily="34" charset="0"/>
              </a:rPr>
              <a:t>Sample Size Limitation: The analysis is limited by the small sample size, which may affect the generalizability of the findings to a larger population.</a:t>
            </a:r>
          </a:p>
          <a:p>
            <a:pPr lvl="1">
              <a:spcBef>
                <a:spcPts val="0"/>
              </a:spcBef>
            </a:pPr>
            <a:r>
              <a:rPr lang="en-US" dirty="0">
                <a:effectLst/>
                <a:latin typeface="Calibri" panose="020F0502020204030204" pitchFamily="34" charset="0"/>
                <a:cs typeface="Calibri" panose="020F0502020204030204" pitchFamily="34" charset="0"/>
              </a:rPr>
              <a:t>Data Quality Limitation: The analysis is dependent on the accuracy and reliability of the data collected. Inaccurate or incomplete data may lead to biased or misleading results.</a:t>
            </a:r>
          </a:p>
          <a:p>
            <a:pPr lvl="1">
              <a:spcBef>
                <a:spcPts val="0"/>
              </a:spcBef>
            </a:pPr>
            <a:r>
              <a:rPr lang="en-US" dirty="0">
                <a:effectLst/>
                <a:latin typeface="Calibri" panose="020F0502020204030204" pitchFamily="34" charset="0"/>
                <a:cs typeface="Calibri" panose="020F0502020204030204" pitchFamily="34" charset="0"/>
              </a:rPr>
              <a:t>Data Collection Bias: The data used in the analysis may suffer from selection bias, where certain groups or characteristics are over- or underrepresented, leading to potential distortions in the findings.</a:t>
            </a:r>
          </a:p>
          <a:p>
            <a:pPr marL="274320" lvl="1" indent="0" algn="r">
              <a:spcBef>
                <a:spcPts val="0"/>
              </a:spcBef>
              <a:buNone/>
            </a:pPr>
            <a:endParaRPr lang="en-US" dirty="0">
              <a:latin typeface="Calibri" panose="020F0502020204030204" pitchFamily="34" charset="0"/>
              <a:cs typeface="Calibri" panose="020F0502020204030204" pitchFamily="34" charset="0"/>
            </a:endParaRPr>
          </a:p>
          <a:p>
            <a:pPr marL="274320" lvl="1" indent="0" algn="r">
              <a:spcBef>
                <a:spcPts val="0"/>
              </a:spcBef>
              <a:buNone/>
            </a:pPr>
            <a:endParaRPr lang="en-US" dirty="0">
              <a:latin typeface="Calibri" panose="020F0502020204030204" pitchFamily="34" charset="0"/>
              <a:cs typeface="Calibri" panose="020F0502020204030204" pitchFamily="34" charset="0"/>
            </a:endParaRPr>
          </a:p>
          <a:p>
            <a:pPr marL="274320" lvl="1" indent="0" algn="r">
              <a:spcBef>
                <a:spcPts val="0"/>
              </a:spcBef>
              <a:buNone/>
            </a:pPr>
            <a:r>
              <a:rPr lang="en-US" sz="1200" dirty="0">
                <a:latin typeface="Calibri" panose="020F0502020204030204" pitchFamily="34" charset="0"/>
                <a:cs typeface="Calibri" panose="020F0502020204030204" pitchFamily="34" charset="0"/>
              </a:rPr>
              <a:t>(CB)</a:t>
            </a:r>
            <a:endParaRPr lang="en-US" sz="12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24894"/>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
  <TotalTime>118</TotalTime>
  <Words>1018</Words>
  <Application>Microsoft Macintosh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Amasis MT Pro Medium</vt:lpstr>
      <vt:lpstr>Arial</vt:lpstr>
      <vt:lpstr>Calibri</vt:lpstr>
      <vt:lpstr>Univers Light</vt:lpstr>
      <vt:lpstr>TribuneVTI</vt:lpstr>
      <vt:lpstr>Ru23 project one</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lpstr>RU23 – Project One – Group 4 -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Ru23 project one</dc:title>
  <dc:creator>Jose Eneas da Silva Maria</dc:creator>
  <cp:lastModifiedBy>Jose Eneas da Silva Maria</cp:lastModifiedBy>
  <cp:revision>6</cp:revision>
  <dcterms:created xsi:type="dcterms:W3CDTF">2023-05-23T17:19:36Z</dcterms:created>
  <dcterms:modified xsi:type="dcterms:W3CDTF">2023-06-02T00:29:59Z</dcterms:modified>
</cp:coreProperties>
</file>