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0"/>
  </p:normalViewPr>
  <p:slideViewPr>
    <p:cSldViewPr snapToGrid="0">
      <p:cViewPr varScale="1">
        <p:scale>
          <a:sx n="113" d="100"/>
          <a:sy n="113" d="100"/>
        </p:scale>
        <p:origin x="664" y="168"/>
      </p:cViewPr>
      <p:guideLst>
        <p:guide orient="horz" pos="2160"/>
        <p:guide pos="3840"/>
      </p:guideLst>
    </p:cSldViewPr>
  </p:slideViewPr>
  <p:notesTextViewPr>
    <p:cViewPr>
      <p:scale>
        <a:sx n="1" d="1"/>
        <a:sy n="1" d="1"/>
      </p:scale>
      <p:origin x="0" y="0"/>
    </p:cViewPr>
  </p:notesText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22164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96622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8163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28178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4568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3809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00882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10958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33919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75842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6596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6/1/23</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826905"/>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52" r:id="rId6"/>
    <p:sldLayoutId id="2147483847" r:id="rId7"/>
    <p:sldLayoutId id="2147483848" r:id="rId8"/>
    <p:sldLayoutId id="2147483849" r:id="rId9"/>
    <p:sldLayoutId id="2147483851" r:id="rId10"/>
    <p:sldLayoutId id="2147483850"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8">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10">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0" name="Rectangle 12">
            <a:extLst>
              <a:ext uri="{FF2B5EF4-FFF2-40B4-BE49-F238E27FC236}">
                <a16:creationId xmlns:a16="http://schemas.microsoft.com/office/drawing/2014/main" id="{F22CA880-E467-48B7-830F-269212307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E51726DC-E40D-9D8D-04C3-36B660DF75D5}"/>
              </a:ext>
            </a:extLst>
          </p:cNvPr>
          <p:cNvPicPr>
            <a:picLocks noChangeAspect="1"/>
          </p:cNvPicPr>
          <p:nvPr/>
        </p:nvPicPr>
        <p:blipFill rotWithShape="1">
          <a:blip r:embed="rId2">
            <a:alphaModFix amt="50000"/>
          </a:blip>
          <a:srcRect l="20256" r="189"/>
          <a:stretch/>
        </p:blipFill>
        <p:spPr>
          <a:xfrm>
            <a:off x="20" y="1"/>
            <a:ext cx="12191979" cy="6858000"/>
          </a:xfrm>
          <a:prstGeom prst="rect">
            <a:avLst/>
          </a:prstGeom>
        </p:spPr>
      </p:pic>
      <p:sp>
        <p:nvSpPr>
          <p:cNvPr id="2" name="Title 1">
            <a:extLst>
              <a:ext uri="{FF2B5EF4-FFF2-40B4-BE49-F238E27FC236}">
                <a16:creationId xmlns:a16="http://schemas.microsoft.com/office/drawing/2014/main" id="{E061D8C5-03D9-F3C7-A26A-F5A31DA9F9A0}"/>
              </a:ext>
            </a:extLst>
          </p:cNvPr>
          <p:cNvSpPr>
            <a:spLocks noGrp="1"/>
          </p:cNvSpPr>
          <p:nvPr>
            <p:ph type="ctrTitle"/>
          </p:nvPr>
        </p:nvSpPr>
        <p:spPr>
          <a:xfrm>
            <a:off x="6744425" y="952501"/>
            <a:ext cx="4804105" cy="1943098"/>
          </a:xfrm>
        </p:spPr>
        <p:txBody>
          <a:bodyPr vert="horz" lIns="91440" tIns="45720" rIns="91440" bIns="45720" rtlCol="0" anchor="t">
            <a:normAutofit/>
          </a:bodyPr>
          <a:lstStyle/>
          <a:p>
            <a:r>
              <a:rPr lang="en-US" sz="3600" kern="1200">
                <a:solidFill>
                  <a:srgbClr val="FFFFFF"/>
                </a:solidFill>
                <a:latin typeface="+mj-lt"/>
                <a:ea typeface="+mj-ea"/>
                <a:cs typeface="+mj-cs"/>
              </a:rPr>
              <a:t>Ru23 project one</a:t>
            </a:r>
          </a:p>
        </p:txBody>
      </p:sp>
      <p:cxnSp>
        <p:nvCxnSpPr>
          <p:cNvPr id="17" name="Straight Connector 16">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7788"/>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AE162BB-BB98-4BA9-8C79-7015FEE05146}"/>
              </a:ext>
            </a:extLst>
          </p:cNvPr>
          <p:cNvSpPr>
            <a:spLocks noGrp="1"/>
          </p:cNvSpPr>
          <p:nvPr>
            <p:ph type="subTitle" idx="1"/>
          </p:nvPr>
        </p:nvSpPr>
        <p:spPr>
          <a:xfrm>
            <a:off x="6729984" y="2895600"/>
            <a:ext cx="4804104" cy="3149587"/>
          </a:xfrm>
        </p:spPr>
        <p:txBody>
          <a:bodyPr vert="horz" lIns="91440" tIns="45720" rIns="91440" bIns="45720" rtlCol="0">
            <a:normAutofit/>
          </a:bodyPr>
          <a:lstStyle/>
          <a:p>
            <a:pPr indent="-228600">
              <a:spcBef>
                <a:spcPts val="0"/>
              </a:spcBef>
              <a:spcAft>
                <a:spcPts val="600"/>
              </a:spcAft>
              <a:buFont typeface="Arial" panose="020B0604020202020204" pitchFamily="34" charset="0"/>
              <a:buChar char="•"/>
            </a:pPr>
            <a:r>
              <a:rPr lang="en-US" dirty="0">
                <a:solidFill>
                  <a:srgbClr val="FFFFFF"/>
                </a:solidFill>
              </a:rPr>
              <a:t>Crystal Burkhardt</a:t>
            </a:r>
          </a:p>
          <a:p>
            <a:pPr indent="-228600">
              <a:spcBef>
                <a:spcPts val="0"/>
              </a:spcBef>
              <a:spcAft>
                <a:spcPts val="600"/>
              </a:spcAft>
              <a:buFont typeface="Arial" panose="020B0604020202020204" pitchFamily="34" charset="0"/>
              <a:buChar char="•"/>
            </a:pPr>
            <a:r>
              <a:rPr lang="en-US" dirty="0">
                <a:solidFill>
                  <a:srgbClr val="FFFFFF"/>
                </a:solidFill>
              </a:rPr>
              <a:t>Elias Hagos</a:t>
            </a:r>
          </a:p>
          <a:p>
            <a:pPr indent="-228600">
              <a:spcBef>
                <a:spcPts val="0"/>
              </a:spcBef>
              <a:spcAft>
                <a:spcPts val="600"/>
              </a:spcAft>
              <a:buFont typeface="Arial" panose="020B0604020202020204" pitchFamily="34" charset="0"/>
              <a:buChar char="•"/>
            </a:pPr>
            <a:r>
              <a:rPr lang="en-US" dirty="0">
                <a:solidFill>
                  <a:srgbClr val="FFFFFF"/>
                </a:solidFill>
              </a:rPr>
              <a:t>Jose Eneas da Silva Maria</a:t>
            </a:r>
          </a:p>
          <a:p>
            <a:pPr indent="-228600">
              <a:spcBef>
                <a:spcPts val="0"/>
              </a:spcBef>
              <a:spcAft>
                <a:spcPts val="600"/>
              </a:spcAft>
              <a:buFont typeface="Arial" panose="020B0604020202020204" pitchFamily="34" charset="0"/>
              <a:buChar char="•"/>
            </a:pPr>
            <a:r>
              <a:rPr lang="en-US" dirty="0">
                <a:solidFill>
                  <a:srgbClr val="FFFFFF"/>
                </a:solidFill>
              </a:rPr>
              <a:t>Darrell Reives</a:t>
            </a:r>
          </a:p>
        </p:txBody>
      </p:sp>
      <p:cxnSp>
        <p:nvCxnSpPr>
          <p:cNvPr id="19" name="Straight Connector 18">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91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lstStyle/>
          <a:p>
            <a:r>
              <a:rPr lang="en-US" dirty="0"/>
              <a:t>RU23 – Project One – Group 4 - Results</a:t>
            </a:r>
          </a:p>
        </p:txBody>
      </p:sp>
      <p:pic>
        <p:nvPicPr>
          <p:cNvPr id="5" name="Content Placeholder 4" descr="A picture containing text, screenshot, font, diagram&#10;&#10;Description automatically generated">
            <a:extLst>
              <a:ext uri="{FF2B5EF4-FFF2-40B4-BE49-F238E27FC236}">
                <a16:creationId xmlns:a16="http://schemas.microsoft.com/office/drawing/2014/main" id="{528FDA1F-FA00-AAB2-D1D8-7EE4828FBC1B}"/>
              </a:ext>
            </a:extLst>
          </p:cNvPr>
          <p:cNvPicPr>
            <a:picLocks noGrp="1" noChangeAspect="1"/>
          </p:cNvPicPr>
          <p:nvPr>
            <p:ph idx="1"/>
          </p:nvPr>
        </p:nvPicPr>
        <p:blipFill>
          <a:blip r:embed="rId2"/>
          <a:stretch>
            <a:fillRect/>
          </a:stretch>
        </p:blipFill>
        <p:spPr>
          <a:xfrm>
            <a:off x="548639" y="1508760"/>
            <a:ext cx="6002286" cy="4773911"/>
          </a:xfrm>
        </p:spPr>
      </p:pic>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Question: Based on the available data, what is the average salaries per year for Data Science Professionals?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selected information from companies and workers located in the USA only.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national average is around 61K/year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variations from year to year, but we can speculate that this could be caused by the Pandemic and its effects.</a:t>
            </a:r>
          </a:p>
        </p:txBody>
      </p:sp>
    </p:spTree>
    <p:extLst>
      <p:ext uri="{BB962C8B-B14F-4D97-AF65-F5344CB8AC3E}">
        <p14:creationId xmlns:p14="http://schemas.microsoft.com/office/powerpoint/2010/main" val="107832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lstStyle/>
          <a:p>
            <a:r>
              <a:rPr lang="en-US" dirty="0"/>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Question: What happens if we present the same information in a different format?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seems that in 2022 salaries suffered a major impact and decreased substantially, but is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Different graph formats may at first convey different messages, even with the same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major difference between the two formats is the Y axis granularity.</a:t>
            </a:r>
          </a:p>
          <a:p>
            <a:pPr marL="285750" indent="-285750">
              <a:buFont typeface="Arial" panose="020B0604020202020204" pitchFamily="34" charset="0"/>
              <a:buChar char="•"/>
            </a:pPr>
            <a:endParaRPr lang="en-US" dirty="0"/>
          </a:p>
        </p:txBody>
      </p:sp>
      <p:pic>
        <p:nvPicPr>
          <p:cNvPr id="8" name="Content Placeholder 7" descr="A picture containing text, screenshot, line, diagram&#10;&#10;Description automatically generated">
            <a:extLst>
              <a:ext uri="{FF2B5EF4-FFF2-40B4-BE49-F238E27FC236}">
                <a16:creationId xmlns:a16="http://schemas.microsoft.com/office/drawing/2014/main" id="{0F5E85DE-5476-09AB-8C3F-379D4FC022D1}"/>
              </a:ext>
            </a:extLst>
          </p:cNvPr>
          <p:cNvPicPr>
            <a:picLocks noGrp="1" noChangeAspect="1"/>
          </p:cNvPicPr>
          <p:nvPr>
            <p:ph idx="1"/>
          </p:nvPr>
        </p:nvPicPr>
        <p:blipFill>
          <a:blip r:embed="rId2"/>
          <a:stretch>
            <a:fillRect/>
          </a:stretch>
        </p:blipFill>
        <p:spPr>
          <a:xfrm>
            <a:off x="548638" y="1508761"/>
            <a:ext cx="6154451" cy="4680245"/>
          </a:xfrm>
        </p:spPr>
      </p:pic>
    </p:spTree>
    <p:extLst>
      <p:ext uri="{BB962C8B-B14F-4D97-AF65-F5344CB8AC3E}">
        <p14:creationId xmlns:p14="http://schemas.microsoft.com/office/powerpoint/2010/main" val="104505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lstStyle/>
          <a:p>
            <a:r>
              <a:rPr lang="en-US" dirty="0"/>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Question: What is the distribution of the different types of employment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full-time employment is dominant according to the available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Other categories exist but in smaller percentages.</a:t>
            </a:r>
          </a:p>
          <a:p>
            <a:pPr marL="285750" indent="-285750">
              <a:buFont typeface="Arial" panose="020B0604020202020204" pitchFamily="34" charset="0"/>
              <a:buChar char="•"/>
            </a:pPr>
            <a:endParaRPr lang="en-US" dirty="0"/>
          </a:p>
        </p:txBody>
      </p:sp>
      <p:pic>
        <p:nvPicPr>
          <p:cNvPr id="7" name="Content Placeholder 6" descr="A picture containing text, screenshot, diagram, circle&#10;&#10;Description automatically generated">
            <a:extLst>
              <a:ext uri="{FF2B5EF4-FFF2-40B4-BE49-F238E27FC236}">
                <a16:creationId xmlns:a16="http://schemas.microsoft.com/office/drawing/2014/main" id="{23FEA23E-3800-42A4-6485-58998EB231A5}"/>
              </a:ext>
            </a:extLst>
          </p:cNvPr>
          <p:cNvPicPr>
            <a:picLocks noGrp="1" noChangeAspect="1"/>
          </p:cNvPicPr>
          <p:nvPr>
            <p:ph idx="1"/>
          </p:nvPr>
        </p:nvPicPr>
        <p:blipFill>
          <a:blip r:embed="rId2"/>
          <a:stretch>
            <a:fillRect/>
          </a:stretch>
        </p:blipFill>
        <p:spPr>
          <a:xfrm>
            <a:off x="548638" y="1842448"/>
            <a:ext cx="5384733" cy="4247316"/>
          </a:xfrm>
        </p:spPr>
      </p:pic>
    </p:spTree>
    <p:extLst>
      <p:ext uri="{BB962C8B-B14F-4D97-AF65-F5344CB8AC3E}">
        <p14:creationId xmlns:p14="http://schemas.microsoft.com/office/powerpoint/2010/main" val="366321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lstStyle/>
          <a:p>
            <a:r>
              <a:rPr lang="en-US" dirty="0"/>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Question: What is the average salary of the different types of employment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Now instead of FT, we see that CT is higher and there is an explanation for that: as CT usually doesn’t include much benefits in the package, they tend to pay more, so that the employee covers alone for things like health insurance.</a:t>
            </a:r>
          </a:p>
          <a:p>
            <a:pPr marL="285750" indent="-285750">
              <a:buFont typeface="Arial" panose="020B0604020202020204" pitchFamily="34" charset="0"/>
              <a:buChar char="•"/>
            </a:pPr>
            <a:endParaRPr lang="en-US" dirty="0"/>
          </a:p>
        </p:txBody>
      </p:sp>
      <p:pic>
        <p:nvPicPr>
          <p:cNvPr id="8" name="Content Placeholder 7" descr="A picture containing text, screenshot, diagram, rectangle&#10;&#10;Description automatically generated">
            <a:extLst>
              <a:ext uri="{FF2B5EF4-FFF2-40B4-BE49-F238E27FC236}">
                <a16:creationId xmlns:a16="http://schemas.microsoft.com/office/drawing/2014/main" id="{4A4520BC-9A5A-C17E-5EE9-20A280E16FF0}"/>
              </a:ext>
            </a:extLst>
          </p:cNvPr>
          <p:cNvPicPr>
            <a:picLocks noGrp="1" noChangeAspect="1"/>
          </p:cNvPicPr>
          <p:nvPr>
            <p:ph idx="1"/>
          </p:nvPr>
        </p:nvPicPr>
        <p:blipFill>
          <a:blip r:embed="rId2"/>
          <a:stretch>
            <a:fillRect/>
          </a:stretch>
        </p:blipFill>
        <p:spPr>
          <a:xfrm>
            <a:off x="548639" y="1508761"/>
            <a:ext cx="6125116" cy="4711628"/>
          </a:xfrm>
        </p:spPr>
      </p:pic>
    </p:spTree>
    <p:extLst>
      <p:ext uri="{BB962C8B-B14F-4D97-AF65-F5344CB8AC3E}">
        <p14:creationId xmlns:p14="http://schemas.microsoft.com/office/powerpoint/2010/main" val="311313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lstStyle/>
          <a:p>
            <a:r>
              <a:rPr lang="en-US" dirty="0"/>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Question: Does the size of the company matter?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confirms that in average bigger companies pay more.</a:t>
            </a:r>
          </a:p>
          <a:p>
            <a:pPr marL="285750" indent="-285750">
              <a:buFont typeface="Arial" panose="020B0604020202020204" pitchFamily="34" charset="0"/>
              <a:buChar char="•"/>
            </a:pPr>
            <a:endParaRPr lang="en-US" dirty="0"/>
          </a:p>
        </p:txBody>
      </p:sp>
      <p:pic>
        <p:nvPicPr>
          <p:cNvPr id="7" name="Content Placeholder 6" descr="A picture containing text, screenshot, rectangle, diagram&#10;&#10;Description automatically generated">
            <a:extLst>
              <a:ext uri="{FF2B5EF4-FFF2-40B4-BE49-F238E27FC236}">
                <a16:creationId xmlns:a16="http://schemas.microsoft.com/office/drawing/2014/main" id="{FB9084D2-4EA2-D110-333C-E386ACB14087}"/>
              </a:ext>
            </a:extLst>
          </p:cNvPr>
          <p:cNvPicPr>
            <a:picLocks noGrp="1" noChangeAspect="1"/>
          </p:cNvPicPr>
          <p:nvPr>
            <p:ph idx="1"/>
          </p:nvPr>
        </p:nvPicPr>
        <p:blipFill>
          <a:blip r:embed="rId2"/>
          <a:stretch>
            <a:fillRect/>
          </a:stretch>
        </p:blipFill>
        <p:spPr>
          <a:xfrm>
            <a:off x="548638" y="1646688"/>
            <a:ext cx="6084173" cy="4612652"/>
          </a:xfrm>
        </p:spPr>
      </p:pic>
    </p:spTree>
    <p:extLst>
      <p:ext uri="{BB962C8B-B14F-4D97-AF65-F5344CB8AC3E}">
        <p14:creationId xmlns:p14="http://schemas.microsoft.com/office/powerpoint/2010/main" val="2208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lstStyle/>
          <a:p>
            <a:r>
              <a:rPr lang="en-US" dirty="0"/>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Question: Does the average salary varies according to the experience level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confirms that yes salary varies according to the experience level, and it is interesting to observe that even for the entry level the average salary is higher than the national average.</a:t>
            </a:r>
          </a:p>
          <a:p>
            <a:pPr marL="285750" indent="-285750">
              <a:buFont typeface="Arial" panose="020B0604020202020204" pitchFamily="34" charset="0"/>
              <a:buChar char="•"/>
            </a:pPr>
            <a:endParaRPr lang="en-US" dirty="0"/>
          </a:p>
        </p:txBody>
      </p:sp>
      <p:pic>
        <p:nvPicPr>
          <p:cNvPr id="8" name="Content Placeholder 7" descr="A picture containing text, screenshot, font, diagram&#10;&#10;Description automatically generated">
            <a:extLst>
              <a:ext uri="{FF2B5EF4-FFF2-40B4-BE49-F238E27FC236}">
                <a16:creationId xmlns:a16="http://schemas.microsoft.com/office/drawing/2014/main" id="{5132FF6E-B1A3-C502-E11B-2F51097BE587}"/>
              </a:ext>
            </a:extLst>
          </p:cNvPr>
          <p:cNvPicPr>
            <a:picLocks noGrp="1" noChangeAspect="1"/>
          </p:cNvPicPr>
          <p:nvPr>
            <p:ph idx="1"/>
          </p:nvPr>
        </p:nvPicPr>
        <p:blipFill>
          <a:blip r:embed="rId2"/>
          <a:stretch>
            <a:fillRect/>
          </a:stretch>
        </p:blipFill>
        <p:spPr>
          <a:xfrm>
            <a:off x="0" y="1508761"/>
            <a:ext cx="6428452" cy="4796505"/>
          </a:xfrm>
        </p:spPr>
      </p:pic>
    </p:spTree>
    <p:extLst>
      <p:ext uri="{BB962C8B-B14F-4D97-AF65-F5344CB8AC3E}">
        <p14:creationId xmlns:p14="http://schemas.microsoft.com/office/powerpoint/2010/main" val="134583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lstStyle/>
          <a:p>
            <a:r>
              <a:rPr lang="en-US" dirty="0"/>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8434316" y="1941689"/>
            <a:ext cx="3215817"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Question: How did the average salary varies thru the years for each experience level?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variation per experience level and year is consistent with the overall salary average.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is a substantial decrease in the experienced segment and that could be explained by “the higher they make, easier would be to support the impact”</a:t>
            </a:r>
          </a:p>
          <a:p>
            <a:pPr marL="285750" indent="-285750">
              <a:buFont typeface="Arial" panose="020B0604020202020204" pitchFamily="34" charset="0"/>
              <a:buChar char="•"/>
            </a:pPr>
            <a:endParaRPr lang="en-US" sz="1600" dirty="0"/>
          </a:p>
        </p:txBody>
      </p:sp>
      <p:pic>
        <p:nvPicPr>
          <p:cNvPr id="7" name="Content Placeholder 6" descr="A picture containing text, screenshot, diagram, line&#10;&#10;Description automatically generated">
            <a:extLst>
              <a:ext uri="{FF2B5EF4-FFF2-40B4-BE49-F238E27FC236}">
                <a16:creationId xmlns:a16="http://schemas.microsoft.com/office/drawing/2014/main" id="{C0D1691C-7877-B1F7-1FA7-D922E7F89E85}"/>
              </a:ext>
            </a:extLst>
          </p:cNvPr>
          <p:cNvPicPr>
            <a:picLocks noGrp="1" noChangeAspect="1"/>
          </p:cNvPicPr>
          <p:nvPr>
            <p:ph idx="1"/>
          </p:nvPr>
        </p:nvPicPr>
        <p:blipFill>
          <a:blip r:embed="rId2"/>
          <a:stretch>
            <a:fillRect/>
          </a:stretch>
        </p:blipFill>
        <p:spPr>
          <a:xfrm>
            <a:off x="647702" y="1508761"/>
            <a:ext cx="7596148" cy="4523549"/>
          </a:xfrm>
        </p:spPr>
      </p:pic>
    </p:spTree>
    <p:extLst>
      <p:ext uri="{BB962C8B-B14F-4D97-AF65-F5344CB8AC3E}">
        <p14:creationId xmlns:p14="http://schemas.microsoft.com/office/powerpoint/2010/main" val="2322268268"/>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emplate/>
  <TotalTime>90</TotalTime>
  <Words>423</Words>
  <Application>Microsoft Macintosh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Amasis MT Pro Medium</vt:lpstr>
      <vt:lpstr>Arial</vt:lpstr>
      <vt:lpstr>Univers Light</vt:lpstr>
      <vt:lpstr>TribuneVTI</vt:lpstr>
      <vt:lpstr>Ru23 project one</vt:lpstr>
      <vt:lpstr>RU23 – Project One – Group 4 - Results</vt:lpstr>
      <vt:lpstr>RU23 – Project One – Group 4 - Results</vt:lpstr>
      <vt:lpstr>RU23 – Project One – Group 4 - Results</vt:lpstr>
      <vt:lpstr>RU23 – Project One – Group 4 - Results</vt:lpstr>
      <vt:lpstr>RU23 – Project One – Group 4 - Results</vt:lpstr>
      <vt:lpstr>RU23 – Project One – Group 4 - Results</vt:lpstr>
      <vt:lpstr>RU23 – Project One – Group 4 -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Ru23 project one</dc:title>
  <dc:creator>Jose Eneas da Silva Maria</dc:creator>
  <cp:lastModifiedBy>Jose Eneas da Silva Maria</cp:lastModifiedBy>
  <cp:revision>4</cp:revision>
  <dcterms:created xsi:type="dcterms:W3CDTF">2023-05-23T17:19:36Z</dcterms:created>
  <dcterms:modified xsi:type="dcterms:W3CDTF">2023-06-01T23:27:04Z</dcterms:modified>
</cp:coreProperties>
</file>