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15"/>
  </p:notesMasterIdLst>
  <p:sldIdLst>
    <p:sldId id="256" r:id="rId2"/>
    <p:sldId id="270" r:id="rId3"/>
    <p:sldId id="267" r:id="rId4"/>
    <p:sldId id="269" r:id="rId5"/>
    <p:sldId id="272" r:id="rId6"/>
    <p:sldId id="268" r:id="rId7"/>
    <p:sldId id="271" r:id="rId8"/>
    <p:sldId id="266" r:id="rId9"/>
    <p:sldId id="259" r:id="rId10"/>
    <p:sldId id="261" r:id="rId11"/>
    <p:sldId id="263" r:id="rId12"/>
    <p:sldId id="262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703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28800" cy="18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D2BF0-8710-4736-BC75-CA8DEC522EE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D077F-ABF3-4697-8E4E-7771A2ADA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2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3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4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0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2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0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5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3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1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8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6" r:id="rId6"/>
    <p:sldLayoutId id="2147483741" r:id="rId7"/>
    <p:sldLayoutId id="2147483742" r:id="rId8"/>
    <p:sldLayoutId id="2147483743" r:id="rId9"/>
    <p:sldLayoutId id="2147483745" r:id="rId10"/>
    <p:sldLayoutId id="214748374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Pit crew ready for formula one race with car in pit stop">
            <a:extLst>
              <a:ext uri="{FF2B5EF4-FFF2-40B4-BE49-F238E27FC236}">
                <a16:creationId xmlns:a16="http://schemas.microsoft.com/office/drawing/2014/main" id="{97176A0F-FA2A-566C-120A-1A2800DAED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4049" r="5168" b="-1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BECD4E-3BDD-C697-AA25-2826D7AE8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Modules 23,24 – Project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17C7A-E448-53BF-DE1F-EC611729A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Formula One, Numbers, Facts, Directions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3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225C18-0D99-A3B7-21FC-214FB621B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as many approaches as possible and many techniques as applicable</a:t>
            </a:r>
          </a:p>
          <a:p>
            <a:pPr lvl="1"/>
            <a:r>
              <a:rPr lang="en-US" sz="1900" dirty="0"/>
              <a:t>Linear Regression</a:t>
            </a:r>
          </a:p>
          <a:p>
            <a:pPr lvl="1"/>
            <a:r>
              <a:rPr lang="en-US" sz="1900" dirty="0"/>
              <a:t>Logistic Regression</a:t>
            </a:r>
          </a:p>
          <a:p>
            <a:pPr lvl="1"/>
            <a:r>
              <a:rPr lang="en-US" sz="1900" dirty="0"/>
              <a:t>Random Forest Classifier</a:t>
            </a:r>
          </a:p>
          <a:p>
            <a:pPr lvl="1"/>
            <a:r>
              <a:rPr lang="en-US" sz="1900" dirty="0"/>
              <a:t>Random Forest Regressor</a:t>
            </a:r>
          </a:p>
          <a:p>
            <a:pPr lvl="1"/>
            <a:r>
              <a:rPr lang="en-US" sz="1900" dirty="0"/>
              <a:t>MLP Classifier</a:t>
            </a:r>
          </a:p>
          <a:p>
            <a:pPr lvl="1"/>
            <a:r>
              <a:rPr lang="en-US" sz="1900" dirty="0"/>
              <a:t>MLP Regressor</a:t>
            </a:r>
          </a:p>
          <a:p>
            <a:pPr lvl="1"/>
            <a:r>
              <a:rPr lang="en-US" sz="1900" dirty="0"/>
              <a:t>All Solvers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46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225C18-0D99-A3B7-21FC-214FB621B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Technology used: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Jupyter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Beautiful Soup</a:t>
            </a:r>
          </a:p>
          <a:p>
            <a:pPr lvl="1"/>
            <a:r>
              <a:rPr lang="en-US" dirty="0"/>
              <a:t>Selenium</a:t>
            </a:r>
          </a:p>
          <a:p>
            <a:pPr lvl="1"/>
            <a:r>
              <a:rPr lang="en-US" dirty="0"/>
              <a:t>Scikit Learn</a:t>
            </a:r>
          </a:p>
          <a:p>
            <a:pPr lvl="1"/>
            <a:r>
              <a:rPr lang="en-US" dirty="0"/>
              <a:t>Pretty Print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APIs to retrieve data from websites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2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225C18-0D99-A3B7-21FC-214FB621B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/>
          </a:bodyPr>
          <a:lstStyle/>
          <a:p>
            <a:r>
              <a:rPr lang="en-US" dirty="0"/>
              <a:t>Number of features used varied from 10 to 25, including local weather factors, driver age, etc. </a:t>
            </a:r>
          </a:p>
          <a:p>
            <a:r>
              <a:rPr lang="en-US" sz="1900" dirty="0"/>
              <a:t>Running time varied from 5 minutes to hundreds of hours (up to never ending loop)</a:t>
            </a:r>
          </a:p>
          <a:p>
            <a:r>
              <a:rPr lang="en-US" sz="1900" dirty="0"/>
              <a:t>Computers used are high-end, with more than 20 cores.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225C18-0D99-A3B7-21FC-214FB621B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Lessons learned</a:t>
            </a:r>
          </a:p>
          <a:p>
            <a:pPr lvl="2"/>
            <a:r>
              <a:rPr lang="en-US" dirty="0"/>
              <a:t>Study carefully what features could and should be used. More features may represent more accuracy, but implications in the performance aspects can be terrible.</a:t>
            </a:r>
          </a:p>
          <a:p>
            <a:pPr lvl="2"/>
            <a:r>
              <a:rPr lang="en-US" dirty="0"/>
              <a:t>Nothing can more useless than the right answer that comes too late.</a:t>
            </a:r>
          </a:p>
          <a:p>
            <a:pPr lvl="2"/>
            <a:r>
              <a:rPr lang="en-US" dirty="0"/>
              <a:t>Identify trusted sources when looking for resources for the project. An appealing and good-looking library may produce very misguided results.</a:t>
            </a:r>
          </a:p>
          <a:p>
            <a:pPr lvl="2"/>
            <a:r>
              <a:rPr lang="en-US" dirty="0"/>
              <a:t>If possible, test all the code in different environments</a:t>
            </a:r>
          </a:p>
        </p:txBody>
      </p:sp>
    </p:spTree>
    <p:extLst>
      <p:ext uri="{BB962C8B-B14F-4D97-AF65-F5344CB8AC3E}">
        <p14:creationId xmlns:p14="http://schemas.microsoft.com/office/powerpoint/2010/main" val="308537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Cleaning Process</a:t>
            </a: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BAA8F-5C29-46CB-47A6-6EFB412C3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5488" y="2675829"/>
            <a:ext cx="4985273" cy="3564436"/>
          </a:xfrm>
        </p:spPr>
        <p:txBody>
          <a:bodyPr/>
          <a:lstStyle/>
          <a:p>
            <a:pPr algn="l"/>
            <a:r>
              <a:rPr lang="en-US" dirty="0"/>
              <a:t>Tools Used to Clean the Data: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Python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Pandas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04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1950-2013 Data Diagram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BAA8F-5C29-46CB-47A6-6EFB412C3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51" y="2753562"/>
            <a:ext cx="10325000" cy="3564436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73CD89A-F9D4-0C11-7FD2-3C57DE5D69C8}"/>
              </a:ext>
            </a:extLst>
          </p:cNvPr>
          <p:cNvGrpSpPr/>
          <p:nvPr/>
        </p:nvGrpSpPr>
        <p:grpSpPr>
          <a:xfrm>
            <a:off x="28233" y="2658926"/>
            <a:ext cx="11653316" cy="3941500"/>
            <a:chOff x="425179" y="80484"/>
            <a:chExt cx="11653316" cy="39415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4DF6CDD-2CC0-6D29-6E93-5EF515083AD8}"/>
                </a:ext>
              </a:extLst>
            </p:cNvPr>
            <p:cNvSpPr/>
            <p:nvPr/>
          </p:nvSpPr>
          <p:spPr>
            <a:xfrm>
              <a:off x="425179" y="1878709"/>
              <a:ext cx="1424246" cy="10583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.CSV Source file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04BAA68-251C-1E6F-6EBD-508D11912D00}"/>
                </a:ext>
              </a:extLst>
            </p:cNvPr>
            <p:cNvSpPr/>
            <p:nvPr/>
          </p:nvSpPr>
          <p:spPr>
            <a:xfrm>
              <a:off x="2511735" y="1878709"/>
              <a:ext cx="1424246" cy="10583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Python</a:t>
              </a:r>
            </a:p>
            <a:p>
              <a:pPr algn="ctr"/>
              <a:r>
                <a:rPr lang="en-US" sz="1600" dirty="0"/>
                <a:t>Panda</a:t>
              </a:r>
            </a:p>
            <a:p>
              <a:pPr algn="ctr"/>
              <a:r>
                <a:rPr lang="en-US" sz="1600" dirty="0" err="1"/>
                <a:t>Dataframe</a:t>
              </a:r>
              <a:endParaRPr lang="en-US" sz="1600" dirty="0"/>
            </a:p>
            <a:p>
              <a:pPr algn="ctr"/>
              <a:endParaRPr lang="en-US" sz="16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F7D6B6D-0EA2-69ED-39CE-05AE43C1B1DE}"/>
                </a:ext>
              </a:extLst>
            </p:cNvPr>
            <p:cNvSpPr/>
            <p:nvPr/>
          </p:nvSpPr>
          <p:spPr>
            <a:xfrm>
              <a:off x="4616625" y="449816"/>
              <a:ext cx="3557973" cy="6529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Merged different tables to get all the data’s required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E586411-5179-50CF-90DD-58B3D87CEFBB}"/>
                </a:ext>
              </a:extLst>
            </p:cNvPr>
            <p:cNvSpPr/>
            <p:nvPr/>
          </p:nvSpPr>
          <p:spPr>
            <a:xfrm>
              <a:off x="4616625" y="1278508"/>
              <a:ext cx="3557973" cy="6529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Dropped unnecessary columns using the .drop function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E04CC42-E0D5-3D64-B374-181DE9975D9B}"/>
                </a:ext>
              </a:extLst>
            </p:cNvPr>
            <p:cNvSpPr/>
            <p:nvPr/>
          </p:nvSpPr>
          <p:spPr>
            <a:xfrm>
              <a:off x="4616625" y="2107201"/>
              <a:ext cx="3557973" cy="6529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Sorted the data by year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2EAB26A-B738-A487-EFD5-8825FE1A64BE}"/>
                </a:ext>
              </a:extLst>
            </p:cNvPr>
            <p:cNvSpPr/>
            <p:nvPr/>
          </p:nvSpPr>
          <p:spPr>
            <a:xfrm>
              <a:off x="4616625" y="2935893"/>
              <a:ext cx="3557973" cy="6529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Decoded the foreign names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455FD9C-59C0-6C50-4C8E-E489E29CFC2F}"/>
                </a:ext>
              </a:extLst>
            </p:cNvPr>
            <p:cNvSpPr/>
            <p:nvPr/>
          </p:nvSpPr>
          <p:spPr>
            <a:xfrm>
              <a:off x="10654249" y="1701822"/>
              <a:ext cx="1424246" cy="10583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Cleaned</a:t>
              </a:r>
            </a:p>
            <a:p>
              <a:pPr algn="ctr"/>
              <a:r>
                <a:rPr lang="en-US" sz="1600" dirty="0"/>
                <a:t>.CSV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342310D-6C66-AE01-8C23-335D5C3FB3D8}"/>
                </a:ext>
              </a:extLst>
            </p:cNvPr>
            <p:cNvSpPr/>
            <p:nvPr/>
          </p:nvSpPr>
          <p:spPr>
            <a:xfrm>
              <a:off x="8780761" y="1701822"/>
              <a:ext cx="1424246" cy="10583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Cleaned</a:t>
              </a:r>
            </a:p>
            <a:p>
              <a:pPr algn="ctr"/>
              <a:r>
                <a:rPr lang="en-US" sz="1600" dirty="0" err="1"/>
                <a:t>Dataframe</a:t>
              </a:r>
              <a:endParaRPr lang="en-US" sz="16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8F0FF81-187C-F67D-F936-2A1B07BB102E}"/>
                </a:ext>
              </a:extLst>
            </p:cNvPr>
            <p:cNvSpPr txBox="1"/>
            <p:nvPr/>
          </p:nvSpPr>
          <p:spPr>
            <a:xfrm>
              <a:off x="4616625" y="80484"/>
              <a:ext cx="3790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Data Cleaning Pipeline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6AC5E5E-A1EE-85A8-F3C3-FB0DCE957B2C}"/>
                </a:ext>
              </a:extLst>
            </p:cNvPr>
            <p:cNvCxnSpPr>
              <a:stCxn id="58" idx="3"/>
              <a:endCxn id="59" idx="1"/>
            </p:cNvCxnSpPr>
            <p:nvPr/>
          </p:nvCxnSpPr>
          <p:spPr>
            <a:xfrm>
              <a:off x="1849425" y="2407876"/>
              <a:ext cx="6623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7EF2DEA-8BAB-FDB3-F581-39C90047F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4365" y="2407875"/>
              <a:ext cx="51137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B1FADE9-0158-5ECC-F801-A5C36D432227}"/>
                </a:ext>
              </a:extLst>
            </p:cNvPr>
            <p:cNvSpPr/>
            <p:nvPr/>
          </p:nvSpPr>
          <p:spPr>
            <a:xfrm>
              <a:off x="4473392" y="135007"/>
              <a:ext cx="3859336" cy="388697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C112C602-F03C-CF59-3B65-1A5A386340F6}"/>
                </a:ext>
              </a:extLst>
            </p:cNvPr>
            <p:cNvCxnSpPr/>
            <p:nvPr/>
          </p:nvCxnSpPr>
          <p:spPr>
            <a:xfrm flipV="1">
              <a:off x="8293667" y="2145961"/>
              <a:ext cx="470148" cy="1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BAF1730-463E-7DAC-C448-711E52FF16B6}"/>
                </a:ext>
              </a:extLst>
            </p:cNvPr>
            <p:cNvCxnSpPr/>
            <p:nvPr/>
          </p:nvCxnSpPr>
          <p:spPr>
            <a:xfrm flipV="1">
              <a:off x="10208024" y="2125424"/>
              <a:ext cx="420939" cy="7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736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BAA8F-5C29-46CB-47A6-6EFB412C3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9095769C-55B6-4DFD-3FC1-052030DE2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33849" y="1167042"/>
            <a:ext cx="4809724" cy="3881437"/>
          </a:xfrm>
        </p:spPr>
      </p:pic>
    </p:spTree>
    <p:extLst>
      <p:ext uri="{BB962C8B-B14F-4D97-AF65-F5344CB8AC3E}">
        <p14:creationId xmlns:p14="http://schemas.microsoft.com/office/powerpoint/2010/main" val="12988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2013-2022 Data Diagram</a:t>
            </a: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BAA8F-5C29-46CB-47A6-6EFB412C3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8A9A2F-6B6A-DE6D-4B59-1153F031D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61612D-0963-FA46-E259-449CF384BF16}"/>
              </a:ext>
            </a:extLst>
          </p:cNvPr>
          <p:cNvGrpSpPr/>
          <p:nvPr/>
        </p:nvGrpSpPr>
        <p:grpSpPr>
          <a:xfrm>
            <a:off x="153958" y="2387488"/>
            <a:ext cx="11653316" cy="3941500"/>
            <a:chOff x="425179" y="80484"/>
            <a:chExt cx="11653316" cy="39415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BB78E0-CDF1-D1C5-7F3A-D9829DD6C9D2}"/>
                </a:ext>
              </a:extLst>
            </p:cNvPr>
            <p:cNvSpPr/>
            <p:nvPr/>
          </p:nvSpPr>
          <p:spPr>
            <a:xfrm>
              <a:off x="425179" y="1878709"/>
              <a:ext cx="1424246" cy="10583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.CSV Source file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F69D8A-2716-B095-6259-995BBC601816}"/>
                </a:ext>
              </a:extLst>
            </p:cNvPr>
            <p:cNvSpPr/>
            <p:nvPr/>
          </p:nvSpPr>
          <p:spPr>
            <a:xfrm>
              <a:off x="2511735" y="1878709"/>
              <a:ext cx="1424246" cy="10583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Python</a:t>
              </a:r>
            </a:p>
            <a:p>
              <a:pPr algn="ctr"/>
              <a:r>
                <a:rPr lang="en-US" sz="1600" dirty="0"/>
                <a:t>Panda</a:t>
              </a:r>
            </a:p>
            <a:p>
              <a:pPr algn="ctr"/>
              <a:r>
                <a:rPr lang="en-US" sz="1600" dirty="0"/>
                <a:t>Data frame</a:t>
              </a:r>
            </a:p>
            <a:p>
              <a:pPr algn="ctr"/>
              <a:endParaRPr lang="en-US" sz="16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97428C-06D8-A761-7469-F75B03E0C813}"/>
                </a:ext>
              </a:extLst>
            </p:cNvPr>
            <p:cNvSpPr/>
            <p:nvPr/>
          </p:nvSpPr>
          <p:spPr>
            <a:xfrm>
              <a:off x="4616625" y="449816"/>
              <a:ext cx="3557973" cy="6529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Dropped columns to remove unnecessary data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840289-654B-A089-D7D4-D13EB10E7BAC}"/>
                </a:ext>
              </a:extLst>
            </p:cNvPr>
            <p:cNvSpPr/>
            <p:nvPr/>
          </p:nvSpPr>
          <p:spPr>
            <a:xfrm>
              <a:off x="4616625" y="1278508"/>
              <a:ext cx="3557973" cy="6529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Decoded the foreign names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CF0865-9667-71DC-DDA1-7A4F7EC96163}"/>
                </a:ext>
              </a:extLst>
            </p:cNvPr>
            <p:cNvSpPr/>
            <p:nvPr/>
          </p:nvSpPr>
          <p:spPr>
            <a:xfrm>
              <a:off x="4616625" y="2107201"/>
              <a:ext cx="3557973" cy="6529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Filter out non-integer values in the multiple columns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DF0F5E2-3FB1-C22C-8C0A-A8FFEB006DD4}"/>
                </a:ext>
              </a:extLst>
            </p:cNvPr>
            <p:cNvSpPr/>
            <p:nvPr/>
          </p:nvSpPr>
          <p:spPr>
            <a:xfrm>
              <a:off x="4616625" y="2935893"/>
              <a:ext cx="3557973" cy="6529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Filtered the top 10 drivers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D051712-061F-AF70-B063-EDEFB8DCF636}"/>
                </a:ext>
              </a:extLst>
            </p:cNvPr>
            <p:cNvSpPr/>
            <p:nvPr/>
          </p:nvSpPr>
          <p:spPr>
            <a:xfrm>
              <a:off x="10654249" y="1701822"/>
              <a:ext cx="1424246" cy="10583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Cleaned</a:t>
              </a:r>
            </a:p>
            <a:p>
              <a:pPr algn="ctr"/>
              <a:r>
                <a:rPr lang="en-US" sz="1600" dirty="0"/>
                <a:t>.CSV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5B3CA2B-989F-1B42-FE0A-3BFCE0A74D29}"/>
                </a:ext>
              </a:extLst>
            </p:cNvPr>
            <p:cNvSpPr/>
            <p:nvPr/>
          </p:nvSpPr>
          <p:spPr>
            <a:xfrm>
              <a:off x="8780761" y="1701822"/>
              <a:ext cx="1424246" cy="10583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Cleaned</a:t>
              </a:r>
            </a:p>
            <a:p>
              <a:pPr algn="ctr"/>
              <a:r>
                <a:rPr lang="en-US" sz="1600" dirty="0"/>
                <a:t>Data frame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3EC392-68FC-E38B-BBC9-21B24C588E11}"/>
                </a:ext>
              </a:extLst>
            </p:cNvPr>
            <p:cNvSpPr txBox="1"/>
            <p:nvPr/>
          </p:nvSpPr>
          <p:spPr>
            <a:xfrm>
              <a:off x="4616625" y="80484"/>
              <a:ext cx="3790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Data Cleaning Pipeline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F7A9530-4475-6ADF-628D-14402DA1D56D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1849425" y="2407876"/>
              <a:ext cx="6623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953B0DD-8EEB-7565-B63E-1E2ADE8CE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4365" y="2407875"/>
              <a:ext cx="51137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E18D02-E65A-9010-BF9B-7471624839F0}"/>
                </a:ext>
              </a:extLst>
            </p:cNvPr>
            <p:cNvSpPr/>
            <p:nvPr/>
          </p:nvSpPr>
          <p:spPr>
            <a:xfrm>
              <a:off x="4473392" y="135007"/>
              <a:ext cx="3859336" cy="388697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63DA545-5070-421A-ABF8-16CA9D16318D}"/>
                </a:ext>
              </a:extLst>
            </p:cNvPr>
            <p:cNvCxnSpPr/>
            <p:nvPr/>
          </p:nvCxnSpPr>
          <p:spPr>
            <a:xfrm flipV="1">
              <a:off x="8293667" y="2145961"/>
              <a:ext cx="470148" cy="1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AC664F2-E495-F240-11CC-EFD0F28DFFBD}"/>
                </a:ext>
              </a:extLst>
            </p:cNvPr>
            <p:cNvCxnSpPr/>
            <p:nvPr/>
          </p:nvCxnSpPr>
          <p:spPr>
            <a:xfrm flipV="1">
              <a:off x="10208024" y="2125424"/>
              <a:ext cx="420939" cy="7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404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B1353-D8EA-3CB0-3C33-A7A11DA2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8610FE9-C371-C2F6-B977-8A145DC09F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91"/>
          <a:stretch/>
        </p:blipFill>
        <p:spPr>
          <a:xfrm>
            <a:off x="2194410" y="1406789"/>
            <a:ext cx="7970464" cy="350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7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Number of Races per Track</a:t>
            </a: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Content Placeholder 45" descr="A blue rectangular object with black text&#10;&#10;Description automatically generated">
            <a:extLst>
              <a:ext uri="{FF2B5EF4-FFF2-40B4-BE49-F238E27FC236}">
                <a16:creationId xmlns:a16="http://schemas.microsoft.com/office/drawing/2014/main" id="{D69B65E9-F910-AE8A-FA31-4ABD19F59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88063" y="3291766"/>
            <a:ext cx="4927600" cy="2435055"/>
          </a:xfrm>
        </p:spPr>
      </p:pic>
    </p:spTree>
    <p:extLst>
      <p:ext uri="{BB962C8B-B14F-4D97-AF65-F5344CB8AC3E}">
        <p14:creationId xmlns:p14="http://schemas.microsoft.com/office/powerpoint/2010/main" val="288053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Age of Drivers by Nationality</a:t>
            </a: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Content Placeholder 6" descr="A graph of a number of blue squares&#10;&#10;Description automatically generated with medium confidence">
            <a:extLst>
              <a:ext uri="{FF2B5EF4-FFF2-40B4-BE49-F238E27FC236}">
                <a16:creationId xmlns:a16="http://schemas.microsoft.com/office/drawing/2014/main" id="{83773056-EFCB-2FFF-CDF6-7F45A2D22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144" y="2921740"/>
            <a:ext cx="4927600" cy="30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6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225C18-0D99-A3B7-21FC-214FB621B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Formula One and Machine Learning</a:t>
            </a:r>
          </a:p>
          <a:p>
            <a:pPr lvl="2"/>
            <a:r>
              <a:rPr lang="en-US" dirty="0"/>
              <a:t>Can a model be created and trained? Yes</a:t>
            </a:r>
          </a:p>
          <a:p>
            <a:pPr lvl="2"/>
            <a:r>
              <a:rPr lang="en-US" dirty="0"/>
              <a:t>Can predictions can be made? Yes</a:t>
            </a:r>
          </a:p>
          <a:p>
            <a:pPr lvl="3"/>
            <a:r>
              <a:rPr lang="en-US" dirty="0"/>
              <a:t>Relatively easy for isolated races</a:t>
            </a:r>
          </a:p>
          <a:p>
            <a:pPr lvl="3"/>
            <a:r>
              <a:rPr lang="en-US" dirty="0"/>
              <a:t>Relatively difficult for the whole championship</a:t>
            </a:r>
          </a:p>
        </p:txBody>
      </p:sp>
    </p:spTree>
    <p:extLst>
      <p:ext uri="{BB962C8B-B14F-4D97-AF65-F5344CB8AC3E}">
        <p14:creationId xmlns:p14="http://schemas.microsoft.com/office/powerpoint/2010/main" val="112804625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337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Grandview</vt:lpstr>
      <vt:lpstr>Wingdings</vt:lpstr>
      <vt:lpstr>CosineVTI</vt:lpstr>
      <vt:lpstr>Modules 23,24 – Project 4</vt:lpstr>
      <vt:lpstr>Data Cleaning Process</vt:lpstr>
      <vt:lpstr>1950-2013 Data Diagram</vt:lpstr>
      <vt:lpstr>PowerPoint Presentation</vt:lpstr>
      <vt:lpstr>2013-2022 Data Diagram</vt:lpstr>
      <vt:lpstr>PowerPoint Presentation</vt:lpstr>
      <vt:lpstr>Number of Races per Track</vt:lpstr>
      <vt:lpstr>Average Age of Drivers by Nationality</vt:lpstr>
      <vt:lpstr>Machine Learning</vt:lpstr>
      <vt:lpstr>Machine Learning</vt:lpstr>
      <vt:lpstr>Machine Learning</vt:lpstr>
      <vt:lpstr>Machine Learning</vt:lpstr>
      <vt:lpstr>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 23,24 – Project 4</dc:title>
  <dc:creator>Jose Eneas da Silva Maria</dc:creator>
  <cp:lastModifiedBy>Tatiana Alveal</cp:lastModifiedBy>
  <cp:revision>8</cp:revision>
  <dcterms:created xsi:type="dcterms:W3CDTF">2023-09-21T18:52:17Z</dcterms:created>
  <dcterms:modified xsi:type="dcterms:W3CDTF">2023-10-02T22:39:13Z</dcterms:modified>
</cp:coreProperties>
</file>