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1"/>
  </p:notesMasterIdLst>
  <p:sldIdLst>
    <p:sldId id="256" r:id="rId2"/>
    <p:sldId id="270" r:id="rId3"/>
    <p:sldId id="267" r:id="rId4"/>
    <p:sldId id="269" r:id="rId5"/>
    <p:sldId id="272" r:id="rId6"/>
    <p:sldId id="268" r:id="rId7"/>
    <p:sldId id="278" r:id="rId8"/>
    <p:sldId id="279" r:id="rId9"/>
    <p:sldId id="280" r:id="rId10"/>
    <p:sldId id="281" r:id="rId11"/>
    <p:sldId id="282" r:id="rId12"/>
    <p:sldId id="271" r:id="rId13"/>
    <p:sldId id="266" r:id="rId14"/>
    <p:sldId id="259" r:id="rId15"/>
    <p:sldId id="261" r:id="rId16"/>
    <p:sldId id="263" r:id="rId17"/>
    <p:sldId id="262" r:id="rId18"/>
    <p:sldId id="26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D2BF0-8710-4736-BC75-CA8DEC522EE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077F-ABF3-4697-8E4E-7771A2AD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Pit crew ready for formula one race with car in pit stop">
            <a:extLst>
              <a:ext uri="{FF2B5EF4-FFF2-40B4-BE49-F238E27FC236}">
                <a16:creationId xmlns:a16="http://schemas.microsoft.com/office/drawing/2014/main" id="{97176A0F-FA2A-566C-120A-1A2800DA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049" r="5168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ECD4E-3BDD-C697-AA25-2826D7AE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Modules 23,24 – 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17C7A-E448-53BF-DE1F-EC611729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Formula One, Numbers, Facts, Directions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93" y="124787"/>
            <a:ext cx="4916969" cy="19385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Drivers Times Pre and Post Covid on Austria Track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BFDC54-FD4C-5D15-0D25-89CAAD5F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1324C02-13AD-D1A8-016E-8277E40D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21" y="1963193"/>
            <a:ext cx="10235680" cy="48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806" y="226538"/>
            <a:ext cx="4916969" cy="13518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Overall Fastest Time In The Last 10 Years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D3122F9-E61D-B269-8F27-3F24CEF93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013" y="1714929"/>
            <a:ext cx="9601200" cy="4799638"/>
          </a:xfrm>
        </p:spPr>
      </p:pic>
    </p:spTree>
    <p:extLst>
      <p:ext uri="{BB962C8B-B14F-4D97-AF65-F5344CB8AC3E}">
        <p14:creationId xmlns:p14="http://schemas.microsoft.com/office/powerpoint/2010/main" val="267336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Number of Races per Track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45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D69B65E9-F910-AE8A-FA31-4ABD19F5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8063" y="3291766"/>
            <a:ext cx="4927600" cy="2435055"/>
          </a:xfrm>
        </p:spPr>
      </p:pic>
    </p:spTree>
    <p:extLst>
      <p:ext uri="{BB962C8B-B14F-4D97-AF65-F5344CB8AC3E}">
        <p14:creationId xmlns:p14="http://schemas.microsoft.com/office/powerpoint/2010/main" val="288053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Age of Drivers by Nationality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6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3773056-EFCB-2FFF-CDF6-7F45A2D2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44" y="2921740"/>
            <a:ext cx="4927600" cy="30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Formula One and Machine Learning</a:t>
            </a:r>
          </a:p>
          <a:p>
            <a:pPr lvl="2"/>
            <a:r>
              <a:rPr lang="en-US" dirty="0"/>
              <a:t>Can a model be created and trained? Yes</a:t>
            </a:r>
          </a:p>
          <a:p>
            <a:pPr lvl="2"/>
            <a:r>
              <a:rPr lang="en-US" dirty="0"/>
              <a:t>Can predictions can be made? Yes</a:t>
            </a:r>
          </a:p>
          <a:p>
            <a:pPr lvl="3"/>
            <a:r>
              <a:rPr lang="en-US" dirty="0"/>
              <a:t>Relatively easy for isolated races</a:t>
            </a:r>
          </a:p>
          <a:p>
            <a:pPr lvl="3"/>
            <a:r>
              <a:rPr lang="en-US" dirty="0"/>
              <a:t>Relatively difficult for the whole championship</a:t>
            </a:r>
          </a:p>
        </p:txBody>
      </p:sp>
    </p:spTree>
    <p:extLst>
      <p:ext uri="{BB962C8B-B14F-4D97-AF65-F5344CB8AC3E}">
        <p14:creationId xmlns:p14="http://schemas.microsoft.com/office/powerpoint/2010/main" val="112804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as many approaches as possible and many techniques as applicable</a:t>
            </a:r>
          </a:p>
          <a:p>
            <a:pPr lvl="1"/>
            <a:r>
              <a:rPr lang="en-US" sz="1900" dirty="0"/>
              <a:t>Linear Regression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Random Forest Classifier</a:t>
            </a:r>
          </a:p>
          <a:p>
            <a:pPr lvl="1"/>
            <a:r>
              <a:rPr lang="en-US" sz="1900" dirty="0"/>
              <a:t>Random Forest Regressor</a:t>
            </a:r>
          </a:p>
          <a:p>
            <a:pPr lvl="1"/>
            <a:r>
              <a:rPr lang="en-US" sz="1900" dirty="0"/>
              <a:t>MLP Classifier</a:t>
            </a:r>
          </a:p>
          <a:p>
            <a:pPr lvl="1"/>
            <a:r>
              <a:rPr lang="en-US" sz="1900" dirty="0"/>
              <a:t>MLP Regressor</a:t>
            </a:r>
          </a:p>
          <a:p>
            <a:pPr lvl="1"/>
            <a:r>
              <a:rPr lang="en-US" sz="1900" dirty="0"/>
              <a:t>All Solvers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Technology used: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Jupyter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Scikit Learn</a:t>
            </a:r>
          </a:p>
          <a:p>
            <a:pPr lvl="1"/>
            <a:r>
              <a:rPr lang="en-US" dirty="0"/>
              <a:t>Pretty Print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APIs to retrieve data from websites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2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Number of features used varied from 10 to 25, including local weather factors, driver age, etc. </a:t>
            </a:r>
          </a:p>
          <a:p>
            <a:r>
              <a:rPr lang="en-US" sz="1900" dirty="0"/>
              <a:t>Running time varied from 5 minutes to hundreds of hours (up to never ending loop)</a:t>
            </a:r>
          </a:p>
          <a:p>
            <a:r>
              <a:rPr lang="en-US" sz="1900" dirty="0"/>
              <a:t>Computers used are high-end, with more than 20 cores.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Lessons learned</a:t>
            </a:r>
          </a:p>
          <a:p>
            <a:pPr lvl="2"/>
            <a:r>
              <a:rPr lang="en-US" dirty="0"/>
              <a:t>Study carefully what features could and should be used. More features may represent more accuracy, but implications in the performance aspects can be terrible.</a:t>
            </a:r>
          </a:p>
          <a:p>
            <a:pPr lvl="2"/>
            <a:r>
              <a:rPr lang="en-US" dirty="0"/>
              <a:t>Nothing can more useless than the right answer that comes too late.</a:t>
            </a:r>
          </a:p>
          <a:p>
            <a:pPr lvl="2"/>
            <a:r>
              <a:rPr lang="en-US" dirty="0"/>
              <a:t>Identify trusted sources when looking for resources for the project. An appealing and good-looking library may produce very misguided results.</a:t>
            </a:r>
          </a:p>
          <a:p>
            <a:pPr lvl="2"/>
            <a:r>
              <a:rPr lang="en-US" dirty="0"/>
              <a:t>If possible, test all the code in different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8537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2"/>
            <a:ext cx="4934893" cy="1063048"/>
          </a:xfrm>
        </p:spPr>
        <p:txBody>
          <a:bodyPr>
            <a:normAutofit fontScale="90000"/>
          </a:bodyPr>
          <a:lstStyle/>
          <a:p>
            <a:r>
              <a:rPr lang="en-US" dirty="0"/>
              <a:t>And The Winner Is…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7"/>
            <a:ext cx="4927425" cy="10857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Leclerc with 95% Precision</a:t>
            </a:r>
          </a:p>
          <a:p>
            <a:pPr lvl="1"/>
            <a:r>
              <a:rPr lang="en-US" dirty="0"/>
              <a:t>But that was incorrect as Verstappen won the 2023 season</a:t>
            </a:r>
          </a:p>
        </p:txBody>
      </p:sp>
    </p:spTree>
    <p:extLst>
      <p:ext uri="{BB962C8B-B14F-4D97-AF65-F5344CB8AC3E}">
        <p14:creationId xmlns:p14="http://schemas.microsoft.com/office/powerpoint/2010/main" val="326463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Cleaning Process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488" y="2675829"/>
            <a:ext cx="4985273" cy="3564436"/>
          </a:xfrm>
        </p:spPr>
        <p:txBody>
          <a:bodyPr/>
          <a:lstStyle/>
          <a:p>
            <a:pPr algn="l"/>
            <a:r>
              <a:rPr lang="en-US" dirty="0"/>
              <a:t>Tools Used to Clean the Data: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Python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Pandas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4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1950-2013 Data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51" y="2753562"/>
            <a:ext cx="10325000" cy="35644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3CD89A-F9D4-0C11-7FD2-3C57DE5D69C8}"/>
              </a:ext>
            </a:extLst>
          </p:cNvPr>
          <p:cNvGrpSpPr/>
          <p:nvPr/>
        </p:nvGrpSpPr>
        <p:grpSpPr>
          <a:xfrm>
            <a:off x="28233" y="2658926"/>
            <a:ext cx="11653316" cy="3941500"/>
            <a:chOff x="425179" y="80484"/>
            <a:chExt cx="11653316" cy="39415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DF6CDD-2CC0-6D29-6E93-5EF515083AD8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4BAA68-251C-1E6F-6EBD-508D11912D00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7D6B6D-0EA2-69ED-39CE-05AE43C1B1DE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Merged different tables to get all the data’s required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586411-5179-50CF-90DD-58B3D87CEFBB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unnecessary columns using the .drop function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04CC42-E0D5-3D64-B374-181DE9975D9B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Sorted the data by year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EAB26A-B738-A487-EFD5-8825FE1A64BE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55FD9C-59C0-6C50-4C8E-E489E29CFC2F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42310D-6C66-AE01-8C23-335D5C3FB3D8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 err="1"/>
                <a:t>Dataframe</a:t>
              </a:r>
              <a:endParaRPr lang="en-US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F0FF81-187C-F67D-F936-2A1B07BB102E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Cleaning Pipeline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AC5E5E-A1EE-85A8-F3C3-FB0DCE957B2C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EF2DEA-8BAB-FDB3-F581-39C90047F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1FADE9-0158-5ECC-F801-A5C36D432227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112C602-F03C-CF59-3B65-1A5A386340F6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BAF1730-463E-7DAC-C448-711E52FF16B6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36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095769C-55B6-4DFD-3FC1-052030DE2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3849" y="1167042"/>
            <a:ext cx="4809724" cy="3881437"/>
          </a:xfrm>
        </p:spPr>
      </p:pic>
    </p:spTree>
    <p:extLst>
      <p:ext uri="{BB962C8B-B14F-4D97-AF65-F5344CB8AC3E}">
        <p14:creationId xmlns:p14="http://schemas.microsoft.com/office/powerpoint/2010/main" val="12988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2013-2022 Data Diagram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AA8F-5C29-46CB-47A6-6EFB412C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8A9A2F-6B6A-DE6D-4B59-1153F031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61612D-0963-FA46-E259-449CF384BF16}"/>
              </a:ext>
            </a:extLst>
          </p:cNvPr>
          <p:cNvGrpSpPr/>
          <p:nvPr/>
        </p:nvGrpSpPr>
        <p:grpSpPr>
          <a:xfrm>
            <a:off x="153958" y="2387488"/>
            <a:ext cx="11653316" cy="3941500"/>
            <a:chOff x="425179" y="80484"/>
            <a:chExt cx="11653316" cy="39415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BB78E0-CDF1-D1C5-7F3A-D9829DD6C9D2}"/>
                </a:ext>
              </a:extLst>
            </p:cNvPr>
            <p:cNvSpPr/>
            <p:nvPr/>
          </p:nvSpPr>
          <p:spPr>
            <a:xfrm>
              <a:off x="425179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.CSV Source file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F69D8A-2716-B095-6259-995BBC601816}"/>
                </a:ext>
              </a:extLst>
            </p:cNvPr>
            <p:cNvSpPr/>
            <p:nvPr/>
          </p:nvSpPr>
          <p:spPr>
            <a:xfrm>
              <a:off x="2511735" y="1878709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Python</a:t>
              </a:r>
            </a:p>
            <a:p>
              <a:pPr algn="ctr"/>
              <a:r>
                <a:rPr lang="en-US" sz="1600" dirty="0"/>
                <a:t>Panda</a:t>
              </a:r>
            </a:p>
            <a:p>
              <a:pPr algn="ctr"/>
              <a:r>
                <a:rPr lang="en-US" sz="1600" dirty="0"/>
                <a:t>Data frame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97428C-06D8-A761-7469-F75B03E0C813}"/>
                </a:ext>
              </a:extLst>
            </p:cNvPr>
            <p:cNvSpPr/>
            <p:nvPr/>
          </p:nvSpPr>
          <p:spPr>
            <a:xfrm>
              <a:off x="4616625" y="449816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Dropped columns to remove unnecessary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840289-654B-A089-D7D4-D13EB10E7BAC}"/>
                </a:ext>
              </a:extLst>
            </p:cNvPr>
            <p:cNvSpPr/>
            <p:nvPr/>
          </p:nvSpPr>
          <p:spPr>
            <a:xfrm>
              <a:off x="4616625" y="1278508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Decoded the foreign names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CF0865-9667-71DC-DDA1-7A4F7EC96163}"/>
                </a:ext>
              </a:extLst>
            </p:cNvPr>
            <p:cNvSpPr/>
            <p:nvPr/>
          </p:nvSpPr>
          <p:spPr>
            <a:xfrm>
              <a:off x="4616625" y="2107201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 out non-integer values in the multiple columns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F0F5E2-3FB1-C22C-8C0A-A8FFEB006DD4}"/>
                </a:ext>
              </a:extLst>
            </p:cNvPr>
            <p:cNvSpPr/>
            <p:nvPr/>
          </p:nvSpPr>
          <p:spPr>
            <a:xfrm>
              <a:off x="4616625" y="2935893"/>
              <a:ext cx="3557973" cy="65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Filtered the top 10 drivers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051712-061F-AF70-B063-EDEFB8DCF636}"/>
                </a:ext>
              </a:extLst>
            </p:cNvPr>
            <p:cNvSpPr/>
            <p:nvPr/>
          </p:nvSpPr>
          <p:spPr>
            <a:xfrm>
              <a:off x="10654249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.CSV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B3CA2B-989F-1B42-FE0A-3BFCE0A74D29}"/>
                </a:ext>
              </a:extLst>
            </p:cNvPr>
            <p:cNvSpPr/>
            <p:nvPr/>
          </p:nvSpPr>
          <p:spPr>
            <a:xfrm>
              <a:off x="8780761" y="1701822"/>
              <a:ext cx="1424246" cy="1058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Cleaned</a:t>
              </a:r>
            </a:p>
            <a:p>
              <a:pPr algn="ctr"/>
              <a:r>
                <a:rPr lang="en-US" sz="1600" dirty="0"/>
                <a:t>Data frame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3EC392-68FC-E38B-BBC9-21B24C588E11}"/>
                </a:ext>
              </a:extLst>
            </p:cNvPr>
            <p:cNvSpPr txBox="1"/>
            <p:nvPr/>
          </p:nvSpPr>
          <p:spPr>
            <a:xfrm>
              <a:off x="4616625" y="80484"/>
              <a:ext cx="3790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Cleaning Pipeline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7A9530-4475-6ADF-628D-14402DA1D56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849425" y="2407876"/>
              <a:ext cx="662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53B0DD-8EEB-7565-B63E-1E2ADE8C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65" y="2407875"/>
              <a:ext cx="5113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E18D02-E65A-9010-BF9B-7471624839F0}"/>
                </a:ext>
              </a:extLst>
            </p:cNvPr>
            <p:cNvSpPr/>
            <p:nvPr/>
          </p:nvSpPr>
          <p:spPr>
            <a:xfrm>
              <a:off x="4473392" y="135007"/>
              <a:ext cx="3859336" cy="38869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63DA545-5070-421A-ABF8-16CA9D16318D}"/>
                </a:ext>
              </a:extLst>
            </p:cNvPr>
            <p:cNvCxnSpPr/>
            <p:nvPr/>
          </p:nvCxnSpPr>
          <p:spPr>
            <a:xfrm flipV="1">
              <a:off x="8293667" y="2145961"/>
              <a:ext cx="470148" cy="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AC664F2-E495-F240-11CC-EFD0F28DFFBD}"/>
                </a:ext>
              </a:extLst>
            </p:cNvPr>
            <p:cNvCxnSpPr/>
            <p:nvPr/>
          </p:nvCxnSpPr>
          <p:spPr>
            <a:xfrm flipV="1">
              <a:off x="10208024" y="2125424"/>
              <a:ext cx="420939" cy="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0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B1353-D8EA-3CB0-3C33-A7A11DA2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8610FE9-C371-C2F6-B977-8A145DC09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91"/>
          <a:stretch/>
        </p:blipFill>
        <p:spPr>
          <a:xfrm>
            <a:off x="2194410" y="1406789"/>
            <a:ext cx="7970464" cy="35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93" y="124787"/>
            <a:ext cx="4916969" cy="19385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Rider with Most Wins and Points from 1950-2012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222A377-9EF8-F489-CD47-1C1974BF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00" y="2142233"/>
            <a:ext cx="6233678" cy="40322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353E6-E295-E4BA-FF56-CD0A94E4F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01" y="2142233"/>
            <a:ext cx="5723221" cy="37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93" y="124787"/>
            <a:ext cx="4916969" cy="19385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Rider with Most Wins and Points from </a:t>
            </a:r>
            <a:r>
              <a:rPr lang="en-US" dirty="0"/>
              <a:t>2012</a:t>
            </a:r>
            <a:r>
              <a:rPr lang="en-US" sz="4400" dirty="0"/>
              <a:t>-2022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CD920D0-E377-0022-2D32-969EB50F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3" y="2909141"/>
            <a:ext cx="5637745" cy="201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3CC73-D935-7566-3444-CE5914211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15" y="2063987"/>
            <a:ext cx="6197919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93" y="124787"/>
            <a:ext cx="4916969" cy="19385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Lewis Hamilton’s Best Times In The Last 10 Years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0FAF6CE-C772-34FC-90D5-5104F250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530" y="1960898"/>
            <a:ext cx="10905877" cy="4821766"/>
          </a:xfrm>
        </p:spPr>
      </p:pic>
    </p:spTree>
    <p:extLst>
      <p:ext uri="{BB962C8B-B14F-4D97-AF65-F5344CB8AC3E}">
        <p14:creationId xmlns:p14="http://schemas.microsoft.com/office/powerpoint/2010/main" val="2026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399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Modules 23,24 – Project 4</vt:lpstr>
      <vt:lpstr>Data Cleaning Process</vt:lpstr>
      <vt:lpstr>1950-2013 Data Diagram</vt:lpstr>
      <vt:lpstr>PowerPoint Presentation</vt:lpstr>
      <vt:lpstr>2013-2022 Data Diagram</vt:lpstr>
      <vt:lpstr>PowerPoint Presentation</vt:lpstr>
      <vt:lpstr>Rider with Most Wins and Points from 1950-2012</vt:lpstr>
      <vt:lpstr>Rider with Most Wins and Points from 2012-2022</vt:lpstr>
      <vt:lpstr>Lewis Hamilton’s Best Times In The Last 10 Years </vt:lpstr>
      <vt:lpstr>Drivers Times Pre and Post Covid on Austria Track</vt:lpstr>
      <vt:lpstr>Overall Fastest Time In The Last 10 Years </vt:lpstr>
      <vt:lpstr>Number of Races per Track</vt:lpstr>
      <vt:lpstr>Average Age of Drivers by Nationality</vt:lpstr>
      <vt:lpstr>Machine Learning</vt:lpstr>
      <vt:lpstr>Machine Learning</vt:lpstr>
      <vt:lpstr>Machine Learning</vt:lpstr>
      <vt:lpstr>Machine Learning</vt:lpstr>
      <vt:lpstr>Machine Learning</vt:lpstr>
      <vt:lpstr>And The Winner 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23,24 – Project 4</dc:title>
  <dc:creator>Jose Eneas da Silva Maria</dc:creator>
  <cp:lastModifiedBy>adwoa anto</cp:lastModifiedBy>
  <cp:revision>12</cp:revision>
  <dcterms:created xsi:type="dcterms:W3CDTF">2023-09-21T18:52:17Z</dcterms:created>
  <dcterms:modified xsi:type="dcterms:W3CDTF">2023-10-03T00:14:17Z</dcterms:modified>
</cp:coreProperties>
</file>