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4"/>
  </p:notesMasterIdLst>
  <p:sldIdLst>
    <p:sldId id="256" r:id="rId2"/>
    <p:sldId id="260" r:id="rId3"/>
    <p:sldId id="313" r:id="rId4"/>
    <p:sldId id="315" r:id="rId5"/>
    <p:sldId id="317" r:id="rId6"/>
    <p:sldId id="319" r:id="rId7"/>
    <p:sldId id="321" r:id="rId8"/>
    <p:sldId id="320" r:id="rId9"/>
    <p:sldId id="332" r:id="rId10"/>
    <p:sldId id="323" r:id="rId11"/>
    <p:sldId id="325" r:id="rId12"/>
    <p:sldId id="275" r:id="rId13"/>
    <p:sldId id="324" r:id="rId14"/>
    <p:sldId id="328" r:id="rId15"/>
    <p:sldId id="329" r:id="rId16"/>
    <p:sldId id="281" r:id="rId17"/>
    <p:sldId id="335" r:id="rId18"/>
    <p:sldId id="331" r:id="rId19"/>
    <p:sldId id="274" r:id="rId20"/>
    <p:sldId id="284" r:id="rId21"/>
    <p:sldId id="265" r:id="rId22"/>
    <p:sldId id="333" r:id="rId2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Poppins Black" panose="00000A00000000000000" pitchFamily="2" charset="0"/>
      <p:bold r:id="rId33"/>
      <p:boldItalic r:id="rId34"/>
    </p:embeddedFont>
    <p:embeddedFont>
      <p:font typeface="Poppins ExtraBold" panose="00000900000000000000" pitchFamily="2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80A1"/>
    <a:srgbClr val="0B5394"/>
    <a:srgbClr val="F8F4F4"/>
    <a:srgbClr val="E65100"/>
    <a:srgbClr val="EF6C00"/>
    <a:srgbClr val="FFE0B2"/>
    <a:srgbClr val="FFA726"/>
    <a:srgbClr val="D7E7F6"/>
    <a:srgbClr val="1BB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8D6321-0F0D-40DC-8012-00586FC422E8}">
  <a:tblStyle styleId="{D48D6321-0F0D-40DC-8012-00586FC422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2233DC-E0BB-491E-A8AC-FB5E697215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128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&#233;\Desktop\Projetos%20Python\GGMood%20-%20Projeto%20Final%20Tutoria%20MLOPs\reports\_Final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Sbert_CPU_Benchmark!$M$40</c:f>
              <c:strCache>
                <c:ptCount val="1"/>
                <c:pt idx="0">
                  <c:v>Latência em Batch (s.)*</c:v>
                </c:pt>
              </c:strCache>
            </c:strRef>
          </c:tx>
          <c:spPr>
            <a:solidFill>
              <a:srgbClr val="0B5394"/>
            </a:solidFill>
            <a:ln>
              <a:noFill/>
            </a:ln>
            <a:effectLst/>
          </c:spPr>
          <c:invertIfNegative val="0"/>
          <c:cat>
            <c:strRef>
              <c:f>Sbert_CPU_Benchmark!$L$41:$L$47</c:f>
              <c:strCache>
                <c:ptCount val="7"/>
                <c:pt idx="0">
                  <c:v>all-MiniLM-L6-v2</c:v>
                </c:pt>
                <c:pt idx="1">
                  <c:v>all-MiniLM-L12-v2</c:v>
                </c:pt>
                <c:pt idx="2">
                  <c:v>gte-small</c:v>
                </c:pt>
                <c:pt idx="3">
                  <c:v>all-mpnet-base-v2</c:v>
                </c:pt>
                <c:pt idx="4">
                  <c:v>e5-base</c:v>
                </c:pt>
                <c:pt idx="5">
                  <c:v>bge-base-en-v1.5</c:v>
                </c:pt>
                <c:pt idx="6">
                  <c:v>roberta-base</c:v>
                </c:pt>
              </c:strCache>
            </c:strRef>
          </c:cat>
          <c:val>
            <c:numRef>
              <c:f>Sbert_CPU_Benchmark!$M$41:$M$47</c:f>
              <c:numCache>
                <c:formatCode>General</c:formatCode>
                <c:ptCount val="7"/>
                <c:pt idx="0">
                  <c:v>12.78</c:v>
                </c:pt>
                <c:pt idx="1">
                  <c:v>21.15</c:v>
                </c:pt>
                <c:pt idx="2">
                  <c:v>27.84</c:v>
                </c:pt>
                <c:pt idx="3">
                  <c:v>44.68</c:v>
                </c:pt>
                <c:pt idx="4">
                  <c:v>55.79</c:v>
                </c:pt>
                <c:pt idx="5">
                  <c:v>55.84</c:v>
                </c:pt>
                <c:pt idx="6">
                  <c:v>58.26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64-498B-A9FE-404B0B47198F}"/>
            </c:ext>
          </c:extLst>
        </c:ser>
        <c:ser>
          <c:idx val="1"/>
          <c:order val="1"/>
          <c:tx>
            <c:strRef>
              <c:f>Sbert_CPU_Benchmark!$N$40</c:f>
              <c:strCache>
                <c:ptCount val="1"/>
                <c:pt idx="0">
                  <c:v>Latência Online (ms.)</c:v>
                </c:pt>
              </c:strCache>
            </c:strRef>
          </c:tx>
          <c:spPr>
            <a:solidFill>
              <a:srgbClr val="1BBBE9"/>
            </a:solidFill>
            <a:ln>
              <a:noFill/>
            </a:ln>
            <a:effectLst/>
          </c:spPr>
          <c:invertIfNegative val="0"/>
          <c:cat>
            <c:strRef>
              <c:f>Sbert_CPU_Benchmark!$L$41:$L$47</c:f>
              <c:strCache>
                <c:ptCount val="7"/>
                <c:pt idx="0">
                  <c:v>all-MiniLM-L6-v2</c:v>
                </c:pt>
                <c:pt idx="1">
                  <c:v>all-MiniLM-L12-v2</c:v>
                </c:pt>
                <c:pt idx="2">
                  <c:v>gte-small</c:v>
                </c:pt>
                <c:pt idx="3">
                  <c:v>all-mpnet-base-v2</c:v>
                </c:pt>
                <c:pt idx="4">
                  <c:v>e5-base</c:v>
                </c:pt>
                <c:pt idx="5">
                  <c:v>bge-base-en-v1.5</c:v>
                </c:pt>
                <c:pt idx="6">
                  <c:v>roberta-base</c:v>
                </c:pt>
              </c:strCache>
            </c:strRef>
          </c:cat>
          <c:val>
            <c:numRef>
              <c:f>Sbert_CPU_Benchmark!$N$41:$N$47</c:f>
              <c:numCache>
                <c:formatCode>General</c:formatCode>
                <c:ptCount val="7"/>
                <c:pt idx="0">
                  <c:v>15.8</c:v>
                </c:pt>
                <c:pt idx="1">
                  <c:v>27.799999999999997</c:v>
                </c:pt>
                <c:pt idx="2">
                  <c:v>33.300000000000004</c:v>
                </c:pt>
                <c:pt idx="3">
                  <c:v>51</c:v>
                </c:pt>
                <c:pt idx="4">
                  <c:v>54.5</c:v>
                </c:pt>
                <c:pt idx="5">
                  <c:v>55.7</c:v>
                </c:pt>
                <c:pt idx="6">
                  <c:v>56.2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64-498B-A9FE-404B0B471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5930207"/>
        <c:axId val="365930687"/>
      </c:barChart>
      <c:lineChart>
        <c:grouping val="standard"/>
        <c:varyColors val="0"/>
        <c:ser>
          <c:idx val="2"/>
          <c:order val="2"/>
          <c:tx>
            <c:strRef>
              <c:f>Sbert_CPU_Benchmark!$O$40</c:f>
              <c:strCache>
                <c:ptCount val="1"/>
                <c:pt idx="0">
                  <c:v>Tamanho em Disco (mb)</c:v>
                </c:pt>
              </c:strCache>
            </c:strRef>
          </c:tx>
          <c:spPr>
            <a:ln w="28575" cap="rnd">
              <a:solidFill>
                <a:srgbClr val="E65100"/>
              </a:solidFill>
              <a:round/>
            </a:ln>
            <a:effectLst/>
          </c:spPr>
          <c:marker>
            <c:symbol val="none"/>
          </c:marker>
          <c:cat>
            <c:strRef>
              <c:f>Sbert_CPU_Benchmark!$L$41:$L$47</c:f>
              <c:strCache>
                <c:ptCount val="7"/>
                <c:pt idx="0">
                  <c:v>all-MiniLM-L6-v2</c:v>
                </c:pt>
                <c:pt idx="1">
                  <c:v>all-MiniLM-L12-v2</c:v>
                </c:pt>
                <c:pt idx="2">
                  <c:v>gte-small</c:v>
                </c:pt>
                <c:pt idx="3">
                  <c:v>all-mpnet-base-v2</c:v>
                </c:pt>
                <c:pt idx="4">
                  <c:v>e5-base</c:v>
                </c:pt>
                <c:pt idx="5">
                  <c:v>bge-base-en-v1.5</c:v>
                </c:pt>
                <c:pt idx="6">
                  <c:v>roberta-base</c:v>
                </c:pt>
              </c:strCache>
            </c:strRef>
          </c:cat>
          <c:val>
            <c:numRef>
              <c:f>Sbert_CPU_Benchmark!$O$41:$O$47</c:f>
              <c:numCache>
                <c:formatCode>General</c:formatCode>
                <c:ptCount val="7"/>
                <c:pt idx="0">
                  <c:v>87.57</c:v>
                </c:pt>
                <c:pt idx="1">
                  <c:v>128.19</c:v>
                </c:pt>
                <c:pt idx="2">
                  <c:v>128.25</c:v>
                </c:pt>
                <c:pt idx="3">
                  <c:v>418.59</c:v>
                </c:pt>
                <c:pt idx="4">
                  <c:v>418.63</c:v>
                </c:pt>
                <c:pt idx="5">
                  <c:v>418.66</c:v>
                </c:pt>
                <c:pt idx="6">
                  <c:v>480.1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64-498B-A9FE-404B0B471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9500831"/>
        <c:axId val="369504191"/>
      </c:lineChart>
      <c:catAx>
        <c:axId val="36593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rlow" panose="00000500000000000000" pitchFamily="2" charset="0"/>
                <a:ea typeface="+mn-ea"/>
                <a:cs typeface="+mn-cs"/>
              </a:defRPr>
            </a:pPr>
            <a:endParaRPr lang="pt-BR"/>
          </a:p>
        </c:txPr>
        <c:crossAx val="365930687"/>
        <c:crosses val="autoZero"/>
        <c:auto val="1"/>
        <c:lblAlgn val="ctr"/>
        <c:lblOffset val="100"/>
        <c:noMultiLvlLbl val="0"/>
      </c:catAx>
      <c:valAx>
        <c:axId val="36593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rlow" panose="00000500000000000000" pitchFamily="2" charset="0"/>
                <a:ea typeface="+mn-ea"/>
                <a:cs typeface="+mn-cs"/>
              </a:defRPr>
            </a:pPr>
            <a:endParaRPr lang="pt-BR"/>
          </a:p>
        </c:txPr>
        <c:crossAx val="365930207"/>
        <c:crosses val="autoZero"/>
        <c:crossBetween val="between"/>
      </c:valAx>
      <c:valAx>
        <c:axId val="3695041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rlow" panose="00000500000000000000" pitchFamily="2" charset="0"/>
                <a:ea typeface="+mn-ea"/>
                <a:cs typeface="+mn-cs"/>
              </a:defRPr>
            </a:pPr>
            <a:endParaRPr lang="pt-BR"/>
          </a:p>
        </c:txPr>
        <c:crossAx val="369500831"/>
        <c:crosses val="max"/>
        <c:crossBetween val="between"/>
      </c:valAx>
      <c:catAx>
        <c:axId val="3695008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95041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rlow" panose="00000500000000000000" pitchFamily="2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aseline="0">
          <a:latin typeface="Barlow" panose="00000500000000000000" pitchFamily="2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>
          <a:extLst>
            <a:ext uri="{FF2B5EF4-FFF2-40B4-BE49-F238E27FC236}">
              <a16:creationId xmlns:a16="http://schemas.microsoft.com/office/drawing/2014/main" id="{1B65710F-C284-6961-5701-79A11A596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>
            <a:extLst>
              <a:ext uri="{FF2B5EF4-FFF2-40B4-BE49-F238E27FC236}">
                <a16:creationId xmlns:a16="http://schemas.microsoft.com/office/drawing/2014/main" id="{E2A43963-46C9-7DF0-95B3-FAB6DCB857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>
            <a:extLst>
              <a:ext uri="{FF2B5EF4-FFF2-40B4-BE49-F238E27FC236}">
                <a16:creationId xmlns:a16="http://schemas.microsoft.com/office/drawing/2014/main" id="{12914E04-360F-5393-8D57-4F5F8C9D39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140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F2BE5B85-6F51-B2C1-3494-F8223A42A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>
            <a:extLst>
              <a:ext uri="{FF2B5EF4-FFF2-40B4-BE49-F238E27FC236}">
                <a16:creationId xmlns:a16="http://schemas.microsoft.com/office/drawing/2014/main" id="{44552C8C-E5B4-FEA9-2FD0-D71AFF89E4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>
            <a:extLst>
              <a:ext uri="{FF2B5EF4-FFF2-40B4-BE49-F238E27FC236}">
                <a16:creationId xmlns:a16="http://schemas.microsoft.com/office/drawing/2014/main" id="{36DF286D-498F-58F1-4340-02163850B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563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0DA45618-E493-58DB-BDBC-5F2C93C1A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9A588669-7487-FC04-EA8F-335CDB3C71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7390B181-5436-8B01-0B8A-5DE135634C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89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5CE3E12C-428F-6265-B191-6B6DC6E7C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4F18BA1E-94DF-A3C8-3773-8F1A548ADA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3AF50489-2FE3-E037-E157-6DE1F7D74E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133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C4B61E8C-B6DA-2190-6C13-8D7A0D3CE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A2C4B220-6AE4-B337-4F7D-305BEC0009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5A550C2F-B53D-EC4A-1446-FA4E85591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284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>
          <a:extLst>
            <a:ext uri="{FF2B5EF4-FFF2-40B4-BE49-F238E27FC236}">
              <a16:creationId xmlns:a16="http://schemas.microsoft.com/office/drawing/2014/main" id="{89263041-F083-21BD-76C6-905FC436C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>
            <a:extLst>
              <a:ext uri="{FF2B5EF4-FFF2-40B4-BE49-F238E27FC236}">
                <a16:creationId xmlns:a16="http://schemas.microsoft.com/office/drawing/2014/main" id="{59910FE2-E446-9322-ED2F-9F0DB34E20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>
            <a:extLst>
              <a:ext uri="{FF2B5EF4-FFF2-40B4-BE49-F238E27FC236}">
                <a16:creationId xmlns:a16="http://schemas.microsoft.com/office/drawing/2014/main" id="{7BD4EF44-0909-36AF-529C-B00546696F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023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A09E3C8C-CCCC-C0B0-04FF-338C3D44C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>
            <a:extLst>
              <a:ext uri="{FF2B5EF4-FFF2-40B4-BE49-F238E27FC236}">
                <a16:creationId xmlns:a16="http://schemas.microsoft.com/office/drawing/2014/main" id="{9F79F5A7-E7DA-300E-DD74-17919FB4A2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>
            <a:extLst>
              <a:ext uri="{FF2B5EF4-FFF2-40B4-BE49-F238E27FC236}">
                <a16:creationId xmlns:a16="http://schemas.microsoft.com/office/drawing/2014/main" id="{7523733D-5B86-0860-EC02-308BBFD83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111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25c737581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25c737581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>
          <a:extLst>
            <a:ext uri="{FF2B5EF4-FFF2-40B4-BE49-F238E27FC236}">
              <a16:creationId xmlns:a16="http://schemas.microsoft.com/office/drawing/2014/main" id="{13B99800-82F9-4E29-AFF5-70B059051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54dda1946d_6_358:notes">
            <a:extLst>
              <a:ext uri="{FF2B5EF4-FFF2-40B4-BE49-F238E27FC236}">
                <a16:creationId xmlns:a16="http://schemas.microsoft.com/office/drawing/2014/main" id="{5229996B-DB10-6E33-46E8-596BDD4BC4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54dda1946d_6_358:notes">
            <a:extLst>
              <a:ext uri="{FF2B5EF4-FFF2-40B4-BE49-F238E27FC236}">
                <a16:creationId xmlns:a16="http://schemas.microsoft.com/office/drawing/2014/main" id="{CCC317F0-C2D3-ED84-2A45-54B81BA19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87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>
          <a:extLst>
            <a:ext uri="{FF2B5EF4-FFF2-40B4-BE49-F238E27FC236}">
              <a16:creationId xmlns:a16="http://schemas.microsoft.com/office/drawing/2014/main" id="{63280862-9C21-D51D-80CC-832B23DA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>
            <a:extLst>
              <a:ext uri="{FF2B5EF4-FFF2-40B4-BE49-F238E27FC236}">
                <a16:creationId xmlns:a16="http://schemas.microsoft.com/office/drawing/2014/main" id="{D8B18B75-1DD8-50C0-6DDC-DD7E5063A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>
            <a:extLst>
              <a:ext uri="{FF2B5EF4-FFF2-40B4-BE49-F238E27FC236}">
                <a16:creationId xmlns:a16="http://schemas.microsoft.com/office/drawing/2014/main" id="{7E996BF2-DB75-F7C9-9CB2-B5DF042C4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36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5EC77D4E-29A4-BE34-8C9D-DADB5B871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>
            <a:extLst>
              <a:ext uri="{FF2B5EF4-FFF2-40B4-BE49-F238E27FC236}">
                <a16:creationId xmlns:a16="http://schemas.microsoft.com/office/drawing/2014/main" id="{020C804D-9C58-D3B2-D4CA-6BEFB73C0D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>
            <a:extLst>
              <a:ext uri="{FF2B5EF4-FFF2-40B4-BE49-F238E27FC236}">
                <a16:creationId xmlns:a16="http://schemas.microsoft.com/office/drawing/2014/main" id="{43A59A3C-3848-7B44-8A83-E00D396A13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77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>
          <a:extLst>
            <a:ext uri="{FF2B5EF4-FFF2-40B4-BE49-F238E27FC236}">
              <a16:creationId xmlns:a16="http://schemas.microsoft.com/office/drawing/2014/main" id="{B0F84C78-DF2A-151C-7FD0-46F80630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54dda1946d_4_2720:notes">
            <a:extLst>
              <a:ext uri="{FF2B5EF4-FFF2-40B4-BE49-F238E27FC236}">
                <a16:creationId xmlns:a16="http://schemas.microsoft.com/office/drawing/2014/main" id="{FFD408DC-1E92-2816-015E-B4DC69BE42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54dda1946d_4_2720:notes">
            <a:extLst>
              <a:ext uri="{FF2B5EF4-FFF2-40B4-BE49-F238E27FC236}">
                <a16:creationId xmlns:a16="http://schemas.microsoft.com/office/drawing/2014/main" id="{624F8B6A-EE86-9803-542E-4AEBEEEFE1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79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>
          <a:extLst>
            <a:ext uri="{FF2B5EF4-FFF2-40B4-BE49-F238E27FC236}">
              <a16:creationId xmlns:a16="http://schemas.microsoft.com/office/drawing/2014/main" id="{FCA6DC32-60F3-974A-8741-393A218CB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>
            <a:extLst>
              <a:ext uri="{FF2B5EF4-FFF2-40B4-BE49-F238E27FC236}">
                <a16:creationId xmlns:a16="http://schemas.microsoft.com/office/drawing/2014/main" id="{B94379F2-A7F3-F7BC-FEA6-4B533A1692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>
            <a:extLst>
              <a:ext uri="{FF2B5EF4-FFF2-40B4-BE49-F238E27FC236}">
                <a16:creationId xmlns:a16="http://schemas.microsoft.com/office/drawing/2014/main" id="{2AB1928B-4064-F950-7C6C-4CA843F1FB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32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6CD3B848-029D-A742-54C8-8C5D91E2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>
            <a:extLst>
              <a:ext uri="{FF2B5EF4-FFF2-40B4-BE49-F238E27FC236}">
                <a16:creationId xmlns:a16="http://schemas.microsoft.com/office/drawing/2014/main" id="{D4E196D3-05FD-85C9-E9D0-48195D396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>
            <a:extLst>
              <a:ext uri="{FF2B5EF4-FFF2-40B4-BE49-F238E27FC236}">
                <a16:creationId xmlns:a16="http://schemas.microsoft.com/office/drawing/2014/main" id="{ED557497-CFE7-EE3A-8977-98487E80D1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49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3" name="Google Shape;633;p27"/>
          <p:cNvGrpSpPr/>
          <p:nvPr/>
        </p:nvGrpSpPr>
        <p:grpSpPr>
          <a:xfrm rot="10800000" flipH="1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 flipH="1">
              <a:off x="-163643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rot="10800000" flipH="1">
            <a:off x="8818850" y="4058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avLst/>
                <a:gdLst/>
                <a:ahLst/>
                <a:cxnLst/>
                <a:rect l="l" t="t" r="r" b="b"/>
                <a:pathLst>
                  <a:path w="64958" h="33981" extrusionOk="0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rot="10800000" flipH="1">
                <a:off x="-955172" y="-1359417"/>
                <a:ext cx="2979895" cy="1757817"/>
              </a:xfrm>
              <a:custGeom>
                <a:avLst/>
                <a:gdLst/>
                <a:ahLst/>
                <a:cxnLst/>
                <a:rect l="l" t="t" r="r" b="b"/>
                <a:pathLst>
                  <a:path w="111617" h="65842" extrusionOk="0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rot="10800000" flipH="1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8" name="Google Shape;66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ubTitle" idx="1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02" name="Google Shape;302;p16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rot="10800000" flipH="1">
              <a:off x="7412165" y="-4359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284501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250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rot="10800000" flipH="1">
            <a:off x="-1358733" y="-903765"/>
            <a:ext cx="3520399" cy="184160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10800000" flipH="1">
              <a:off x="-427494" y="8097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rot="10800000" flipH="1">
              <a:off x="7861425" y="-9594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rot="10800000" flipH="1">
              <a:off x="-591414" y="-217566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rot="10800000" flipH="1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1"/>
          <p:cNvSpPr txBox="1">
            <a:spLocks noGrp="1"/>
          </p:cNvSpPr>
          <p:nvPr>
            <p:ph type="title" hasCustomPrompt="1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>
            <a:spLocks noGrp="1"/>
          </p:cNvSpPr>
          <p:nvPr>
            <p:ph type="subTitle" idx="1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rot="10800000" flipH="1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5"/>
          <p:cNvSpPr>
            <a:spLocks noGrp="1"/>
          </p:cNvSpPr>
          <p:nvPr>
            <p:ph type="pic" idx="2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rot="10800000" flipH="1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rot="10800000" flipH="1">
              <a:off x="-79353" y="-11944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rot="10800000" flipH="1">
            <a:off x="6778074" y="487648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rot="10800000" flipH="1">
              <a:off x="-694176" y="-92023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1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1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2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3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4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5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6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7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8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rot="10800000" flipH="1">
            <a:off x="7721650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rot="10800000" flipH="1">
              <a:off x="-268961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58" r:id="rId6"/>
    <p:sldLayoutId id="2147483661" r:id="rId7"/>
    <p:sldLayoutId id="2147483663" r:id="rId8"/>
    <p:sldLayoutId id="2147483669" r:id="rId9"/>
    <p:sldLayoutId id="2147483673" r:id="rId10"/>
    <p:sldLayoutId id="2147483674" r:id="rId11"/>
    <p:sldLayoutId id="2147483677" r:id="rId12"/>
    <p:sldLayoutId id="2147483678" r:id="rId13"/>
    <p:sldLayoutId id="214748368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50" y="1375570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GGMOOD: PROJETO FINAL DA TUTORIA DE MLOPS DO ITAÚ</a:t>
            </a: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22CDD93-FC42-B2F6-B9EF-1E79610AA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250" y="2987547"/>
            <a:ext cx="6355500" cy="387300"/>
          </a:xfrm>
        </p:spPr>
        <p:txBody>
          <a:bodyPr/>
          <a:lstStyle/>
          <a:p>
            <a:r>
              <a:rPr lang="pt-BR" dirty="0"/>
              <a:t>Por José Tavares, Software Engineer no IUBrain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>
          <a:extLst>
            <a:ext uri="{FF2B5EF4-FFF2-40B4-BE49-F238E27FC236}">
              <a16:creationId xmlns:a16="http://schemas.microsoft.com/office/drawing/2014/main" id="{9544495D-9224-4338-FFE2-7F1CD06AA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1">
            <a:extLst>
              <a:ext uri="{FF2B5EF4-FFF2-40B4-BE49-F238E27FC236}">
                <a16:creationId xmlns:a16="http://schemas.microsoft.com/office/drawing/2014/main" id="{2BCE6F8D-24FA-C2FA-28C2-9AC7921E76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1492" y="1985489"/>
            <a:ext cx="7055728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 Black" panose="00000A00000000000000" pitchFamily="2" charset="0"/>
                <a:cs typeface="Poppins Black" panose="00000A00000000000000" pitchFamily="2" charset="0"/>
              </a:rPr>
              <a:t>7   </a:t>
            </a:r>
            <a:r>
              <a:rPr lang="pt-BR" dirty="0">
                <a:latin typeface="Poppins Black" panose="00000A00000000000000" pitchFamily="2" charset="0"/>
                <a:cs typeface="Poppins Black" panose="00000A00000000000000" pitchFamily="2" charset="0"/>
              </a:rPr>
              <a:t>x</a:t>
            </a:r>
            <a:r>
              <a:rPr lang="en" dirty="0">
                <a:latin typeface="Poppins Black" panose="00000A00000000000000" pitchFamily="2" charset="0"/>
                <a:cs typeface="Poppins Black" panose="00000A00000000000000" pitchFamily="2" charset="0"/>
              </a:rPr>
              <a:t>   5   x   4</a:t>
            </a:r>
            <a:r>
              <a:rPr lang="en" sz="3200" baseline="70000" dirty="0">
                <a:latin typeface="Poppins Black" panose="00000A00000000000000" pitchFamily="2" charset="0"/>
                <a:cs typeface="Poppins Black" panose="00000A00000000000000" pitchFamily="2" charset="0"/>
              </a:rPr>
              <a:t>*</a:t>
            </a:r>
            <a:r>
              <a:rPr lang="en" dirty="0">
                <a:latin typeface="Poppins Black" panose="00000A00000000000000" pitchFamily="2" charset="0"/>
                <a:cs typeface="Poppins Black" panose="00000A00000000000000" pitchFamily="2" charset="0"/>
              </a:rPr>
              <a:t>   =   </a:t>
            </a:r>
            <a:r>
              <a:rPr lang="en" sz="8000" dirty="0">
                <a:latin typeface="Poppins Black" panose="00000A00000000000000" pitchFamily="2" charset="0"/>
                <a:cs typeface="Poppins Black" panose="00000A00000000000000" pitchFamily="2" charset="0"/>
              </a:rPr>
              <a:t>140</a:t>
            </a:r>
            <a:endParaRPr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1184" name="Google Shape;1184;p51">
            <a:extLst>
              <a:ext uri="{FF2B5EF4-FFF2-40B4-BE49-F238E27FC236}">
                <a16:creationId xmlns:a16="http://schemas.microsoft.com/office/drawing/2014/main" id="{B049CCD9-BBEB-D2B3-8C35-AFA3AD331E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2197" y="2753489"/>
            <a:ext cx="1345055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B5394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Sentence Transformers</a:t>
            </a:r>
            <a:endParaRPr sz="1200" dirty="0">
              <a:solidFill>
                <a:srgbClr val="0B5394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grpSp>
        <p:nvGrpSpPr>
          <p:cNvPr id="1190" name="Google Shape;1190;p51">
            <a:extLst>
              <a:ext uri="{FF2B5EF4-FFF2-40B4-BE49-F238E27FC236}">
                <a16:creationId xmlns:a16="http://schemas.microsoft.com/office/drawing/2014/main" id="{35903CE7-7AC6-1F0B-3671-7891F601B31B}"/>
              </a:ext>
            </a:extLst>
          </p:cNvPr>
          <p:cNvGrpSpPr/>
          <p:nvPr/>
        </p:nvGrpSpPr>
        <p:grpSpPr>
          <a:xfrm rot="10800000">
            <a:off x="-1812575" y="905315"/>
            <a:ext cx="3257300" cy="703085"/>
            <a:chOff x="7541550" y="1393665"/>
            <a:chExt cx="3257300" cy="703085"/>
          </a:xfrm>
        </p:grpSpPr>
        <p:grpSp>
          <p:nvGrpSpPr>
            <p:cNvPr id="1191" name="Google Shape;1191;p51">
              <a:extLst>
                <a:ext uri="{FF2B5EF4-FFF2-40B4-BE49-F238E27FC236}">
                  <a16:creationId xmlns:a16="http://schemas.microsoft.com/office/drawing/2014/main" id="{1BDAC7DD-3D8F-D51B-3CC9-92BE36609CBF}"/>
                </a:ext>
              </a:extLst>
            </p:cNvPr>
            <p:cNvGrpSpPr/>
            <p:nvPr/>
          </p:nvGrpSpPr>
          <p:grpSpPr>
            <a:xfrm flipH="1">
              <a:off x="7788550" y="1761767"/>
              <a:ext cx="1567047" cy="45661"/>
              <a:chOff x="1754675" y="2661275"/>
              <a:chExt cx="1945675" cy="56700"/>
            </a:xfrm>
          </p:grpSpPr>
          <p:cxnSp>
            <p:nvCxnSpPr>
              <p:cNvPr id="1192" name="Google Shape;1192;p51">
                <a:extLst>
                  <a:ext uri="{FF2B5EF4-FFF2-40B4-BE49-F238E27FC236}">
                    <a16:creationId xmlns:a16="http://schemas.microsoft.com/office/drawing/2014/main" id="{47EE54E9-22A8-F534-0DD2-955CBE735BA2}"/>
                  </a:ext>
                </a:extLst>
              </p:cNvPr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3" name="Google Shape;1193;p51">
                <a:extLst>
                  <a:ext uri="{FF2B5EF4-FFF2-40B4-BE49-F238E27FC236}">
                    <a16:creationId xmlns:a16="http://schemas.microsoft.com/office/drawing/2014/main" id="{95829DC0-C898-FD7C-1903-69419515AF3A}"/>
                  </a:ext>
                </a:extLst>
              </p:cNvPr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194;p51">
              <a:extLst>
                <a:ext uri="{FF2B5EF4-FFF2-40B4-BE49-F238E27FC236}">
                  <a16:creationId xmlns:a16="http://schemas.microsoft.com/office/drawing/2014/main" id="{09D5308E-9C48-900D-CDEC-5096B2B76C7C}"/>
                </a:ext>
              </a:extLst>
            </p:cNvPr>
            <p:cNvGrpSpPr/>
            <p:nvPr/>
          </p:nvGrpSpPr>
          <p:grpSpPr>
            <a:xfrm flipH="1">
              <a:off x="7662539" y="1960562"/>
              <a:ext cx="1561280" cy="136187"/>
              <a:chOff x="1754675" y="2824000"/>
              <a:chExt cx="4728285" cy="412439"/>
            </a:xfrm>
          </p:grpSpPr>
          <p:sp>
            <p:nvSpPr>
              <p:cNvPr id="1195" name="Google Shape;1195;p51">
                <a:extLst>
                  <a:ext uri="{FF2B5EF4-FFF2-40B4-BE49-F238E27FC236}">
                    <a16:creationId xmlns:a16="http://schemas.microsoft.com/office/drawing/2014/main" id="{22CE423E-E95D-4B6C-A64F-5386C8F62BCC}"/>
                  </a:ext>
                </a:extLst>
              </p:cNvPr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96" name="Google Shape;1196;p51">
                <a:extLst>
                  <a:ext uri="{FF2B5EF4-FFF2-40B4-BE49-F238E27FC236}">
                    <a16:creationId xmlns:a16="http://schemas.microsoft.com/office/drawing/2014/main" id="{E11C1600-DDCB-C8B0-3297-E4B66CF7497A}"/>
                  </a:ext>
                </a:extLst>
              </p:cNvPr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7" name="Google Shape;1197;p51">
              <a:extLst>
                <a:ext uri="{FF2B5EF4-FFF2-40B4-BE49-F238E27FC236}">
                  <a16:creationId xmlns:a16="http://schemas.microsoft.com/office/drawing/2014/main" id="{07990D5A-57A9-5838-B597-87F4E1D21439}"/>
                </a:ext>
              </a:extLst>
            </p:cNvPr>
            <p:cNvGrpSpPr/>
            <p:nvPr/>
          </p:nvGrpSpPr>
          <p:grpSpPr>
            <a:xfrm flipH="1">
              <a:off x="7541550" y="1529962"/>
              <a:ext cx="3070084" cy="102364"/>
              <a:chOff x="1779150" y="2604263"/>
              <a:chExt cx="3811875" cy="127113"/>
            </a:xfrm>
          </p:grpSpPr>
          <p:sp>
            <p:nvSpPr>
              <p:cNvPr id="1198" name="Google Shape;1198;p51">
                <a:extLst>
                  <a:ext uri="{FF2B5EF4-FFF2-40B4-BE49-F238E27FC236}">
                    <a16:creationId xmlns:a16="http://schemas.microsoft.com/office/drawing/2014/main" id="{4367087F-1F92-A495-B460-A8B4C9FC1959}"/>
                  </a:ext>
                </a:extLst>
              </p:cNvPr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99" name="Google Shape;1199;p51">
                <a:extLst>
                  <a:ext uri="{FF2B5EF4-FFF2-40B4-BE49-F238E27FC236}">
                    <a16:creationId xmlns:a16="http://schemas.microsoft.com/office/drawing/2014/main" id="{8754B88B-19B3-642E-F01E-9A7A67B9C34E}"/>
                  </a:ext>
                </a:extLst>
              </p:cNvPr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0" name="Google Shape;1200;p51">
              <a:extLst>
                <a:ext uri="{FF2B5EF4-FFF2-40B4-BE49-F238E27FC236}">
                  <a16:creationId xmlns:a16="http://schemas.microsoft.com/office/drawing/2014/main" id="{517C4BC1-01A3-C8C4-66C5-A49CFD0BAB56}"/>
                </a:ext>
              </a:extLst>
            </p:cNvPr>
            <p:cNvGrpSpPr/>
            <p:nvPr/>
          </p:nvGrpSpPr>
          <p:grpSpPr>
            <a:xfrm flipH="1">
              <a:off x="7788547" y="1393665"/>
              <a:ext cx="3010303" cy="45661"/>
              <a:chOff x="1766900" y="2869225"/>
              <a:chExt cx="3737650" cy="56700"/>
            </a:xfrm>
          </p:grpSpPr>
          <p:cxnSp>
            <p:nvCxnSpPr>
              <p:cNvPr id="1201" name="Google Shape;1201;p51">
                <a:extLst>
                  <a:ext uri="{FF2B5EF4-FFF2-40B4-BE49-F238E27FC236}">
                    <a16:creationId xmlns:a16="http://schemas.microsoft.com/office/drawing/2014/main" id="{27928760-6D22-A9CA-2277-978B7E7D72C6}"/>
                  </a:ext>
                </a:extLst>
              </p:cNvPr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2" name="Google Shape;1202;p51">
                <a:extLst>
                  <a:ext uri="{FF2B5EF4-FFF2-40B4-BE49-F238E27FC236}">
                    <a16:creationId xmlns:a16="http://schemas.microsoft.com/office/drawing/2014/main" id="{D24FE6F7-CC16-65DF-E630-CACCF827F696}"/>
                  </a:ext>
                </a:extLst>
              </p:cNvPr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3" name="Google Shape;1203;p51">
            <a:extLst>
              <a:ext uri="{FF2B5EF4-FFF2-40B4-BE49-F238E27FC236}">
                <a16:creationId xmlns:a16="http://schemas.microsoft.com/office/drawing/2014/main" id="{79C595AE-EF49-B576-6EBE-752FB7A52A5C}"/>
              </a:ext>
            </a:extLst>
          </p:cNvPr>
          <p:cNvGrpSpPr/>
          <p:nvPr/>
        </p:nvGrpSpPr>
        <p:grpSpPr>
          <a:xfrm flipH="1">
            <a:off x="7863468" y="2971904"/>
            <a:ext cx="3094729" cy="1111283"/>
            <a:chOff x="1748550" y="1613039"/>
            <a:chExt cx="3842475" cy="1379962"/>
          </a:xfrm>
        </p:grpSpPr>
        <p:grpSp>
          <p:nvGrpSpPr>
            <p:cNvPr id="1204" name="Google Shape;1204;p51">
              <a:extLst>
                <a:ext uri="{FF2B5EF4-FFF2-40B4-BE49-F238E27FC236}">
                  <a16:creationId xmlns:a16="http://schemas.microsoft.com/office/drawing/2014/main" id="{0270193C-6110-BEB7-7BBE-528F49454F10}"/>
                </a:ext>
              </a:extLst>
            </p:cNvPr>
            <p:cNvGrpSpPr/>
            <p:nvPr/>
          </p:nvGrpSpPr>
          <p:grpSpPr>
            <a:xfrm>
              <a:off x="2606177" y="2577138"/>
              <a:ext cx="1945675" cy="56700"/>
              <a:chOff x="2606177" y="2661275"/>
              <a:chExt cx="1945675" cy="56700"/>
            </a:xfrm>
          </p:grpSpPr>
          <p:cxnSp>
            <p:nvCxnSpPr>
              <p:cNvPr id="1205" name="Google Shape;1205;p51">
                <a:extLst>
                  <a:ext uri="{FF2B5EF4-FFF2-40B4-BE49-F238E27FC236}">
                    <a16:creationId xmlns:a16="http://schemas.microsoft.com/office/drawing/2014/main" id="{FE4DEC18-887D-13EF-84CB-210CF9A90672}"/>
                  </a:ext>
                </a:extLst>
              </p:cNvPr>
              <p:cNvCxnSpPr/>
              <p:nvPr/>
            </p:nvCxnSpPr>
            <p:spPr>
              <a:xfrm>
                <a:off x="2606177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6" name="Google Shape;1206;p51">
                <a:extLst>
                  <a:ext uri="{FF2B5EF4-FFF2-40B4-BE49-F238E27FC236}">
                    <a16:creationId xmlns:a16="http://schemas.microsoft.com/office/drawing/2014/main" id="{E411E1C2-56A2-50D6-0F30-3833AC8105DA}"/>
                  </a:ext>
                </a:extLst>
              </p:cNvPr>
              <p:cNvSpPr/>
              <p:nvPr/>
            </p:nvSpPr>
            <p:spPr>
              <a:xfrm>
                <a:off x="4495152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7" name="Google Shape;1207;p51">
              <a:extLst>
                <a:ext uri="{FF2B5EF4-FFF2-40B4-BE49-F238E27FC236}">
                  <a16:creationId xmlns:a16="http://schemas.microsoft.com/office/drawing/2014/main" id="{1A0E88F9-773D-7032-600B-8DA254B94CA2}"/>
                </a:ext>
              </a:extLst>
            </p:cNvPr>
            <p:cNvGrpSpPr/>
            <p:nvPr/>
          </p:nvGrpSpPr>
          <p:grpSpPr>
            <a:xfrm>
              <a:off x="2322284" y="2823901"/>
              <a:ext cx="1938597" cy="169100"/>
              <a:chOff x="3139232" y="2824000"/>
              <a:chExt cx="4728285" cy="412439"/>
            </a:xfrm>
          </p:grpSpPr>
          <p:sp>
            <p:nvSpPr>
              <p:cNvPr id="1208" name="Google Shape;1208;p51">
                <a:extLst>
                  <a:ext uri="{FF2B5EF4-FFF2-40B4-BE49-F238E27FC236}">
                    <a16:creationId xmlns:a16="http://schemas.microsoft.com/office/drawing/2014/main" id="{F3BEFD5D-4B8B-B2F2-1BE4-F7A85FA4D283}"/>
                  </a:ext>
                </a:extLst>
              </p:cNvPr>
              <p:cNvSpPr/>
              <p:nvPr/>
            </p:nvSpPr>
            <p:spPr>
              <a:xfrm>
                <a:off x="3139232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09" name="Google Shape;1209;p51">
                <a:extLst>
                  <a:ext uri="{FF2B5EF4-FFF2-40B4-BE49-F238E27FC236}">
                    <a16:creationId xmlns:a16="http://schemas.microsoft.com/office/drawing/2014/main" id="{4136EC91-5BCE-0A1B-3814-19A6CAFF3F3B}"/>
                  </a:ext>
                </a:extLst>
              </p:cNvPr>
              <p:cNvSpPr/>
              <p:nvPr/>
            </p:nvSpPr>
            <p:spPr>
              <a:xfrm>
                <a:off x="7733117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" name="Google Shape;1210;p51">
              <a:extLst>
                <a:ext uri="{FF2B5EF4-FFF2-40B4-BE49-F238E27FC236}">
                  <a16:creationId xmlns:a16="http://schemas.microsoft.com/office/drawing/2014/main" id="{58B7EFAE-39BE-C33F-E759-27799ED832A8}"/>
                </a:ext>
              </a:extLst>
            </p:cNvPr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1211" name="Google Shape;1211;p51">
                <a:extLst>
                  <a:ext uri="{FF2B5EF4-FFF2-40B4-BE49-F238E27FC236}">
                    <a16:creationId xmlns:a16="http://schemas.microsoft.com/office/drawing/2014/main" id="{208C3917-066B-DFD1-1E14-3688537113D3}"/>
                  </a:ext>
                </a:extLst>
              </p:cNvPr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12" name="Google Shape;1212;p51">
                <a:extLst>
                  <a:ext uri="{FF2B5EF4-FFF2-40B4-BE49-F238E27FC236}">
                    <a16:creationId xmlns:a16="http://schemas.microsoft.com/office/drawing/2014/main" id="{ABF6ED70-4EBA-331B-C1AE-DBE06368A55C}"/>
                  </a:ext>
                </a:extLst>
              </p:cNvPr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51">
              <a:extLst>
                <a:ext uri="{FF2B5EF4-FFF2-40B4-BE49-F238E27FC236}">
                  <a16:creationId xmlns:a16="http://schemas.microsoft.com/office/drawing/2014/main" id="{C05BBB46-5394-4DB7-B7BA-74179FDA3415}"/>
                </a:ext>
              </a:extLst>
            </p:cNvPr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1214" name="Google Shape;1214;p51">
                <a:extLst>
                  <a:ext uri="{FF2B5EF4-FFF2-40B4-BE49-F238E27FC236}">
                    <a16:creationId xmlns:a16="http://schemas.microsoft.com/office/drawing/2014/main" id="{3B489DC8-9AAE-F97D-1C25-CFAC0DF6A116}"/>
                  </a:ext>
                </a:extLst>
              </p:cNvPr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15" name="Google Shape;1215;p51">
                <a:extLst>
                  <a:ext uri="{FF2B5EF4-FFF2-40B4-BE49-F238E27FC236}">
                    <a16:creationId xmlns:a16="http://schemas.microsoft.com/office/drawing/2014/main" id="{7C2802D0-53FB-F290-3478-D495B8EBFB61}"/>
                  </a:ext>
                </a:extLst>
              </p:cNvPr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6" name="Google Shape;1216;p51">
              <a:extLst>
                <a:ext uri="{FF2B5EF4-FFF2-40B4-BE49-F238E27FC236}">
                  <a16:creationId xmlns:a16="http://schemas.microsoft.com/office/drawing/2014/main" id="{C6E0D56F-87F0-EF5A-C229-8722279303B8}"/>
                </a:ext>
              </a:extLst>
            </p:cNvPr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1217" name="Google Shape;1217;p51">
                <a:extLst>
                  <a:ext uri="{FF2B5EF4-FFF2-40B4-BE49-F238E27FC236}">
                    <a16:creationId xmlns:a16="http://schemas.microsoft.com/office/drawing/2014/main" id="{BF25AAF4-E2A6-FF04-A3D2-8AD8D012CF12}"/>
                  </a:ext>
                </a:extLst>
              </p:cNvPr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18" name="Google Shape;1218;p51">
                <a:extLst>
                  <a:ext uri="{FF2B5EF4-FFF2-40B4-BE49-F238E27FC236}">
                    <a16:creationId xmlns:a16="http://schemas.microsoft.com/office/drawing/2014/main" id="{34C804D6-DF55-7DA0-4781-9C0D6FB66D2F}"/>
                  </a:ext>
                </a:extLst>
              </p:cNvPr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51">
              <a:extLst>
                <a:ext uri="{FF2B5EF4-FFF2-40B4-BE49-F238E27FC236}">
                  <a16:creationId xmlns:a16="http://schemas.microsoft.com/office/drawing/2014/main" id="{BA0C2BB7-09B8-2142-F25B-8480EB3A4F64}"/>
                </a:ext>
              </a:extLst>
            </p:cNvPr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1220" name="Google Shape;1220;p51">
                <a:extLst>
                  <a:ext uri="{FF2B5EF4-FFF2-40B4-BE49-F238E27FC236}">
                    <a16:creationId xmlns:a16="http://schemas.microsoft.com/office/drawing/2014/main" id="{43CEB89E-9DAE-0A79-8CEA-B3D7A2C0BFDD}"/>
                  </a:ext>
                </a:extLst>
              </p:cNvPr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1" name="Google Shape;1221;p51">
                <a:extLst>
                  <a:ext uri="{FF2B5EF4-FFF2-40B4-BE49-F238E27FC236}">
                    <a16:creationId xmlns:a16="http://schemas.microsoft.com/office/drawing/2014/main" id="{41EA931E-71EB-21C8-2795-7F8528761614}"/>
                  </a:ext>
                </a:extLst>
              </p:cNvPr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6" name="Google Shape;946;p42">
            <a:extLst>
              <a:ext uri="{FF2B5EF4-FFF2-40B4-BE49-F238E27FC236}">
                <a16:creationId xmlns:a16="http://schemas.microsoft.com/office/drawing/2014/main" id="{FC6CA33F-6A7D-DE46-4D50-27ACDA7578E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5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2600" dirty="0">
                <a:latin typeface="Poppins Black" panose="00000A00000000000000" pitchFamily="2" charset="0"/>
                <a:cs typeface="Poppins Black" panose="00000A00000000000000" pitchFamily="2" charset="0"/>
              </a:rPr>
              <a:t>COMBINATÓRIA DE TREINOS</a:t>
            </a:r>
          </a:p>
        </p:txBody>
      </p:sp>
      <p:sp>
        <p:nvSpPr>
          <p:cNvPr id="6" name="Google Shape;1184;p51">
            <a:extLst>
              <a:ext uri="{FF2B5EF4-FFF2-40B4-BE49-F238E27FC236}">
                <a16:creationId xmlns:a16="http://schemas.microsoft.com/office/drawing/2014/main" id="{8D47CB16-BFD4-E0E7-65F4-9C480A2F2640}"/>
              </a:ext>
            </a:extLst>
          </p:cNvPr>
          <p:cNvSpPr txBox="1">
            <a:spLocks/>
          </p:cNvSpPr>
          <p:nvPr/>
        </p:nvSpPr>
        <p:spPr>
          <a:xfrm>
            <a:off x="2388303" y="2749601"/>
            <a:ext cx="1457097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pt-BR" sz="1200" dirty="0">
                <a:solidFill>
                  <a:srgbClr val="0B5394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Classificadores selecionados</a:t>
            </a:r>
          </a:p>
        </p:txBody>
      </p:sp>
      <p:sp>
        <p:nvSpPr>
          <p:cNvPr id="7" name="Google Shape;1184;p51">
            <a:extLst>
              <a:ext uri="{FF2B5EF4-FFF2-40B4-BE49-F238E27FC236}">
                <a16:creationId xmlns:a16="http://schemas.microsoft.com/office/drawing/2014/main" id="{DBF8E7C5-4E17-AC02-0734-CFE88EF57A17}"/>
              </a:ext>
            </a:extLst>
          </p:cNvPr>
          <p:cNvSpPr txBox="1">
            <a:spLocks/>
          </p:cNvSpPr>
          <p:nvPr/>
        </p:nvSpPr>
        <p:spPr>
          <a:xfrm>
            <a:off x="3980925" y="2749601"/>
            <a:ext cx="1457097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pt-BR" sz="1200" dirty="0">
                <a:solidFill>
                  <a:srgbClr val="0B5394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Amostras de treino</a:t>
            </a:r>
          </a:p>
        </p:txBody>
      </p:sp>
      <p:sp>
        <p:nvSpPr>
          <p:cNvPr id="9" name="Google Shape;1184;p51">
            <a:extLst>
              <a:ext uri="{FF2B5EF4-FFF2-40B4-BE49-F238E27FC236}">
                <a16:creationId xmlns:a16="http://schemas.microsoft.com/office/drawing/2014/main" id="{7AB0FDFA-BB5E-287F-8AB7-B008C8625A2B}"/>
              </a:ext>
            </a:extLst>
          </p:cNvPr>
          <p:cNvSpPr txBox="1">
            <a:spLocks/>
          </p:cNvSpPr>
          <p:nvPr/>
        </p:nvSpPr>
        <p:spPr>
          <a:xfrm>
            <a:off x="5648856" y="2809909"/>
            <a:ext cx="283233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pt-BR" sz="1600" dirty="0">
                <a:solidFill>
                  <a:srgbClr val="0B5394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TREINOS RASTREADOS</a:t>
            </a:r>
          </a:p>
        </p:txBody>
      </p:sp>
    </p:spTree>
    <p:extLst>
      <p:ext uri="{BB962C8B-B14F-4D97-AF65-F5344CB8AC3E}">
        <p14:creationId xmlns:p14="http://schemas.microsoft.com/office/powerpoint/2010/main" val="107034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76DD9DE8-3479-E1D9-3494-F422866CC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>
            <a:extLst>
              <a:ext uri="{FF2B5EF4-FFF2-40B4-BE49-F238E27FC236}">
                <a16:creationId xmlns:a16="http://schemas.microsoft.com/office/drawing/2014/main" id="{EC3E0416-9509-5771-3D08-A0430B214D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431577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AVALIAÇÃO DOS MODELOS</a:t>
            </a:r>
            <a:endParaRPr dirty="0"/>
          </a:p>
        </p:txBody>
      </p:sp>
      <p:sp>
        <p:nvSpPr>
          <p:cNvPr id="915" name="Google Shape;915;p40">
            <a:extLst>
              <a:ext uri="{FF2B5EF4-FFF2-40B4-BE49-F238E27FC236}">
                <a16:creationId xmlns:a16="http://schemas.microsoft.com/office/drawing/2014/main" id="{E377373B-005F-C47B-DA5B-A0B3FC18E0F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916" name="Google Shape;916;p40">
            <a:extLst>
              <a:ext uri="{FF2B5EF4-FFF2-40B4-BE49-F238E27FC236}">
                <a16:creationId xmlns:a16="http://schemas.microsoft.com/office/drawing/2014/main" id="{1648BDC3-72E2-A46C-D915-2C47123B6ABC}"/>
              </a:ext>
            </a:extLst>
          </p:cNvPr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>
              <a:extLst>
                <a:ext uri="{FF2B5EF4-FFF2-40B4-BE49-F238E27FC236}">
                  <a16:creationId xmlns:a16="http://schemas.microsoft.com/office/drawing/2014/main" id="{47CC3C88-1E96-6764-6160-6C7F02EBE08E}"/>
                </a:ext>
              </a:extLst>
            </p:cNvPr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>
                <a:extLst>
                  <a:ext uri="{FF2B5EF4-FFF2-40B4-BE49-F238E27FC236}">
                    <a16:creationId xmlns:a16="http://schemas.microsoft.com/office/drawing/2014/main" id="{B661DF27-058B-72EE-C061-C485A08CB13B}"/>
                  </a:ext>
                </a:extLst>
              </p:cNvPr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>
                <a:extLst>
                  <a:ext uri="{FF2B5EF4-FFF2-40B4-BE49-F238E27FC236}">
                    <a16:creationId xmlns:a16="http://schemas.microsoft.com/office/drawing/2014/main" id="{573C6D7C-156A-7347-F630-118CD5DDE82B}"/>
                  </a:ext>
                </a:extLst>
              </p:cNvPr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>
              <a:extLst>
                <a:ext uri="{FF2B5EF4-FFF2-40B4-BE49-F238E27FC236}">
                  <a16:creationId xmlns:a16="http://schemas.microsoft.com/office/drawing/2014/main" id="{23AB67DF-237D-ABAC-B842-71D6B2863907}"/>
                </a:ext>
              </a:extLst>
            </p:cNvPr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>
                <a:extLst>
                  <a:ext uri="{FF2B5EF4-FFF2-40B4-BE49-F238E27FC236}">
                    <a16:creationId xmlns:a16="http://schemas.microsoft.com/office/drawing/2014/main" id="{BC8DE5B4-EF8A-FA3C-F7D3-A8BB8FB3EE0B}"/>
                  </a:ext>
                </a:extLst>
              </p:cNvPr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2" name="Google Shape;922;p40">
                <a:extLst>
                  <a:ext uri="{FF2B5EF4-FFF2-40B4-BE49-F238E27FC236}">
                    <a16:creationId xmlns:a16="http://schemas.microsoft.com/office/drawing/2014/main" id="{CBC4FC10-BFD2-A647-CE6B-2C8B72D8FDE0}"/>
                  </a:ext>
                </a:extLst>
              </p:cNvPr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>
              <a:extLst>
                <a:ext uri="{FF2B5EF4-FFF2-40B4-BE49-F238E27FC236}">
                  <a16:creationId xmlns:a16="http://schemas.microsoft.com/office/drawing/2014/main" id="{8F4EFEDE-B4FB-4DD2-3979-22D7F55DAC75}"/>
                </a:ext>
              </a:extLst>
            </p:cNvPr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>
                <a:extLst>
                  <a:ext uri="{FF2B5EF4-FFF2-40B4-BE49-F238E27FC236}">
                    <a16:creationId xmlns:a16="http://schemas.microsoft.com/office/drawing/2014/main" id="{395C23E8-2A87-B0B0-2384-10DA5CF3BE74}"/>
                  </a:ext>
                </a:extLst>
              </p:cNvPr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" name="Google Shape;925;p40">
                <a:extLst>
                  <a:ext uri="{FF2B5EF4-FFF2-40B4-BE49-F238E27FC236}">
                    <a16:creationId xmlns:a16="http://schemas.microsoft.com/office/drawing/2014/main" id="{C75A66AC-0CC6-8E9F-A5AE-94F6F5259B5B}"/>
                  </a:ext>
                </a:extLst>
              </p:cNvPr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>
              <a:extLst>
                <a:ext uri="{FF2B5EF4-FFF2-40B4-BE49-F238E27FC236}">
                  <a16:creationId xmlns:a16="http://schemas.microsoft.com/office/drawing/2014/main" id="{B8F9EBBD-705D-7A1E-BBB8-B4D75F801935}"/>
                </a:ext>
              </a:extLst>
            </p:cNvPr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>
                <a:extLst>
                  <a:ext uri="{FF2B5EF4-FFF2-40B4-BE49-F238E27FC236}">
                    <a16:creationId xmlns:a16="http://schemas.microsoft.com/office/drawing/2014/main" id="{E9B1C555-4B7C-EE90-A506-3D3F829380A2}"/>
                  </a:ext>
                </a:extLst>
              </p:cNvPr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" name="Google Shape;928;p40">
                <a:extLst>
                  <a:ext uri="{FF2B5EF4-FFF2-40B4-BE49-F238E27FC236}">
                    <a16:creationId xmlns:a16="http://schemas.microsoft.com/office/drawing/2014/main" id="{EC84903D-97E8-EF02-B72B-DA913B257745}"/>
                  </a:ext>
                </a:extLst>
              </p:cNvPr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>
              <a:extLst>
                <a:ext uri="{FF2B5EF4-FFF2-40B4-BE49-F238E27FC236}">
                  <a16:creationId xmlns:a16="http://schemas.microsoft.com/office/drawing/2014/main" id="{3B46B9C8-3000-E69A-F64F-2973C5B3579A}"/>
                </a:ext>
              </a:extLst>
            </p:cNvPr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>
                <a:extLst>
                  <a:ext uri="{FF2B5EF4-FFF2-40B4-BE49-F238E27FC236}">
                    <a16:creationId xmlns:a16="http://schemas.microsoft.com/office/drawing/2014/main" id="{8DEF2A4C-E663-D062-4068-2251E8D406E9}"/>
                  </a:ext>
                </a:extLst>
              </p:cNvPr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" name="Google Shape;931;p40">
                <a:extLst>
                  <a:ext uri="{FF2B5EF4-FFF2-40B4-BE49-F238E27FC236}">
                    <a16:creationId xmlns:a16="http://schemas.microsoft.com/office/drawing/2014/main" id="{F6BDBE11-423F-076D-77CB-B5421B034E35}"/>
                  </a:ext>
                </a:extLst>
              </p:cNvPr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>
              <a:extLst>
                <a:ext uri="{FF2B5EF4-FFF2-40B4-BE49-F238E27FC236}">
                  <a16:creationId xmlns:a16="http://schemas.microsoft.com/office/drawing/2014/main" id="{715FE30B-1A9C-32C9-04C6-0028287B56E5}"/>
                </a:ext>
              </a:extLst>
            </p:cNvPr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>
                <a:extLst>
                  <a:ext uri="{FF2B5EF4-FFF2-40B4-BE49-F238E27FC236}">
                    <a16:creationId xmlns:a16="http://schemas.microsoft.com/office/drawing/2014/main" id="{CB14E2A6-7A78-3FDA-1A64-BE86B07FE6A7}"/>
                  </a:ext>
                </a:extLst>
              </p:cNvPr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>
                <a:extLst>
                  <a:ext uri="{FF2B5EF4-FFF2-40B4-BE49-F238E27FC236}">
                    <a16:creationId xmlns:a16="http://schemas.microsoft.com/office/drawing/2014/main" id="{22CE93D2-F7D4-EDF8-3524-E94B7B433737}"/>
                  </a:ext>
                </a:extLst>
              </p:cNvPr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27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55"/>
          <p:cNvGrpSpPr/>
          <p:nvPr/>
        </p:nvGrpSpPr>
        <p:grpSpPr>
          <a:xfrm>
            <a:off x="1135450" y="1319275"/>
            <a:ext cx="3772247" cy="2579891"/>
            <a:chOff x="949775" y="1214250"/>
            <a:chExt cx="3772247" cy="2579891"/>
          </a:xfrm>
        </p:grpSpPr>
        <p:sp>
          <p:nvSpPr>
            <p:cNvPr id="1297" name="Google Shape;1297;p55"/>
            <p:cNvSpPr/>
            <p:nvPr/>
          </p:nvSpPr>
          <p:spPr>
            <a:xfrm>
              <a:off x="949775" y="1214250"/>
              <a:ext cx="3772247" cy="2579891"/>
            </a:xfrm>
            <a:custGeom>
              <a:avLst/>
              <a:gdLst/>
              <a:ahLst/>
              <a:cxnLst/>
              <a:rect l="l" t="t" r="r" b="b"/>
              <a:pathLst>
                <a:path w="102222" h="69911" extrusionOk="0">
                  <a:moveTo>
                    <a:pt x="4073" y="1"/>
                  </a:moveTo>
                  <a:cubicBezTo>
                    <a:pt x="1794" y="1"/>
                    <a:pt x="0" y="1794"/>
                    <a:pt x="0" y="4074"/>
                  </a:cubicBezTo>
                  <a:lnTo>
                    <a:pt x="0" y="65868"/>
                  </a:lnTo>
                  <a:cubicBezTo>
                    <a:pt x="0" y="68148"/>
                    <a:pt x="1794" y="69911"/>
                    <a:pt x="4073" y="69911"/>
                  </a:cubicBezTo>
                  <a:lnTo>
                    <a:pt x="98179" y="69911"/>
                  </a:lnTo>
                  <a:cubicBezTo>
                    <a:pt x="100306" y="69911"/>
                    <a:pt x="102221" y="68148"/>
                    <a:pt x="102221" y="65868"/>
                  </a:cubicBezTo>
                  <a:lnTo>
                    <a:pt x="102221" y="4074"/>
                  </a:lnTo>
                  <a:cubicBezTo>
                    <a:pt x="102221" y="1794"/>
                    <a:pt x="100306" y="1"/>
                    <a:pt x="981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5"/>
            <p:cNvSpPr/>
            <p:nvPr/>
          </p:nvSpPr>
          <p:spPr>
            <a:xfrm>
              <a:off x="4581775" y="2323895"/>
              <a:ext cx="46800" cy="360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5"/>
            <p:cNvSpPr/>
            <p:nvPr/>
          </p:nvSpPr>
          <p:spPr>
            <a:xfrm>
              <a:off x="1006125" y="2414045"/>
              <a:ext cx="80100" cy="18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55"/>
          <p:cNvSpPr txBox="1">
            <a:spLocks noGrp="1"/>
          </p:cNvSpPr>
          <p:nvPr>
            <p:ph type="subTitle" idx="1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métrica mede a performance global independente do threshold. É ideal para dados balanceados e com limiar ajustável.</a:t>
            </a:r>
            <a:endParaRPr dirty="0"/>
          </a:p>
        </p:txBody>
      </p:sp>
      <p:sp>
        <p:nvSpPr>
          <p:cNvPr id="1301" name="Google Shape;1301;p55"/>
          <p:cNvSpPr txBox="1">
            <a:spLocks noGrp="1"/>
          </p:cNvSpPr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ROC-AUC</a:t>
            </a:r>
            <a:endParaRPr dirty="0"/>
          </a:p>
        </p:txBody>
      </p:sp>
      <p:pic>
        <p:nvPicPr>
          <p:cNvPr id="1302" name="Google Shape;1302;p55"/>
          <p:cNvPicPr preferRelativeResize="0"/>
          <p:nvPr/>
        </p:nvPicPr>
        <p:blipFill>
          <a:blip r:embed="rId3"/>
          <a:srcRect t="3791" b="3791"/>
          <a:stretch/>
        </p:blipFill>
        <p:spPr>
          <a:xfrm>
            <a:off x="1429950" y="1538670"/>
            <a:ext cx="3130750" cy="214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40D0C-BB84-651A-00A7-A361EBE3630D}"/>
              </a:ext>
            </a:extLst>
          </p:cNvPr>
          <p:cNvSpPr txBox="1"/>
          <p:nvPr/>
        </p:nvSpPr>
        <p:spPr>
          <a:xfrm>
            <a:off x="1565910" y="359686"/>
            <a:ext cx="6012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oppins Black" panose="00000A00000000000000" pitchFamily="2" charset="0"/>
                <a:cs typeface="Poppins Black" panose="00000A00000000000000" pitchFamily="2" charset="0"/>
              </a:rPr>
              <a:t>ESCOLHA DA MÉTRICA ALVO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CBCC408A-2B2A-F193-AC1C-6032AA460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23756E-BBD2-04E9-A17C-CCAAAD09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AVALIAÇÃO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FB549F-5400-2014-4593-3EED58CD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05314"/>
              </p:ext>
            </p:extLst>
          </p:nvPr>
        </p:nvGraphicFramePr>
        <p:xfrm>
          <a:off x="1264919" y="1249993"/>
          <a:ext cx="6614161" cy="1683393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562657">
                  <a:extLst>
                    <a:ext uri="{9D8B030D-6E8A-4147-A177-3AD203B41FA5}">
                      <a16:colId xmlns:a16="http://schemas.microsoft.com/office/drawing/2014/main" val="1707536316"/>
                    </a:ext>
                  </a:extLst>
                </a:gridCol>
                <a:gridCol w="785377">
                  <a:extLst>
                    <a:ext uri="{9D8B030D-6E8A-4147-A177-3AD203B41FA5}">
                      <a16:colId xmlns:a16="http://schemas.microsoft.com/office/drawing/2014/main" val="1145828132"/>
                    </a:ext>
                  </a:extLst>
                </a:gridCol>
                <a:gridCol w="1116524">
                  <a:extLst>
                    <a:ext uri="{9D8B030D-6E8A-4147-A177-3AD203B41FA5}">
                      <a16:colId xmlns:a16="http://schemas.microsoft.com/office/drawing/2014/main" val="2612751415"/>
                    </a:ext>
                  </a:extLst>
                </a:gridCol>
                <a:gridCol w="1559033">
                  <a:extLst>
                    <a:ext uri="{9D8B030D-6E8A-4147-A177-3AD203B41FA5}">
                      <a16:colId xmlns:a16="http://schemas.microsoft.com/office/drawing/2014/main" val="313109958"/>
                    </a:ext>
                  </a:extLst>
                </a:gridCol>
                <a:gridCol w="1183926">
                  <a:extLst>
                    <a:ext uri="{9D8B030D-6E8A-4147-A177-3AD203B41FA5}">
                      <a16:colId xmlns:a16="http://schemas.microsoft.com/office/drawing/2014/main" val="1723246002"/>
                    </a:ext>
                  </a:extLst>
                </a:gridCol>
                <a:gridCol w="1406644">
                  <a:extLst>
                    <a:ext uri="{9D8B030D-6E8A-4147-A177-3AD203B41FA5}">
                      <a16:colId xmlns:a16="http://schemas.microsoft.com/office/drawing/2014/main" val="2979680330"/>
                    </a:ext>
                  </a:extLst>
                </a:gridCol>
              </a:tblGrid>
              <a:tr h="16414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u="none" strike="noStrike" dirty="0">
                          <a:effectLst/>
                          <a:latin typeface="Barlow" panose="00000500000000000000" pitchFamily="2" charset="0"/>
                        </a:rPr>
                        <a:t>Rank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u="none" strike="noStrike" dirty="0">
                          <a:effectLst/>
                          <a:latin typeface="Barlow" panose="00000500000000000000" pitchFamily="2" charset="0"/>
                        </a:rPr>
                        <a:t>Train Sample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u="none" strike="noStrike" dirty="0">
                          <a:effectLst/>
                          <a:latin typeface="Barlow" panose="00000500000000000000" pitchFamily="2" charset="0"/>
                        </a:rPr>
                        <a:t>Embedding Model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u="none" strike="noStrike" dirty="0">
                          <a:effectLst/>
                          <a:latin typeface="Barlow" panose="00000500000000000000" pitchFamily="2" charset="0"/>
                        </a:rPr>
                        <a:t>Classifier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u="none" strike="noStrike" dirty="0">
                          <a:effectLst/>
                          <a:latin typeface="Barlow" panose="00000500000000000000" pitchFamily="2" charset="0"/>
                        </a:rPr>
                        <a:t>CrossValidationAUC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u="none" strike="noStrike" dirty="0">
                          <a:effectLst/>
                          <a:latin typeface="Barlow" panose="00000500000000000000" pitchFamily="2" charset="0"/>
                        </a:rPr>
                        <a:t>AmazonTestAUC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453679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1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sample0020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LogisticRegression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0,9948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0,994121474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622937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sample0010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LogisticRegression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0,9946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0,994086467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625480"/>
                  </a:ext>
                </a:extLst>
              </a:tr>
              <a:tr h="1037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sample0020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bge-base-en-v1.5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LogisticRegression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0,9948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0,994035167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46696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solidFill>
                            <a:srgbClr val="0B5394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  <a:endParaRPr lang="pt-BR" sz="900" b="1" i="0" u="none" strike="noStrike" dirty="0">
                        <a:solidFill>
                          <a:srgbClr val="0B5394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solidFill>
                            <a:srgbClr val="0B5394"/>
                          </a:solidFill>
                          <a:effectLst/>
                          <a:latin typeface="Barlow" panose="00000500000000000000" pitchFamily="2" charset="0"/>
                        </a:rPr>
                        <a:t>sample0005</a:t>
                      </a:r>
                      <a:endParaRPr lang="pt-BR" sz="900" b="1" i="0" u="none" strike="noStrike" dirty="0">
                        <a:solidFill>
                          <a:srgbClr val="0B5394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solidFill>
                            <a:srgbClr val="0B5394"/>
                          </a:solidFill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  <a:endParaRPr lang="pt-BR" sz="900" b="1" i="0" u="none" strike="noStrike" dirty="0">
                        <a:solidFill>
                          <a:srgbClr val="0B5394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solidFill>
                            <a:srgbClr val="0B5394"/>
                          </a:solidFill>
                          <a:effectLst/>
                          <a:latin typeface="Barlow" panose="00000500000000000000" pitchFamily="2" charset="0"/>
                        </a:rPr>
                        <a:t>LogisticRegression</a:t>
                      </a:r>
                      <a:endParaRPr lang="pt-BR" sz="900" b="1" i="0" u="none" strike="noStrike" dirty="0">
                        <a:solidFill>
                          <a:srgbClr val="0B5394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solidFill>
                            <a:srgbClr val="0B5394"/>
                          </a:solidFill>
                          <a:effectLst/>
                          <a:latin typeface="Barlow" panose="00000500000000000000" pitchFamily="2" charset="0"/>
                        </a:rPr>
                        <a:t>0,9955</a:t>
                      </a:r>
                      <a:endParaRPr lang="pt-BR" sz="900" b="1" i="0" u="none" strike="noStrike" dirty="0">
                        <a:solidFill>
                          <a:srgbClr val="0B5394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solidFill>
                            <a:srgbClr val="0B5394"/>
                          </a:solidFill>
                          <a:effectLst/>
                          <a:latin typeface="Barlow" panose="00000500000000000000" pitchFamily="2" charset="0"/>
                        </a:rPr>
                        <a:t>0,993981066</a:t>
                      </a:r>
                      <a:endParaRPr lang="pt-BR" sz="900" b="1" i="0" u="none" strike="noStrike" dirty="0">
                        <a:solidFill>
                          <a:srgbClr val="0B5394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98284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sample0010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bge-base-en-v1.5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LogisticRegression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0,9942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0,993963493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47838"/>
                  </a:ext>
                </a:extLst>
              </a:tr>
              <a:tr h="1641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sample0020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LinearDiscriminantAnalysis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0,9944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0,993793889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63748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sample0005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bge-base-en-v1.5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LogisticRegression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0,9955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0,993727706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95"/>
                  </a:ext>
                </a:extLst>
              </a:tr>
              <a:tr h="1641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sample0020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bge-base-en-v1.5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LinearDiscriminantAnalysis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0,9942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0,993674595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80056"/>
                  </a:ext>
                </a:extLst>
              </a:tr>
              <a:tr h="1641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sample0005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LinearDiscriminantAnalysis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0,995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0,99365108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471902"/>
                  </a:ext>
                </a:extLst>
              </a:tr>
              <a:tr h="1641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  <a:latin typeface="Barlow" panose="00000500000000000000" pitchFamily="2" charset="0"/>
                        </a:rPr>
                        <a:t>sample0010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LinearDiscriminantAnalysis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0,9944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  <a:latin typeface="Barlow" panose="00000500000000000000" pitchFamily="2" charset="0"/>
                        </a:rPr>
                        <a:t>0,993626085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6618" marR="6618" marT="6618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53432"/>
                  </a:ext>
                </a:extLst>
              </a:tr>
            </a:tbl>
          </a:graphicData>
        </a:graphic>
      </p:graphicFrame>
      <p:sp>
        <p:nvSpPr>
          <p:cNvPr id="3" name="Google Shape;880;p39">
            <a:extLst>
              <a:ext uri="{FF2B5EF4-FFF2-40B4-BE49-F238E27FC236}">
                <a16:creationId xmlns:a16="http://schemas.microsoft.com/office/drawing/2014/main" id="{58C80210-08F3-6C3C-6002-8D8822B18EE5}"/>
              </a:ext>
            </a:extLst>
          </p:cNvPr>
          <p:cNvSpPr txBox="1">
            <a:spLocks/>
          </p:cNvSpPr>
          <p:nvPr/>
        </p:nvSpPr>
        <p:spPr>
          <a:xfrm>
            <a:off x="3907550" y="3649685"/>
            <a:ext cx="380389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latin typeface="Barlow" panose="00000500000000000000" pitchFamily="2" charset="0"/>
              </a:rPr>
              <a:t>1) Se os embeddings são bem treinados e expressivos, eles já organizam os dados de forma que a separação entre classes é aproximadamente linear.</a:t>
            </a:r>
          </a:p>
          <a:p>
            <a:endParaRPr lang="pt-BR" sz="1100" dirty="0">
              <a:latin typeface="Barlow" panose="00000500000000000000" pitchFamily="2" charset="0"/>
            </a:endParaRPr>
          </a:p>
          <a:p>
            <a:r>
              <a:rPr lang="pt-BR" sz="1100" dirty="0">
                <a:latin typeface="Barlow" panose="00000500000000000000" pitchFamily="2" charset="0"/>
              </a:rPr>
              <a:t>2) Maiores amostras de treino não trazem aumentos significativos na avaliação em teste.</a:t>
            </a:r>
          </a:p>
        </p:txBody>
      </p:sp>
      <p:sp>
        <p:nvSpPr>
          <p:cNvPr id="4" name="Google Shape;879;p39">
            <a:extLst>
              <a:ext uri="{FF2B5EF4-FFF2-40B4-BE49-F238E27FC236}">
                <a16:creationId xmlns:a16="http://schemas.microsoft.com/office/drawing/2014/main" id="{696CA82F-15A8-2542-062F-A55D687AB1FA}"/>
              </a:ext>
            </a:extLst>
          </p:cNvPr>
          <p:cNvSpPr txBox="1">
            <a:spLocks/>
          </p:cNvSpPr>
          <p:nvPr/>
        </p:nvSpPr>
        <p:spPr>
          <a:xfrm>
            <a:off x="1264919" y="3649685"/>
            <a:ext cx="29544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dirty="0"/>
              <a:t>Insights</a:t>
            </a:r>
          </a:p>
        </p:txBody>
      </p:sp>
      <p:sp>
        <p:nvSpPr>
          <p:cNvPr id="5" name="Google Shape;880;p39">
            <a:extLst>
              <a:ext uri="{FF2B5EF4-FFF2-40B4-BE49-F238E27FC236}">
                <a16:creationId xmlns:a16="http://schemas.microsoft.com/office/drawing/2014/main" id="{7331DA92-584C-CD9E-AE0F-8BF99520000D}"/>
              </a:ext>
            </a:extLst>
          </p:cNvPr>
          <p:cNvSpPr txBox="1">
            <a:spLocks/>
          </p:cNvSpPr>
          <p:nvPr/>
        </p:nvSpPr>
        <p:spPr>
          <a:xfrm>
            <a:off x="1851659" y="2887110"/>
            <a:ext cx="5227319" cy="6332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/>
            <a:r>
              <a:rPr lang="pt-BR" sz="800" dirty="0">
                <a:latin typeface="Barlow" panose="00000500000000000000" pitchFamily="2" charset="0"/>
              </a:rPr>
              <a:t>Avaliação nos dados de teste da Amazon (~20.000 observações balanceadas) após treinar 105 classificadores com três amostras de treino da Amazon de tamanhos distintos (0,05%, 1% e 2% da amostra original).</a:t>
            </a:r>
          </a:p>
        </p:txBody>
      </p:sp>
    </p:spTree>
    <p:extLst>
      <p:ext uri="{BB962C8B-B14F-4D97-AF65-F5344CB8AC3E}">
        <p14:creationId xmlns:p14="http://schemas.microsoft.com/office/powerpoint/2010/main" val="2802457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31E0967F-C601-3110-E2F6-06AAED471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3A2A8B4-8463-C643-26A6-BF471ED6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SEGUNDA AVALIAÇÃO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A3E369-392F-35DC-48EA-39CC32020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52596"/>
              </p:ext>
            </p:extLst>
          </p:nvPr>
        </p:nvGraphicFramePr>
        <p:xfrm>
          <a:off x="1264919" y="1249993"/>
          <a:ext cx="6614161" cy="1700835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562657">
                  <a:extLst>
                    <a:ext uri="{9D8B030D-6E8A-4147-A177-3AD203B41FA5}">
                      <a16:colId xmlns:a16="http://schemas.microsoft.com/office/drawing/2014/main" val="1707536316"/>
                    </a:ext>
                  </a:extLst>
                </a:gridCol>
                <a:gridCol w="785377">
                  <a:extLst>
                    <a:ext uri="{9D8B030D-6E8A-4147-A177-3AD203B41FA5}">
                      <a16:colId xmlns:a16="http://schemas.microsoft.com/office/drawing/2014/main" val="1145828132"/>
                    </a:ext>
                  </a:extLst>
                </a:gridCol>
                <a:gridCol w="1116524">
                  <a:extLst>
                    <a:ext uri="{9D8B030D-6E8A-4147-A177-3AD203B41FA5}">
                      <a16:colId xmlns:a16="http://schemas.microsoft.com/office/drawing/2014/main" val="2612751415"/>
                    </a:ext>
                  </a:extLst>
                </a:gridCol>
                <a:gridCol w="1559033">
                  <a:extLst>
                    <a:ext uri="{9D8B030D-6E8A-4147-A177-3AD203B41FA5}">
                      <a16:colId xmlns:a16="http://schemas.microsoft.com/office/drawing/2014/main" val="313109958"/>
                    </a:ext>
                  </a:extLst>
                </a:gridCol>
                <a:gridCol w="1183926">
                  <a:extLst>
                    <a:ext uri="{9D8B030D-6E8A-4147-A177-3AD203B41FA5}">
                      <a16:colId xmlns:a16="http://schemas.microsoft.com/office/drawing/2014/main" val="1723246002"/>
                    </a:ext>
                  </a:extLst>
                </a:gridCol>
                <a:gridCol w="1406644">
                  <a:extLst>
                    <a:ext uri="{9D8B030D-6E8A-4147-A177-3AD203B41FA5}">
                      <a16:colId xmlns:a16="http://schemas.microsoft.com/office/drawing/2014/main" val="2979680330"/>
                    </a:ext>
                  </a:extLst>
                </a:gridCol>
              </a:tblGrid>
              <a:tr h="16414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Rank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Train Sample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Embedding Model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Classifier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AmazonTestAUC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SteamTestAUC</a:t>
                      </a:r>
                    </a:p>
                  </a:txBody>
                  <a:tcPr marL="9525" marR="9525" marT="9525" marB="0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453679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B5394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B5394"/>
                          </a:solidFill>
                          <a:effectLst/>
                          <a:latin typeface="Barlow" panose="00000500000000000000" pitchFamily="2" charset="0"/>
                        </a:rPr>
                        <a:t>sample0005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B5394"/>
                          </a:solidFill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B5394"/>
                          </a:solidFill>
                          <a:effectLst/>
                          <a:latin typeface="Barlow" panose="00000500000000000000" pitchFamily="2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B5394"/>
                          </a:solidFill>
                          <a:effectLst/>
                          <a:latin typeface="Barlow" panose="00000500000000000000" pitchFamily="2" charset="0"/>
                        </a:rPr>
                        <a:t>0,993981066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0B5394"/>
                          </a:solidFill>
                          <a:effectLst/>
                          <a:latin typeface="Barlow" panose="00000500000000000000" pitchFamily="2" charset="0"/>
                        </a:rPr>
                        <a:t>0,925511605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622937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sample0010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GaussianNB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0,99322514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0,92544917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625480"/>
                  </a:ext>
                </a:extLst>
              </a:tr>
              <a:tr h="1037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sample0020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GaussianNB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0,993179181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0,925390015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46696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sample0020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bge-base-en-v1.5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ExtraTreesClassifier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0,992969994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0,925351565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98284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sample0005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GaussianNB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0,99309735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0,925263845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47838"/>
                  </a:ext>
                </a:extLst>
              </a:tr>
              <a:tr h="1641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sample0010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0,994086467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0,924349895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63748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sample0020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0,994121474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0,924343575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95"/>
                  </a:ext>
                </a:extLst>
              </a:tr>
              <a:tr h="1641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sample0010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bge-base-en-v1.5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ExtraTreesClassifier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0,992921134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0,923970545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80056"/>
                  </a:ext>
                </a:extLst>
              </a:tr>
              <a:tr h="1641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sample0005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bge-base-en-v1.5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0,993727706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0,923862755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471902"/>
                  </a:ext>
                </a:extLst>
              </a:tr>
              <a:tr h="1641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sample0005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bge-base-en-v1.5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ExtraTreesClassifier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0,992817063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0,92350654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53432"/>
                  </a:ext>
                </a:extLst>
              </a:tr>
            </a:tbl>
          </a:graphicData>
        </a:graphic>
      </p:graphicFrame>
      <p:sp>
        <p:nvSpPr>
          <p:cNvPr id="3" name="Google Shape;880;p39">
            <a:extLst>
              <a:ext uri="{FF2B5EF4-FFF2-40B4-BE49-F238E27FC236}">
                <a16:creationId xmlns:a16="http://schemas.microsoft.com/office/drawing/2014/main" id="{C877D675-578E-E277-0B5A-5DE14361D4C4}"/>
              </a:ext>
            </a:extLst>
          </p:cNvPr>
          <p:cNvSpPr txBox="1">
            <a:spLocks/>
          </p:cNvSpPr>
          <p:nvPr/>
        </p:nvSpPr>
        <p:spPr>
          <a:xfrm>
            <a:off x="3907550" y="3649685"/>
            <a:ext cx="380389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latin typeface="Barlow" panose="00000500000000000000" pitchFamily="2" charset="0"/>
              </a:rPr>
              <a:t>1) A amostragem menor melhorou a generalização do modelo para o vocabulário gamer.</a:t>
            </a:r>
          </a:p>
          <a:p>
            <a:endParaRPr lang="pt-BR" sz="1100" dirty="0">
              <a:latin typeface="Barlow" panose="00000500000000000000" pitchFamily="2" charset="0"/>
            </a:endParaRPr>
          </a:p>
          <a:p>
            <a:r>
              <a:rPr lang="pt-BR" sz="1100" dirty="0">
                <a:latin typeface="Barlow" panose="00000500000000000000" pitchFamily="2" charset="0"/>
              </a:rPr>
              <a:t>2) A queda de desempenho dos melhores modelos treinados nos dados da Amazon não foi tão acentuada.</a:t>
            </a:r>
          </a:p>
        </p:txBody>
      </p:sp>
      <p:sp>
        <p:nvSpPr>
          <p:cNvPr id="4" name="Google Shape;879;p39">
            <a:extLst>
              <a:ext uri="{FF2B5EF4-FFF2-40B4-BE49-F238E27FC236}">
                <a16:creationId xmlns:a16="http://schemas.microsoft.com/office/drawing/2014/main" id="{C4006CED-8511-CF37-811C-1545A2A5CEA1}"/>
              </a:ext>
            </a:extLst>
          </p:cNvPr>
          <p:cNvSpPr txBox="1">
            <a:spLocks/>
          </p:cNvSpPr>
          <p:nvPr/>
        </p:nvSpPr>
        <p:spPr>
          <a:xfrm>
            <a:off x="1264919" y="3649685"/>
            <a:ext cx="29544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dirty="0"/>
              <a:t>Insights</a:t>
            </a:r>
          </a:p>
        </p:txBody>
      </p:sp>
      <p:sp>
        <p:nvSpPr>
          <p:cNvPr id="5" name="Google Shape;880;p39">
            <a:extLst>
              <a:ext uri="{FF2B5EF4-FFF2-40B4-BE49-F238E27FC236}">
                <a16:creationId xmlns:a16="http://schemas.microsoft.com/office/drawing/2014/main" id="{C37A927F-3150-8F6C-CEB5-1ABE2A83E9CC}"/>
              </a:ext>
            </a:extLst>
          </p:cNvPr>
          <p:cNvSpPr txBox="1">
            <a:spLocks/>
          </p:cNvSpPr>
          <p:nvPr/>
        </p:nvSpPr>
        <p:spPr>
          <a:xfrm>
            <a:off x="1840228" y="2866452"/>
            <a:ext cx="5463541" cy="6332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/>
            <a:r>
              <a:rPr lang="pt-BR" sz="800" dirty="0">
                <a:latin typeface="Barlow" panose="00000500000000000000" pitchFamily="2" charset="0"/>
              </a:rPr>
              <a:t>Avaliação dos modelos anteriores nos dados de teste da Steam (tamanho próximo do dataset de teste da Amazon)</a:t>
            </a:r>
          </a:p>
        </p:txBody>
      </p:sp>
    </p:spTree>
    <p:extLst>
      <p:ext uri="{BB962C8B-B14F-4D97-AF65-F5344CB8AC3E}">
        <p14:creationId xmlns:p14="http://schemas.microsoft.com/office/powerpoint/2010/main" val="263401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6E96D1CD-81E5-35E5-3F77-8C9C2BC37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1D40CFE-AC71-445E-4DF2-64F96ABA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TERCEIRA AVALIAÇÃO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832831-4AEF-3D68-77CD-10EB59C8F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48480"/>
              </p:ext>
            </p:extLst>
          </p:nvPr>
        </p:nvGraphicFramePr>
        <p:xfrm>
          <a:off x="1264919" y="1249993"/>
          <a:ext cx="6614161" cy="1700835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562657">
                  <a:extLst>
                    <a:ext uri="{9D8B030D-6E8A-4147-A177-3AD203B41FA5}">
                      <a16:colId xmlns:a16="http://schemas.microsoft.com/office/drawing/2014/main" val="1707536316"/>
                    </a:ext>
                  </a:extLst>
                </a:gridCol>
                <a:gridCol w="785377">
                  <a:extLst>
                    <a:ext uri="{9D8B030D-6E8A-4147-A177-3AD203B41FA5}">
                      <a16:colId xmlns:a16="http://schemas.microsoft.com/office/drawing/2014/main" val="1145828132"/>
                    </a:ext>
                  </a:extLst>
                </a:gridCol>
                <a:gridCol w="1116524">
                  <a:extLst>
                    <a:ext uri="{9D8B030D-6E8A-4147-A177-3AD203B41FA5}">
                      <a16:colId xmlns:a16="http://schemas.microsoft.com/office/drawing/2014/main" val="2612751415"/>
                    </a:ext>
                  </a:extLst>
                </a:gridCol>
                <a:gridCol w="1559033">
                  <a:extLst>
                    <a:ext uri="{9D8B030D-6E8A-4147-A177-3AD203B41FA5}">
                      <a16:colId xmlns:a16="http://schemas.microsoft.com/office/drawing/2014/main" val="313109958"/>
                    </a:ext>
                  </a:extLst>
                </a:gridCol>
                <a:gridCol w="1183926">
                  <a:extLst>
                    <a:ext uri="{9D8B030D-6E8A-4147-A177-3AD203B41FA5}">
                      <a16:colId xmlns:a16="http://schemas.microsoft.com/office/drawing/2014/main" val="1723246002"/>
                    </a:ext>
                  </a:extLst>
                </a:gridCol>
                <a:gridCol w="1406644">
                  <a:extLst>
                    <a:ext uri="{9D8B030D-6E8A-4147-A177-3AD203B41FA5}">
                      <a16:colId xmlns:a16="http://schemas.microsoft.com/office/drawing/2014/main" val="2979680330"/>
                    </a:ext>
                  </a:extLst>
                </a:gridCol>
              </a:tblGrid>
              <a:tr h="16414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Rank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Train Sample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Embedding Model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Classifier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AmazonTestAUC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SteamTestAUC</a:t>
                      </a:r>
                    </a:p>
                  </a:txBody>
                  <a:tcPr marL="9525" marR="9525" marT="9525" marB="0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453679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E65100"/>
                          </a:solidFill>
                          <a:effectLst/>
                          <a:latin typeface="Barlow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E65100"/>
                          </a:solidFill>
                          <a:effectLst/>
                          <a:latin typeface="Barlow" panose="00000500000000000000" pitchFamily="2" charset="0"/>
                        </a:rPr>
                        <a:t>steamsample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E65100"/>
                          </a:solidFill>
                          <a:effectLst/>
                          <a:latin typeface="Barlow" panose="00000500000000000000" pitchFamily="2" charset="0"/>
                        </a:rPr>
                        <a:t>bge-base-en-v1.5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E65100"/>
                          </a:solidFill>
                          <a:effectLst/>
                          <a:latin typeface="Barlow" panose="00000500000000000000" pitchFamily="2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E65100"/>
                          </a:solidFill>
                          <a:effectLst/>
                          <a:latin typeface="Barlow" panose="00000500000000000000" pitchFamily="2" charset="0"/>
                        </a:rPr>
                        <a:t>0,990424715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E65100"/>
                          </a:solidFill>
                          <a:effectLst/>
                          <a:latin typeface="Barlow" panose="00000500000000000000" pitchFamily="2" charset="0"/>
                        </a:rPr>
                        <a:t>0,941957785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622937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steamsample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bge-base-en-v1.5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LGBMClassifier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0,987675635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0,941911225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625480"/>
                  </a:ext>
                </a:extLst>
              </a:tr>
              <a:tr h="1037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steamsample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bge-base-en-v1.5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LinearDiscriminantAnalysis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0,985694949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0,939460045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46696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E65100"/>
                          </a:solidFill>
                          <a:effectLst/>
                          <a:latin typeface="Barlow" panose="00000500000000000000" pitchFamily="2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E65100"/>
                          </a:solidFill>
                          <a:effectLst/>
                          <a:latin typeface="Barlow" panose="00000500000000000000" pitchFamily="2" charset="0"/>
                        </a:rPr>
                        <a:t>steamsample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E65100"/>
                          </a:solidFill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E65100"/>
                          </a:solidFill>
                          <a:effectLst/>
                          <a:latin typeface="Barlow" panose="00000500000000000000" pitchFamily="2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E65100"/>
                          </a:solidFill>
                          <a:effectLst/>
                          <a:latin typeface="Barlow" panose="00000500000000000000" pitchFamily="2" charset="0"/>
                        </a:rPr>
                        <a:t>0,991653501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rgbClr val="E65100"/>
                          </a:solidFill>
                          <a:effectLst/>
                          <a:latin typeface="Barlow" panose="00000500000000000000" pitchFamily="2" charset="0"/>
                        </a:rPr>
                        <a:t>0,939321875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98284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steamsample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LGBMClassifier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0,986206021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0,93889795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47838"/>
                  </a:ext>
                </a:extLst>
              </a:tr>
              <a:tr h="1641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steamsample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ExtraTreesClassifier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0,986664378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0,93723083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63748"/>
                  </a:ext>
                </a:extLst>
              </a:tr>
              <a:tr h="842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Barlow" panose="00000500000000000000" pitchFamily="2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Barlow" panose="00000500000000000000" pitchFamily="2" charset="0"/>
                        </a:rPr>
                        <a:t>sample0005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Barlow" panose="00000500000000000000" pitchFamily="2" charset="0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Barlow" panose="00000500000000000000" pitchFamily="2" charset="0"/>
                        </a:rPr>
                        <a:t>0,993981066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 dirty="0">
                          <a:solidFill>
                            <a:schemeClr val="accent1"/>
                          </a:solidFill>
                          <a:effectLst/>
                          <a:latin typeface="Barlow" panose="00000500000000000000" pitchFamily="2" charset="0"/>
                        </a:rPr>
                        <a:t>0,925511605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95"/>
                  </a:ext>
                </a:extLst>
              </a:tr>
              <a:tr h="1641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sample0010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GaussianNB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0,99322514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0,92544917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80056"/>
                  </a:ext>
                </a:extLst>
              </a:tr>
              <a:tr h="1641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sample0020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gte-small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GaussianNB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0,993179181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0,925390015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471902"/>
                  </a:ext>
                </a:extLst>
              </a:tr>
              <a:tr h="1641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sample0020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bge-base-en-v1.5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ExtraTreesClassifier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0,992969994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0,925351565</a:t>
                      </a:r>
                    </a:p>
                  </a:txBody>
                  <a:tcPr marL="9525" marR="9525" marT="9525" marB="0" anchor="b">
                    <a:solidFill>
                      <a:srgbClr val="FF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53432"/>
                  </a:ext>
                </a:extLst>
              </a:tr>
            </a:tbl>
          </a:graphicData>
        </a:graphic>
      </p:graphicFrame>
      <p:sp>
        <p:nvSpPr>
          <p:cNvPr id="3" name="Google Shape;880;p39">
            <a:extLst>
              <a:ext uri="{FF2B5EF4-FFF2-40B4-BE49-F238E27FC236}">
                <a16:creationId xmlns:a16="http://schemas.microsoft.com/office/drawing/2014/main" id="{9758E483-C6F9-9CB0-1668-214081FC9036}"/>
              </a:ext>
            </a:extLst>
          </p:cNvPr>
          <p:cNvSpPr txBox="1">
            <a:spLocks/>
          </p:cNvSpPr>
          <p:nvPr/>
        </p:nvSpPr>
        <p:spPr>
          <a:xfrm>
            <a:off x="3907550" y="3649685"/>
            <a:ext cx="380389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latin typeface="Barlow" panose="00000500000000000000" pitchFamily="2" charset="0"/>
              </a:rPr>
              <a:t>A melhoria do desempenho dos modelos ao serem treinados sobre os dados da Steam foi mínima. A causa provável é o aprendizado de ruído a partir de inconsistências entre texto e marcação.</a:t>
            </a:r>
          </a:p>
        </p:txBody>
      </p:sp>
      <p:sp>
        <p:nvSpPr>
          <p:cNvPr id="4" name="Google Shape;879;p39">
            <a:extLst>
              <a:ext uri="{FF2B5EF4-FFF2-40B4-BE49-F238E27FC236}">
                <a16:creationId xmlns:a16="http://schemas.microsoft.com/office/drawing/2014/main" id="{A7FD1637-5DB4-D5D5-F9C2-07280C482995}"/>
              </a:ext>
            </a:extLst>
          </p:cNvPr>
          <p:cNvSpPr txBox="1">
            <a:spLocks/>
          </p:cNvSpPr>
          <p:nvPr/>
        </p:nvSpPr>
        <p:spPr>
          <a:xfrm>
            <a:off x="1264919" y="3649685"/>
            <a:ext cx="29544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dirty="0"/>
              <a:t>Insights</a:t>
            </a:r>
          </a:p>
        </p:txBody>
      </p:sp>
      <p:sp>
        <p:nvSpPr>
          <p:cNvPr id="5" name="Google Shape;880;p39">
            <a:extLst>
              <a:ext uri="{FF2B5EF4-FFF2-40B4-BE49-F238E27FC236}">
                <a16:creationId xmlns:a16="http://schemas.microsoft.com/office/drawing/2014/main" id="{5FFC945B-F019-5056-B260-713375AB45F5}"/>
              </a:ext>
            </a:extLst>
          </p:cNvPr>
          <p:cNvSpPr txBox="1">
            <a:spLocks/>
          </p:cNvSpPr>
          <p:nvPr/>
        </p:nvSpPr>
        <p:spPr>
          <a:xfrm>
            <a:off x="1840228" y="2866452"/>
            <a:ext cx="5463541" cy="6332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/>
            <a:r>
              <a:rPr lang="pt-BR" sz="800" dirty="0">
                <a:latin typeface="Barlow" panose="00000500000000000000" pitchFamily="2" charset="0"/>
              </a:rPr>
              <a:t>Avaliação nos dados de teste da Steam após o treinamento de novos 35 classificadores, treinados a partir de uma amostra de treino de dados da Amazon de tamanho próximo ao da sample de 0,05% da Amazon.</a:t>
            </a:r>
          </a:p>
        </p:txBody>
      </p:sp>
    </p:spTree>
    <p:extLst>
      <p:ext uri="{BB962C8B-B14F-4D97-AF65-F5344CB8AC3E}">
        <p14:creationId xmlns:p14="http://schemas.microsoft.com/office/powerpoint/2010/main" val="180473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BENCHMARK COMPUTACIONAL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DBF80E2-7417-48E7-9799-D7049D658F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228463"/>
              </p:ext>
            </p:extLst>
          </p:nvPr>
        </p:nvGraphicFramePr>
        <p:xfrm>
          <a:off x="891540" y="1388231"/>
          <a:ext cx="7360920" cy="3249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931251-AA4C-51AE-B761-8AF35E119A01}"/>
              </a:ext>
            </a:extLst>
          </p:cNvPr>
          <p:cNvSpPr txBox="1"/>
          <p:nvPr/>
        </p:nvSpPr>
        <p:spPr>
          <a:xfrm>
            <a:off x="1281113" y="4765418"/>
            <a:ext cx="65817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pt-BR" sz="800" dirty="0">
                <a:solidFill>
                  <a:srgbClr val="7A80A1"/>
                </a:solidFill>
                <a:latin typeface="Barlow" panose="00000500000000000000" pitchFamily="2" charset="0"/>
              </a:rPr>
              <a:t>* O Tempo de Batch equivale ao tempo de embedamento de 1000 reviews com batch size=8 em CPU.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>
          <a:extLst>
            <a:ext uri="{FF2B5EF4-FFF2-40B4-BE49-F238E27FC236}">
              <a16:creationId xmlns:a16="http://schemas.microsoft.com/office/drawing/2014/main" id="{9873B100-3D9C-FB95-B5EB-28FA15103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>
            <a:extLst>
              <a:ext uri="{FF2B5EF4-FFF2-40B4-BE49-F238E27FC236}">
                <a16:creationId xmlns:a16="http://schemas.microsoft.com/office/drawing/2014/main" id="{998FA479-E24B-F10B-2089-E5700818A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Modelos escolhidos:</a:t>
            </a:r>
            <a:endParaRPr sz="3600" dirty="0"/>
          </a:p>
        </p:txBody>
      </p:sp>
      <p:grpSp>
        <p:nvGrpSpPr>
          <p:cNvPr id="881" name="Google Shape;881;p39">
            <a:extLst>
              <a:ext uri="{FF2B5EF4-FFF2-40B4-BE49-F238E27FC236}">
                <a16:creationId xmlns:a16="http://schemas.microsoft.com/office/drawing/2014/main" id="{69553201-22DA-E145-B801-B859D4BB390D}"/>
              </a:ext>
            </a:extLst>
          </p:cNvPr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82" name="Google Shape;882;p39">
              <a:extLst>
                <a:ext uri="{FF2B5EF4-FFF2-40B4-BE49-F238E27FC236}">
                  <a16:creationId xmlns:a16="http://schemas.microsoft.com/office/drawing/2014/main" id="{66B75577-2295-24D7-5993-043BBB6F7E74}"/>
                </a:ext>
              </a:extLst>
            </p:cNvPr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>
                <a:extLst>
                  <a:ext uri="{FF2B5EF4-FFF2-40B4-BE49-F238E27FC236}">
                    <a16:creationId xmlns:a16="http://schemas.microsoft.com/office/drawing/2014/main" id="{9162B118-8096-5CAD-E2D7-804D1728B16D}"/>
                  </a:ext>
                </a:extLst>
              </p:cNvPr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4" name="Google Shape;884;p39">
                <a:extLst>
                  <a:ext uri="{FF2B5EF4-FFF2-40B4-BE49-F238E27FC236}">
                    <a16:creationId xmlns:a16="http://schemas.microsoft.com/office/drawing/2014/main" id="{B3811F34-C6AA-80CE-4CDD-98EBCD35B4AD}"/>
                  </a:ext>
                </a:extLst>
              </p:cNvPr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39">
              <a:extLst>
                <a:ext uri="{FF2B5EF4-FFF2-40B4-BE49-F238E27FC236}">
                  <a16:creationId xmlns:a16="http://schemas.microsoft.com/office/drawing/2014/main" id="{8DDAA1CE-5B94-1F2D-16B8-DFE2745A1950}"/>
                </a:ext>
              </a:extLst>
            </p:cNvPr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>
                <a:extLst>
                  <a:ext uri="{FF2B5EF4-FFF2-40B4-BE49-F238E27FC236}">
                    <a16:creationId xmlns:a16="http://schemas.microsoft.com/office/drawing/2014/main" id="{D794F576-EE1A-E3FF-0D8E-EC635B20424F}"/>
                  </a:ext>
                </a:extLst>
              </p:cNvPr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7" name="Google Shape;887;p39">
                <a:extLst>
                  <a:ext uri="{FF2B5EF4-FFF2-40B4-BE49-F238E27FC236}">
                    <a16:creationId xmlns:a16="http://schemas.microsoft.com/office/drawing/2014/main" id="{681F85AA-1605-C3E5-6DEC-13FD7C3A6DEC}"/>
                  </a:ext>
                </a:extLst>
              </p:cNvPr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8" name="Google Shape;888;p39">
              <a:extLst>
                <a:ext uri="{FF2B5EF4-FFF2-40B4-BE49-F238E27FC236}">
                  <a16:creationId xmlns:a16="http://schemas.microsoft.com/office/drawing/2014/main" id="{435424A5-0983-8599-3BBF-5B0C6FCF6EE4}"/>
                </a:ext>
              </a:extLst>
            </p:cNvPr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>
                <a:extLst>
                  <a:ext uri="{FF2B5EF4-FFF2-40B4-BE49-F238E27FC236}">
                    <a16:creationId xmlns:a16="http://schemas.microsoft.com/office/drawing/2014/main" id="{99A01D2A-D797-B613-DE5E-600E9953F1C5}"/>
                  </a:ext>
                </a:extLst>
              </p:cNvPr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>
                <a:extLst>
                  <a:ext uri="{FF2B5EF4-FFF2-40B4-BE49-F238E27FC236}">
                    <a16:creationId xmlns:a16="http://schemas.microsoft.com/office/drawing/2014/main" id="{F7BFB324-FCE0-0E5C-713F-46419E1A8903}"/>
                  </a:ext>
                </a:extLst>
              </p:cNvPr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39">
            <a:extLst>
              <a:ext uri="{FF2B5EF4-FFF2-40B4-BE49-F238E27FC236}">
                <a16:creationId xmlns:a16="http://schemas.microsoft.com/office/drawing/2014/main" id="{F1695D09-FD0A-6208-E3DE-688A541B16E1}"/>
              </a:ext>
            </a:extLst>
          </p:cNvPr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92" name="Google Shape;892;p39">
              <a:extLst>
                <a:ext uri="{FF2B5EF4-FFF2-40B4-BE49-F238E27FC236}">
                  <a16:creationId xmlns:a16="http://schemas.microsoft.com/office/drawing/2014/main" id="{58C9CA2B-860E-4B12-EF03-B51DFD9B0E84}"/>
                </a:ext>
              </a:extLst>
            </p:cNvPr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>
                <a:extLst>
                  <a:ext uri="{FF2B5EF4-FFF2-40B4-BE49-F238E27FC236}">
                    <a16:creationId xmlns:a16="http://schemas.microsoft.com/office/drawing/2014/main" id="{6BA29CFA-6648-B45E-193F-553DF83DCF0E}"/>
                  </a:ext>
                </a:extLst>
              </p:cNvPr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>
                <a:extLst>
                  <a:ext uri="{FF2B5EF4-FFF2-40B4-BE49-F238E27FC236}">
                    <a16:creationId xmlns:a16="http://schemas.microsoft.com/office/drawing/2014/main" id="{64D69162-A9F5-6D59-9061-7815743E907E}"/>
                  </a:ext>
                </a:extLst>
              </p:cNvPr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5" name="Google Shape;895;p39">
              <a:extLst>
                <a:ext uri="{FF2B5EF4-FFF2-40B4-BE49-F238E27FC236}">
                  <a16:creationId xmlns:a16="http://schemas.microsoft.com/office/drawing/2014/main" id="{996A855E-9E94-DED4-BE48-F802C57F06A0}"/>
                </a:ext>
              </a:extLst>
            </p:cNvPr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>
                <a:extLst>
                  <a:ext uri="{FF2B5EF4-FFF2-40B4-BE49-F238E27FC236}">
                    <a16:creationId xmlns:a16="http://schemas.microsoft.com/office/drawing/2014/main" id="{802F9E09-458E-31D5-6848-C28F865DA0B8}"/>
                  </a:ext>
                </a:extLst>
              </p:cNvPr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7" name="Google Shape;897;p39">
                <a:extLst>
                  <a:ext uri="{FF2B5EF4-FFF2-40B4-BE49-F238E27FC236}">
                    <a16:creationId xmlns:a16="http://schemas.microsoft.com/office/drawing/2014/main" id="{4C5EC0FD-D89E-B783-D173-EFAA73B2032A}"/>
                  </a:ext>
                </a:extLst>
              </p:cNvPr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9">
              <a:extLst>
                <a:ext uri="{FF2B5EF4-FFF2-40B4-BE49-F238E27FC236}">
                  <a16:creationId xmlns:a16="http://schemas.microsoft.com/office/drawing/2014/main" id="{AACCA1B5-D801-B0B9-B985-4464E9908DEF}"/>
                </a:ext>
              </a:extLst>
            </p:cNvPr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>
                <a:extLst>
                  <a:ext uri="{FF2B5EF4-FFF2-40B4-BE49-F238E27FC236}">
                    <a16:creationId xmlns:a16="http://schemas.microsoft.com/office/drawing/2014/main" id="{56F07866-235E-A532-D76F-82FDB9A49622}"/>
                  </a:ext>
                </a:extLst>
              </p:cNvPr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0" name="Google Shape;900;p39">
                <a:extLst>
                  <a:ext uri="{FF2B5EF4-FFF2-40B4-BE49-F238E27FC236}">
                    <a16:creationId xmlns:a16="http://schemas.microsoft.com/office/drawing/2014/main" id="{3DE0C79F-16AB-539B-139F-8E4355337EE3}"/>
                  </a:ext>
                </a:extLst>
              </p:cNvPr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39">
              <a:extLst>
                <a:ext uri="{FF2B5EF4-FFF2-40B4-BE49-F238E27FC236}">
                  <a16:creationId xmlns:a16="http://schemas.microsoft.com/office/drawing/2014/main" id="{CAA6F39F-F972-8B8B-6824-B3F43BD41844}"/>
                </a:ext>
              </a:extLst>
            </p:cNvPr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>
                <a:extLst>
                  <a:ext uri="{FF2B5EF4-FFF2-40B4-BE49-F238E27FC236}">
                    <a16:creationId xmlns:a16="http://schemas.microsoft.com/office/drawing/2014/main" id="{16ECA851-7765-B4ED-D516-2D0B9FAE4987}"/>
                  </a:ext>
                </a:extLst>
              </p:cNvPr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3" name="Google Shape;903;p39">
                <a:extLst>
                  <a:ext uri="{FF2B5EF4-FFF2-40B4-BE49-F238E27FC236}">
                    <a16:creationId xmlns:a16="http://schemas.microsoft.com/office/drawing/2014/main" id="{E8EF5DF0-721F-88B8-1333-9AA80032408C}"/>
                  </a:ext>
                </a:extLst>
              </p:cNvPr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9">
              <a:extLst>
                <a:ext uri="{FF2B5EF4-FFF2-40B4-BE49-F238E27FC236}">
                  <a16:creationId xmlns:a16="http://schemas.microsoft.com/office/drawing/2014/main" id="{E8DB1F70-0A9C-8C2C-9858-F2E99685F9C1}"/>
                </a:ext>
              </a:extLst>
            </p:cNvPr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>
                <a:extLst>
                  <a:ext uri="{FF2B5EF4-FFF2-40B4-BE49-F238E27FC236}">
                    <a16:creationId xmlns:a16="http://schemas.microsoft.com/office/drawing/2014/main" id="{AC2C83C2-F9BE-4BAB-4573-2DAE4647A9EE}"/>
                  </a:ext>
                </a:extLst>
              </p:cNvPr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6" name="Google Shape;906;p39">
                <a:extLst>
                  <a:ext uri="{FF2B5EF4-FFF2-40B4-BE49-F238E27FC236}">
                    <a16:creationId xmlns:a16="http://schemas.microsoft.com/office/drawing/2014/main" id="{2BEA681F-FF5B-21D7-B295-7A2CAF7EB933}"/>
                  </a:ext>
                </a:extLst>
              </p:cNvPr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9">
              <a:extLst>
                <a:ext uri="{FF2B5EF4-FFF2-40B4-BE49-F238E27FC236}">
                  <a16:creationId xmlns:a16="http://schemas.microsoft.com/office/drawing/2014/main" id="{8499EC5A-F80A-F231-7021-DB4D47B8ED33}"/>
                </a:ext>
              </a:extLst>
            </p:cNvPr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>
                <a:extLst>
                  <a:ext uri="{FF2B5EF4-FFF2-40B4-BE49-F238E27FC236}">
                    <a16:creationId xmlns:a16="http://schemas.microsoft.com/office/drawing/2014/main" id="{6FD8E327-CF9A-F2C4-E4A9-A3731BFE610C}"/>
                  </a:ext>
                </a:extLst>
              </p:cNvPr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>
                <a:extLst>
                  <a:ext uri="{FF2B5EF4-FFF2-40B4-BE49-F238E27FC236}">
                    <a16:creationId xmlns:a16="http://schemas.microsoft.com/office/drawing/2014/main" id="{BA52AEA1-FADC-A156-14DD-B02A4B433106}"/>
                  </a:ext>
                </a:extLst>
              </p:cNvPr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CD1BD45-8A5C-969F-B7A0-1D445897B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1"/>
                </a:solidFill>
              </a:rPr>
              <a:t>gte-small + LogisticRegression </a:t>
            </a:r>
          </a:p>
          <a:p>
            <a:pPr algn="ctr"/>
            <a:r>
              <a:rPr lang="pt-BR" dirty="0"/>
              <a:t>(treinamento nos reviews da Steam)</a:t>
            </a:r>
          </a:p>
        </p:txBody>
      </p:sp>
    </p:spTree>
    <p:extLst>
      <p:ext uri="{BB962C8B-B14F-4D97-AF65-F5344CB8AC3E}">
        <p14:creationId xmlns:p14="http://schemas.microsoft.com/office/powerpoint/2010/main" val="388225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3F950019-1880-A6C9-BFD2-379521A79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>
            <a:extLst>
              <a:ext uri="{FF2B5EF4-FFF2-40B4-BE49-F238E27FC236}">
                <a16:creationId xmlns:a16="http://schemas.microsoft.com/office/drawing/2014/main" id="{FDA8C542-52E4-908B-D6C4-73F3C48285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431577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DEPLOY</a:t>
            </a:r>
            <a:endParaRPr dirty="0"/>
          </a:p>
        </p:txBody>
      </p:sp>
      <p:sp>
        <p:nvSpPr>
          <p:cNvPr id="915" name="Google Shape;915;p40">
            <a:extLst>
              <a:ext uri="{FF2B5EF4-FFF2-40B4-BE49-F238E27FC236}">
                <a16:creationId xmlns:a16="http://schemas.microsoft.com/office/drawing/2014/main" id="{BACC1176-96D0-3046-4238-4BF2A543660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916" name="Google Shape;916;p40">
            <a:extLst>
              <a:ext uri="{FF2B5EF4-FFF2-40B4-BE49-F238E27FC236}">
                <a16:creationId xmlns:a16="http://schemas.microsoft.com/office/drawing/2014/main" id="{602F7BF6-B5B2-73B6-FEDD-043C59D64168}"/>
              </a:ext>
            </a:extLst>
          </p:cNvPr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>
              <a:extLst>
                <a:ext uri="{FF2B5EF4-FFF2-40B4-BE49-F238E27FC236}">
                  <a16:creationId xmlns:a16="http://schemas.microsoft.com/office/drawing/2014/main" id="{39D17ABE-F9F9-33DD-581D-BE9242919062}"/>
                </a:ext>
              </a:extLst>
            </p:cNvPr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>
                <a:extLst>
                  <a:ext uri="{FF2B5EF4-FFF2-40B4-BE49-F238E27FC236}">
                    <a16:creationId xmlns:a16="http://schemas.microsoft.com/office/drawing/2014/main" id="{4C6E8C5A-F018-2E8B-E54D-8E9D9EC6561A}"/>
                  </a:ext>
                </a:extLst>
              </p:cNvPr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>
                <a:extLst>
                  <a:ext uri="{FF2B5EF4-FFF2-40B4-BE49-F238E27FC236}">
                    <a16:creationId xmlns:a16="http://schemas.microsoft.com/office/drawing/2014/main" id="{ED215D86-775C-6915-831F-A95ECAFF3989}"/>
                  </a:ext>
                </a:extLst>
              </p:cNvPr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>
              <a:extLst>
                <a:ext uri="{FF2B5EF4-FFF2-40B4-BE49-F238E27FC236}">
                  <a16:creationId xmlns:a16="http://schemas.microsoft.com/office/drawing/2014/main" id="{C5AC7E53-828D-3494-A818-67529D7DAF0E}"/>
                </a:ext>
              </a:extLst>
            </p:cNvPr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>
                <a:extLst>
                  <a:ext uri="{FF2B5EF4-FFF2-40B4-BE49-F238E27FC236}">
                    <a16:creationId xmlns:a16="http://schemas.microsoft.com/office/drawing/2014/main" id="{46DB29CA-174D-F379-6247-E25244AB3F49}"/>
                  </a:ext>
                </a:extLst>
              </p:cNvPr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2" name="Google Shape;922;p40">
                <a:extLst>
                  <a:ext uri="{FF2B5EF4-FFF2-40B4-BE49-F238E27FC236}">
                    <a16:creationId xmlns:a16="http://schemas.microsoft.com/office/drawing/2014/main" id="{868CB3B0-1E66-CB6D-4F2F-B59C015E0CF3}"/>
                  </a:ext>
                </a:extLst>
              </p:cNvPr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>
              <a:extLst>
                <a:ext uri="{FF2B5EF4-FFF2-40B4-BE49-F238E27FC236}">
                  <a16:creationId xmlns:a16="http://schemas.microsoft.com/office/drawing/2014/main" id="{3B27771F-A572-BDB0-19D7-7487ACA1D9E2}"/>
                </a:ext>
              </a:extLst>
            </p:cNvPr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>
                <a:extLst>
                  <a:ext uri="{FF2B5EF4-FFF2-40B4-BE49-F238E27FC236}">
                    <a16:creationId xmlns:a16="http://schemas.microsoft.com/office/drawing/2014/main" id="{0A39D6C0-96B3-9CE3-6490-D98B653993B9}"/>
                  </a:ext>
                </a:extLst>
              </p:cNvPr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" name="Google Shape;925;p40">
                <a:extLst>
                  <a:ext uri="{FF2B5EF4-FFF2-40B4-BE49-F238E27FC236}">
                    <a16:creationId xmlns:a16="http://schemas.microsoft.com/office/drawing/2014/main" id="{4EC520B5-5C65-5768-56F4-A879DC4B0AEE}"/>
                  </a:ext>
                </a:extLst>
              </p:cNvPr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>
              <a:extLst>
                <a:ext uri="{FF2B5EF4-FFF2-40B4-BE49-F238E27FC236}">
                  <a16:creationId xmlns:a16="http://schemas.microsoft.com/office/drawing/2014/main" id="{8BA6FBF4-59C6-0152-E992-A5EAEB1E7BEB}"/>
                </a:ext>
              </a:extLst>
            </p:cNvPr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>
                <a:extLst>
                  <a:ext uri="{FF2B5EF4-FFF2-40B4-BE49-F238E27FC236}">
                    <a16:creationId xmlns:a16="http://schemas.microsoft.com/office/drawing/2014/main" id="{A12A539E-38CB-832E-775F-20F7363E3B2D}"/>
                  </a:ext>
                </a:extLst>
              </p:cNvPr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" name="Google Shape;928;p40">
                <a:extLst>
                  <a:ext uri="{FF2B5EF4-FFF2-40B4-BE49-F238E27FC236}">
                    <a16:creationId xmlns:a16="http://schemas.microsoft.com/office/drawing/2014/main" id="{992D37F4-9980-E469-C4B9-44A52F31CC50}"/>
                  </a:ext>
                </a:extLst>
              </p:cNvPr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>
              <a:extLst>
                <a:ext uri="{FF2B5EF4-FFF2-40B4-BE49-F238E27FC236}">
                  <a16:creationId xmlns:a16="http://schemas.microsoft.com/office/drawing/2014/main" id="{B5FC74A5-6EEC-6DBA-6206-1F6B04AB720A}"/>
                </a:ext>
              </a:extLst>
            </p:cNvPr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>
                <a:extLst>
                  <a:ext uri="{FF2B5EF4-FFF2-40B4-BE49-F238E27FC236}">
                    <a16:creationId xmlns:a16="http://schemas.microsoft.com/office/drawing/2014/main" id="{EAC48F45-CEC2-E689-6949-B24726F6C9E6}"/>
                  </a:ext>
                </a:extLst>
              </p:cNvPr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" name="Google Shape;931;p40">
                <a:extLst>
                  <a:ext uri="{FF2B5EF4-FFF2-40B4-BE49-F238E27FC236}">
                    <a16:creationId xmlns:a16="http://schemas.microsoft.com/office/drawing/2014/main" id="{19C4F6B1-7924-CB5A-6A94-52A74A915954}"/>
                  </a:ext>
                </a:extLst>
              </p:cNvPr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>
              <a:extLst>
                <a:ext uri="{FF2B5EF4-FFF2-40B4-BE49-F238E27FC236}">
                  <a16:creationId xmlns:a16="http://schemas.microsoft.com/office/drawing/2014/main" id="{7A7C6CEE-E46F-F972-C979-F104EEB2FD8D}"/>
                </a:ext>
              </a:extLst>
            </p:cNvPr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>
                <a:extLst>
                  <a:ext uri="{FF2B5EF4-FFF2-40B4-BE49-F238E27FC236}">
                    <a16:creationId xmlns:a16="http://schemas.microsoft.com/office/drawing/2014/main" id="{AEF716C4-F751-D749-819C-3472178DF1BD}"/>
                  </a:ext>
                </a:extLst>
              </p:cNvPr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>
                <a:extLst>
                  <a:ext uri="{FF2B5EF4-FFF2-40B4-BE49-F238E27FC236}">
                    <a16:creationId xmlns:a16="http://schemas.microsoft.com/office/drawing/2014/main" id="{5A0DC0E9-D173-324B-FFA4-2AB2EF5501ED}"/>
                  </a:ext>
                </a:extLst>
              </p:cNvPr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742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4"/>
          <p:cNvSpPr txBox="1">
            <a:spLocks noGrp="1"/>
          </p:cNvSpPr>
          <p:nvPr>
            <p:ph type="title"/>
          </p:nvPr>
        </p:nvSpPr>
        <p:spPr>
          <a:xfrm>
            <a:off x="872400" y="913650"/>
            <a:ext cx="32241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Onde: 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1"/>
                </a:solidFill>
              </a:rPr>
              <a:t>Streamlit Cloud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85" name="Google Shape;1285;p54"/>
          <p:cNvSpPr txBox="1">
            <a:spLocks noGrp="1"/>
          </p:cNvSpPr>
          <p:nvPr>
            <p:ph type="subTitle" idx="1"/>
          </p:nvPr>
        </p:nvSpPr>
        <p:spPr>
          <a:xfrm>
            <a:off x="872400" y="1984470"/>
            <a:ext cx="3224100" cy="2063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Hospedagem gratuita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Integração nativa com Streamlit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Compartilhamento fácil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Recursos suficientes </a:t>
            </a:r>
            <a:endParaRPr dirty="0"/>
          </a:p>
        </p:txBody>
      </p:sp>
      <p:grpSp>
        <p:nvGrpSpPr>
          <p:cNvPr id="1286" name="Google Shape;1286;p54"/>
          <p:cNvGrpSpPr/>
          <p:nvPr/>
        </p:nvGrpSpPr>
        <p:grpSpPr>
          <a:xfrm>
            <a:off x="4365747" y="1322922"/>
            <a:ext cx="3575677" cy="2307038"/>
            <a:chOff x="4489026" y="1269550"/>
            <a:chExt cx="3696173" cy="2384782"/>
          </a:xfrm>
        </p:grpSpPr>
        <p:sp>
          <p:nvSpPr>
            <p:cNvPr id="1287" name="Google Shape;1287;p54"/>
            <p:cNvSpPr/>
            <p:nvPr/>
          </p:nvSpPr>
          <p:spPr>
            <a:xfrm>
              <a:off x="4601661" y="1269550"/>
              <a:ext cx="3470886" cy="2132617"/>
            </a:xfrm>
            <a:custGeom>
              <a:avLst/>
              <a:gdLst/>
              <a:ahLst/>
              <a:cxnLst/>
              <a:rect l="l" t="t" r="r" b="b"/>
              <a:pathLst>
                <a:path w="163895" h="100702" extrusionOk="0">
                  <a:moveTo>
                    <a:pt x="8116" y="0"/>
                  </a:moveTo>
                  <a:cubicBezTo>
                    <a:pt x="3557" y="0"/>
                    <a:pt x="0" y="3678"/>
                    <a:pt x="0" y="8238"/>
                  </a:cubicBezTo>
                  <a:lnTo>
                    <a:pt x="0" y="100701"/>
                  </a:lnTo>
                  <a:lnTo>
                    <a:pt x="163894" y="100701"/>
                  </a:lnTo>
                  <a:lnTo>
                    <a:pt x="163894" y="8238"/>
                  </a:lnTo>
                  <a:cubicBezTo>
                    <a:pt x="163894" y="3678"/>
                    <a:pt x="160338" y="0"/>
                    <a:pt x="15577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4"/>
            <p:cNvSpPr/>
            <p:nvPr/>
          </p:nvSpPr>
          <p:spPr>
            <a:xfrm>
              <a:off x="4489026" y="3399406"/>
              <a:ext cx="3696173" cy="112664"/>
            </a:xfrm>
            <a:custGeom>
              <a:avLst/>
              <a:gdLst/>
              <a:ahLst/>
              <a:cxnLst/>
              <a:rect l="l" t="t" r="r" b="b"/>
              <a:pathLst>
                <a:path w="174533" h="5320" extrusionOk="0">
                  <a:moveTo>
                    <a:pt x="0" y="0"/>
                  </a:moveTo>
                  <a:lnTo>
                    <a:pt x="0" y="5320"/>
                  </a:lnTo>
                  <a:lnTo>
                    <a:pt x="174532" y="5320"/>
                  </a:lnTo>
                  <a:lnTo>
                    <a:pt x="17453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4489026" y="3512041"/>
              <a:ext cx="3696173" cy="142292"/>
            </a:xfrm>
            <a:custGeom>
              <a:avLst/>
              <a:gdLst/>
              <a:ahLst/>
              <a:cxnLst/>
              <a:rect l="l" t="t" r="r" b="b"/>
              <a:pathLst>
                <a:path w="174533" h="6719" extrusionOk="0">
                  <a:moveTo>
                    <a:pt x="0" y="1"/>
                  </a:moveTo>
                  <a:cubicBezTo>
                    <a:pt x="3040" y="4165"/>
                    <a:pt x="8876" y="6718"/>
                    <a:pt x="15350" y="6718"/>
                  </a:cubicBezTo>
                  <a:lnTo>
                    <a:pt x="159213" y="6718"/>
                  </a:lnTo>
                  <a:cubicBezTo>
                    <a:pt x="165657" y="6718"/>
                    <a:pt x="171493" y="4165"/>
                    <a:pt x="1745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6250185" y="1346150"/>
              <a:ext cx="173700" cy="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1" name="Google Shape;1291;p54"/>
          <p:cNvPicPr preferRelativeResize="0"/>
          <p:nvPr/>
        </p:nvPicPr>
        <p:blipFill>
          <a:blip r:embed="rId3"/>
          <a:srcRect/>
          <a:stretch/>
        </p:blipFill>
        <p:spPr>
          <a:xfrm>
            <a:off x="4687386" y="1570324"/>
            <a:ext cx="2932400" cy="16356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Google Shape;953;p43">
            <a:extLst>
              <a:ext uri="{FF2B5EF4-FFF2-40B4-BE49-F238E27FC236}">
                <a16:creationId xmlns:a16="http://schemas.microsoft.com/office/drawing/2014/main" id="{51052116-23B4-1A1F-6A3D-EE5BFF31528F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APRESENTAÇÃO DO CASE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Etapas fundamentais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0" name="Google Shape;1500;p64"/>
          <p:cNvSpPr txBox="1"/>
          <p:nvPr/>
        </p:nvSpPr>
        <p:spPr>
          <a:xfrm>
            <a:off x="5297495" y="1832535"/>
            <a:ext cx="283674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03" name="Google Shape;1503;p64"/>
          <p:cNvSpPr txBox="1"/>
          <p:nvPr/>
        </p:nvSpPr>
        <p:spPr>
          <a:xfrm>
            <a:off x="3760360" y="1060287"/>
            <a:ext cx="255786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Empacotamento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04" name="Google Shape;1504;p64"/>
          <p:cNvSpPr txBox="1"/>
          <p:nvPr/>
        </p:nvSpPr>
        <p:spPr>
          <a:xfrm>
            <a:off x="3760360" y="2374767"/>
            <a:ext cx="255786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Conteinerização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05" name="Google Shape;1505;p64"/>
          <p:cNvSpPr txBox="1"/>
          <p:nvPr/>
        </p:nvSpPr>
        <p:spPr>
          <a:xfrm>
            <a:off x="3760360" y="1717527"/>
            <a:ext cx="255786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App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06" name="Google Shape;1506;p64"/>
          <p:cNvSpPr/>
          <p:nvPr/>
        </p:nvSpPr>
        <p:spPr>
          <a:xfrm>
            <a:off x="2687056" y="117398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8" name="Google Shape;1508;p64"/>
          <p:cNvSpPr/>
          <p:nvPr/>
        </p:nvSpPr>
        <p:spPr>
          <a:xfrm>
            <a:off x="2687056" y="1831229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64"/>
          <p:cNvSpPr/>
          <p:nvPr/>
        </p:nvSpPr>
        <p:spPr>
          <a:xfrm>
            <a:off x="2687056" y="24884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0" name="Google Shape;1510;p64"/>
          <p:cNvGrpSpPr/>
          <p:nvPr/>
        </p:nvGrpSpPr>
        <p:grpSpPr>
          <a:xfrm>
            <a:off x="2800956" y="2619630"/>
            <a:ext cx="339200" cy="304675"/>
            <a:chOff x="5553875" y="2135725"/>
            <a:chExt cx="339200" cy="304675"/>
          </a:xfrm>
        </p:grpSpPr>
        <p:sp>
          <p:nvSpPr>
            <p:cNvPr id="1511" name="Google Shape;1511;p64"/>
            <p:cNvSpPr/>
            <p:nvPr/>
          </p:nvSpPr>
          <p:spPr>
            <a:xfrm>
              <a:off x="5736025" y="2135725"/>
              <a:ext cx="157050" cy="139675"/>
            </a:xfrm>
            <a:custGeom>
              <a:avLst/>
              <a:gdLst/>
              <a:ahLst/>
              <a:cxnLst/>
              <a:rect l="l" t="t" r="r" b="b"/>
              <a:pathLst>
                <a:path w="6282" h="5587" extrusionOk="0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4"/>
            <p:cNvSpPr/>
            <p:nvPr/>
          </p:nvSpPr>
          <p:spPr>
            <a:xfrm>
              <a:off x="5553875" y="2172075"/>
              <a:ext cx="339200" cy="268325"/>
            </a:xfrm>
            <a:custGeom>
              <a:avLst/>
              <a:gdLst/>
              <a:ahLst/>
              <a:cxnLst/>
              <a:rect l="l" t="t" r="r" b="b"/>
              <a:pathLst>
                <a:path w="13568" h="10733" extrusionOk="0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64"/>
          <p:cNvGrpSpPr/>
          <p:nvPr/>
        </p:nvGrpSpPr>
        <p:grpSpPr>
          <a:xfrm>
            <a:off x="2800781" y="1945090"/>
            <a:ext cx="339550" cy="339275"/>
            <a:chOff x="5543825" y="1573475"/>
            <a:chExt cx="339550" cy="339275"/>
          </a:xfrm>
        </p:grpSpPr>
        <p:sp>
          <p:nvSpPr>
            <p:cNvPr id="1514" name="Google Shape;1514;p64"/>
            <p:cNvSpPr/>
            <p:nvPr/>
          </p:nvSpPr>
          <p:spPr>
            <a:xfrm>
              <a:off x="5543825" y="1573475"/>
              <a:ext cx="339550" cy="339275"/>
            </a:xfrm>
            <a:custGeom>
              <a:avLst/>
              <a:gdLst/>
              <a:ahLst/>
              <a:cxnLst/>
              <a:rect l="l" t="t" r="r" b="b"/>
              <a:pathLst>
                <a:path w="13582" h="13571" extrusionOk="0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4"/>
            <p:cNvSpPr/>
            <p:nvPr/>
          </p:nvSpPr>
          <p:spPr>
            <a:xfrm>
              <a:off x="5768900" y="1600100"/>
              <a:ext cx="52975" cy="13150"/>
            </a:xfrm>
            <a:custGeom>
              <a:avLst/>
              <a:gdLst/>
              <a:ahLst/>
              <a:cxnLst/>
              <a:rect l="l" t="t" r="r" b="b"/>
              <a:pathLst>
                <a:path w="2119" h="526" extrusionOk="0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4"/>
            <p:cNvSpPr/>
            <p:nvPr/>
          </p:nvSpPr>
          <p:spPr>
            <a:xfrm>
              <a:off x="5739525" y="1600100"/>
              <a:ext cx="13125" cy="13300"/>
            </a:xfrm>
            <a:custGeom>
              <a:avLst/>
              <a:gdLst/>
              <a:ahLst/>
              <a:cxnLst/>
              <a:rect l="l" t="t" r="r" b="b"/>
              <a:pathLst>
                <a:path w="525" h="532" extrusionOk="0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4"/>
            <p:cNvSpPr/>
            <p:nvPr/>
          </p:nvSpPr>
          <p:spPr>
            <a:xfrm>
              <a:off x="5768900" y="17073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4"/>
            <p:cNvSpPr/>
            <p:nvPr/>
          </p:nvSpPr>
          <p:spPr>
            <a:xfrm>
              <a:off x="5739525" y="17073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4"/>
            <p:cNvSpPr/>
            <p:nvPr/>
          </p:nvSpPr>
          <p:spPr>
            <a:xfrm>
              <a:off x="5768900" y="16537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4"/>
            <p:cNvSpPr/>
            <p:nvPr/>
          </p:nvSpPr>
          <p:spPr>
            <a:xfrm>
              <a:off x="5739525" y="16537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21" name="Google Shape;1521;p64"/>
          <p:cNvCxnSpPr>
            <a:cxnSpLocks/>
            <a:stCxn id="1506" idx="3"/>
            <a:endCxn id="1503" idx="1"/>
          </p:cNvCxnSpPr>
          <p:nvPr/>
        </p:nvCxnSpPr>
        <p:spPr>
          <a:xfrm>
            <a:off x="3254056" y="1457487"/>
            <a:ext cx="50630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522" name="Google Shape;1522;p64"/>
          <p:cNvCxnSpPr>
            <a:cxnSpLocks/>
            <a:stCxn id="1508" idx="3"/>
            <a:endCxn id="1505" idx="1"/>
          </p:cNvCxnSpPr>
          <p:nvPr/>
        </p:nvCxnSpPr>
        <p:spPr>
          <a:xfrm flipV="1">
            <a:off x="3254056" y="2114727"/>
            <a:ext cx="506304" cy="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523" name="Google Shape;1523;p64"/>
          <p:cNvCxnSpPr>
            <a:cxnSpLocks/>
            <a:stCxn id="1509" idx="3"/>
            <a:endCxn id="1504" idx="1"/>
          </p:cNvCxnSpPr>
          <p:nvPr/>
        </p:nvCxnSpPr>
        <p:spPr>
          <a:xfrm flipV="1">
            <a:off x="3254056" y="2771967"/>
            <a:ext cx="506304" cy="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5" name="Google Shape;1503;p64">
            <a:extLst>
              <a:ext uri="{FF2B5EF4-FFF2-40B4-BE49-F238E27FC236}">
                <a16:creationId xmlns:a16="http://schemas.microsoft.com/office/drawing/2014/main" id="{F72F2A05-0ED2-C709-21D1-3C826923EA2A}"/>
              </a:ext>
            </a:extLst>
          </p:cNvPr>
          <p:cNvSpPr txBox="1"/>
          <p:nvPr/>
        </p:nvSpPr>
        <p:spPr>
          <a:xfrm>
            <a:off x="3760360" y="3019350"/>
            <a:ext cx="255786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Repositório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7" name="Google Shape;1505;p64">
            <a:extLst>
              <a:ext uri="{FF2B5EF4-FFF2-40B4-BE49-F238E27FC236}">
                <a16:creationId xmlns:a16="http://schemas.microsoft.com/office/drawing/2014/main" id="{C343F7C6-65E1-F701-0D6C-F8364E18A92E}"/>
              </a:ext>
            </a:extLst>
          </p:cNvPr>
          <p:cNvSpPr txBox="1"/>
          <p:nvPr/>
        </p:nvSpPr>
        <p:spPr>
          <a:xfrm>
            <a:off x="3760360" y="3676590"/>
            <a:ext cx="255786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Registro na Cloud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" name="Google Shape;1506;p64">
            <a:extLst>
              <a:ext uri="{FF2B5EF4-FFF2-40B4-BE49-F238E27FC236}">
                <a16:creationId xmlns:a16="http://schemas.microsoft.com/office/drawing/2014/main" id="{6878B7CF-466C-24BA-22D4-15FEEE131872}"/>
              </a:ext>
            </a:extLst>
          </p:cNvPr>
          <p:cNvSpPr/>
          <p:nvPr/>
        </p:nvSpPr>
        <p:spPr>
          <a:xfrm>
            <a:off x="2687056" y="313305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07;p64">
            <a:extLst>
              <a:ext uri="{FF2B5EF4-FFF2-40B4-BE49-F238E27FC236}">
                <a16:creationId xmlns:a16="http://schemas.microsoft.com/office/drawing/2014/main" id="{9D0CEB99-87FB-89CB-667A-A7A7021E0D35}"/>
              </a:ext>
            </a:extLst>
          </p:cNvPr>
          <p:cNvSpPr/>
          <p:nvPr/>
        </p:nvSpPr>
        <p:spPr>
          <a:xfrm>
            <a:off x="2800956" y="3246913"/>
            <a:ext cx="339200" cy="339275"/>
          </a:xfrm>
          <a:custGeom>
            <a:avLst/>
            <a:gdLst/>
            <a:ahLst/>
            <a:cxnLst/>
            <a:rect l="l" t="t" r="r" b="b"/>
            <a:pathLst>
              <a:path w="13568" h="13571" extrusionOk="0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08;p64">
            <a:extLst>
              <a:ext uri="{FF2B5EF4-FFF2-40B4-BE49-F238E27FC236}">
                <a16:creationId xmlns:a16="http://schemas.microsoft.com/office/drawing/2014/main" id="{8C3FFAE1-13D1-CE7A-A06A-D80C3C9170AB}"/>
              </a:ext>
            </a:extLst>
          </p:cNvPr>
          <p:cNvSpPr/>
          <p:nvPr/>
        </p:nvSpPr>
        <p:spPr>
          <a:xfrm>
            <a:off x="2687056" y="3790292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13;p64">
            <a:extLst>
              <a:ext uri="{FF2B5EF4-FFF2-40B4-BE49-F238E27FC236}">
                <a16:creationId xmlns:a16="http://schemas.microsoft.com/office/drawing/2014/main" id="{B83E17D9-45AF-FE67-CC34-8223471E20BD}"/>
              </a:ext>
            </a:extLst>
          </p:cNvPr>
          <p:cNvGrpSpPr/>
          <p:nvPr/>
        </p:nvGrpSpPr>
        <p:grpSpPr>
          <a:xfrm>
            <a:off x="2800781" y="3904153"/>
            <a:ext cx="339550" cy="339275"/>
            <a:chOff x="5543825" y="1573475"/>
            <a:chExt cx="339550" cy="339275"/>
          </a:xfrm>
        </p:grpSpPr>
        <p:sp>
          <p:nvSpPr>
            <p:cNvPr id="16" name="Google Shape;1514;p64">
              <a:extLst>
                <a:ext uri="{FF2B5EF4-FFF2-40B4-BE49-F238E27FC236}">
                  <a16:creationId xmlns:a16="http://schemas.microsoft.com/office/drawing/2014/main" id="{2ACAED3F-6E66-4961-3392-9C05B0513E7B}"/>
                </a:ext>
              </a:extLst>
            </p:cNvPr>
            <p:cNvSpPr/>
            <p:nvPr/>
          </p:nvSpPr>
          <p:spPr>
            <a:xfrm>
              <a:off x="5543825" y="1573475"/>
              <a:ext cx="339550" cy="339275"/>
            </a:xfrm>
            <a:custGeom>
              <a:avLst/>
              <a:gdLst/>
              <a:ahLst/>
              <a:cxnLst/>
              <a:rect l="l" t="t" r="r" b="b"/>
              <a:pathLst>
                <a:path w="13582" h="13571" extrusionOk="0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5;p64">
              <a:extLst>
                <a:ext uri="{FF2B5EF4-FFF2-40B4-BE49-F238E27FC236}">
                  <a16:creationId xmlns:a16="http://schemas.microsoft.com/office/drawing/2014/main" id="{80E5EBE6-EC08-D7D4-BAB0-92F3158227BB}"/>
                </a:ext>
              </a:extLst>
            </p:cNvPr>
            <p:cNvSpPr/>
            <p:nvPr/>
          </p:nvSpPr>
          <p:spPr>
            <a:xfrm>
              <a:off x="5768900" y="1600100"/>
              <a:ext cx="52975" cy="13150"/>
            </a:xfrm>
            <a:custGeom>
              <a:avLst/>
              <a:gdLst/>
              <a:ahLst/>
              <a:cxnLst/>
              <a:rect l="l" t="t" r="r" b="b"/>
              <a:pathLst>
                <a:path w="2119" h="526" extrusionOk="0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16;p64">
              <a:extLst>
                <a:ext uri="{FF2B5EF4-FFF2-40B4-BE49-F238E27FC236}">
                  <a16:creationId xmlns:a16="http://schemas.microsoft.com/office/drawing/2014/main" id="{817ECD19-CC8F-0B90-0AAC-FE638F0FF17B}"/>
                </a:ext>
              </a:extLst>
            </p:cNvPr>
            <p:cNvSpPr/>
            <p:nvPr/>
          </p:nvSpPr>
          <p:spPr>
            <a:xfrm>
              <a:off x="5739525" y="1600100"/>
              <a:ext cx="13125" cy="13300"/>
            </a:xfrm>
            <a:custGeom>
              <a:avLst/>
              <a:gdLst/>
              <a:ahLst/>
              <a:cxnLst/>
              <a:rect l="l" t="t" r="r" b="b"/>
              <a:pathLst>
                <a:path w="525" h="532" extrusionOk="0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17;p64">
              <a:extLst>
                <a:ext uri="{FF2B5EF4-FFF2-40B4-BE49-F238E27FC236}">
                  <a16:creationId xmlns:a16="http://schemas.microsoft.com/office/drawing/2014/main" id="{DAF2179A-0425-45B1-BF60-E5A783B35006}"/>
                </a:ext>
              </a:extLst>
            </p:cNvPr>
            <p:cNvSpPr/>
            <p:nvPr/>
          </p:nvSpPr>
          <p:spPr>
            <a:xfrm>
              <a:off x="5768900" y="17073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18;p64">
              <a:extLst>
                <a:ext uri="{FF2B5EF4-FFF2-40B4-BE49-F238E27FC236}">
                  <a16:creationId xmlns:a16="http://schemas.microsoft.com/office/drawing/2014/main" id="{7FC4F669-54BC-41EE-1DA7-57138CED8F47}"/>
                </a:ext>
              </a:extLst>
            </p:cNvPr>
            <p:cNvSpPr/>
            <p:nvPr/>
          </p:nvSpPr>
          <p:spPr>
            <a:xfrm>
              <a:off x="5739525" y="17073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19;p64">
              <a:extLst>
                <a:ext uri="{FF2B5EF4-FFF2-40B4-BE49-F238E27FC236}">
                  <a16:creationId xmlns:a16="http://schemas.microsoft.com/office/drawing/2014/main" id="{85615062-051F-2520-0C6B-4A8A0538E59D}"/>
                </a:ext>
              </a:extLst>
            </p:cNvPr>
            <p:cNvSpPr/>
            <p:nvPr/>
          </p:nvSpPr>
          <p:spPr>
            <a:xfrm>
              <a:off x="5768900" y="16537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20;p64">
              <a:extLst>
                <a:ext uri="{FF2B5EF4-FFF2-40B4-BE49-F238E27FC236}">
                  <a16:creationId xmlns:a16="http://schemas.microsoft.com/office/drawing/2014/main" id="{8C430ADA-FDB0-D609-1317-38195061C207}"/>
                </a:ext>
              </a:extLst>
            </p:cNvPr>
            <p:cNvSpPr/>
            <p:nvPr/>
          </p:nvSpPr>
          <p:spPr>
            <a:xfrm>
              <a:off x="5739525" y="16537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1521;p64">
            <a:extLst>
              <a:ext uri="{FF2B5EF4-FFF2-40B4-BE49-F238E27FC236}">
                <a16:creationId xmlns:a16="http://schemas.microsoft.com/office/drawing/2014/main" id="{EAC8F14B-6E6D-0F5D-51CB-BB85B2178D1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254056" y="3416550"/>
            <a:ext cx="50630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4" name="Google Shape;1522;p64">
            <a:extLst>
              <a:ext uri="{FF2B5EF4-FFF2-40B4-BE49-F238E27FC236}">
                <a16:creationId xmlns:a16="http://schemas.microsoft.com/office/drawing/2014/main" id="{7F9A4F53-1B7D-9349-5D5D-EC62608B9FA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3254056" y="4073790"/>
            <a:ext cx="506304" cy="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43D418-257F-D0EA-FB7F-98E679797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56" y="316019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treamlit SVG and transparent PNG icons | TechIcons">
            <a:extLst>
              <a:ext uri="{FF2B5EF4-FFF2-40B4-BE49-F238E27FC236}">
                <a16:creationId xmlns:a16="http://schemas.microsoft.com/office/drawing/2014/main" id="{E00CA826-24A3-85FA-D8BB-8CC1DA121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97" y="1856292"/>
            <a:ext cx="523770" cy="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ython Logo transparent PNG - StickPNG">
            <a:extLst>
              <a:ext uri="{FF2B5EF4-FFF2-40B4-BE49-F238E27FC236}">
                <a16:creationId xmlns:a16="http://schemas.microsoft.com/office/drawing/2014/main" id="{85E3C54E-81D1-FCB5-D92B-510F1DFA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06" y="1842124"/>
            <a:ext cx="537938" cy="5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Logotipo completo do Docker PNG transparente - StickPNG">
            <a:extLst>
              <a:ext uri="{FF2B5EF4-FFF2-40B4-BE49-F238E27FC236}">
                <a16:creationId xmlns:a16="http://schemas.microsoft.com/office/drawing/2014/main" id="{30DC6171-7748-45C8-987E-EE7735B9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94" y="2507185"/>
            <a:ext cx="529563" cy="52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Streamlit SVG and transparent PNG icons | TechIcons">
            <a:extLst>
              <a:ext uri="{FF2B5EF4-FFF2-40B4-BE49-F238E27FC236}">
                <a16:creationId xmlns:a16="http://schemas.microsoft.com/office/drawing/2014/main" id="{DF43905B-B9E9-2982-808E-6C9741C2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97" y="3813750"/>
            <a:ext cx="523770" cy="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blue and black logo&#10;&#10;AI-generated content may be incorrect.">
            <a:extLst>
              <a:ext uri="{FF2B5EF4-FFF2-40B4-BE49-F238E27FC236}">
                <a16:creationId xmlns:a16="http://schemas.microsoft.com/office/drawing/2014/main" id="{E046A2F6-135E-6C2B-DEAC-71BF2D658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393" y="1188737"/>
            <a:ext cx="531877" cy="53187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5"/>
          <p:cNvSpPr txBox="1">
            <a:spLocks noGrp="1"/>
          </p:cNvSpPr>
          <p:nvPr>
            <p:ph type="subTitle" idx="1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Distribuição de embeddings </a:t>
            </a:r>
            <a:r>
              <a:rPr lang="en" dirty="0"/>
              <a:t>ao longo do tempo para descobrir mudanças de comportamento e linguagem do público gamer. Convêm ao mesmo propósito os </a:t>
            </a:r>
            <a:r>
              <a:rPr lang="en" b="1" dirty="0"/>
              <a:t>scores de confiança </a:t>
            </a:r>
            <a:r>
              <a:rPr lang="en" dirty="0"/>
              <a:t>e a </a:t>
            </a:r>
            <a:r>
              <a:rPr lang="en" b="1" dirty="0"/>
              <a:t>distribuição das previsões.</a:t>
            </a:r>
            <a:endParaRPr dirty="0"/>
          </a:p>
        </p:txBody>
      </p:sp>
      <p:sp>
        <p:nvSpPr>
          <p:cNvPr id="990" name="Google Shape;990;p45"/>
          <p:cNvSpPr txBox="1">
            <a:spLocks noGrp="1"/>
          </p:cNvSpPr>
          <p:nvPr>
            <p:ph type="subTitle" idx="2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caso de jogos da Steam é possível capturar se o player </a:t>
            </a:r>
            <a:r>
              <a:rPr lang="en" b="1" dirty="0"/>
              <a:t>recomendou ou não </a:t>
            </a:r>
            <a:r>
              <a:rPr lang="en" dirty="0"/>
              <a:t>o jogo na review. É possível medir a acertividade com base nisso e alertar em caso de discrepância brusca.</a:t>
            </a:r>
            <a:endParaRPr dirty="0"/>
          </a:p>
        </p:txBody>
      </p:sp>
      <p:sp>
        <p:nvSpPr>
          <p:cNvPr id="991" name="Google Shape;991;p45"/>
          <p:cNvSpPr txBox="1">
            <a:spLocks noGrp="1"/>
          </p:cNvSpPr>
          <p:nvPr>
            <p:ph type="subTitle" idx="3"/>
          </p:nvPr>
        </p:nvSpPr>
        <p:spPr>
          <a:xfrm>
            <a:off x="1689126" y="346552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Exceções, falhas de rede e infraestrutura. Não apenas quebras do sistema, mas sobretudo </a:t>
            </a:r>
            <a:r>
              <a:rPr lang="pt-BR" b="1" dirty="0"/>
              <a:t>altos índices de latência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992" name="Google Shape;992;p45"/>
          <p:cNvSpPr txBox="1">
            <a:spLocks noGrp="1"/>
          </p:cNvSpPr>
          <p:nvPr>
            <p:ph type="subTitle" idx="4"/>
          </p:nvPr>
        </p:nvSpPr>
        <p:spPr>
          <a:xfrm>
            <a:off x="5210878" y="346552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Feedbacks, tempo de permanência nas páginas, quantidade de acessos, e especialmente </a:t>
            </a:r>
            <a:r>
              <a:rPr lang="en" b="1" dirty="0"/>
              <a:t>convergência de opinião</a:t>
            </a:r>
            <a:r>
              <a:rPr lang="en" dirty="0"/>
              <a:t>, o quanto o modelo se alinha com o senso comum dos usuários.</a:t>
            </a:r>
            <a:endParaRPr lang="pt-BR" b="1" dirty="0"/>
          </a:p>
        </p:txBody>
      </p:sp>
      <p:sp>
        <p:nvSpPr>
          <p:cNvPr id="993" name="Google Shape;993;p45"/>
          <p:cNvSpPr txBox="1">
            <a:spLocks noGrp="1"/>
          </p:cNvSpPr>
          <p:nvPr>
            <p:ph type="subTitle" idx="5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Detecção de Drift</a:t>
            </a:r>
            <a:endParaRPr dirty="0"/>
          </a:p>
        </p:txBody>
      </p:sp>
      <p:sp>
        <p:nvSpPr>
          <p:cNvPr id="994" name="Google Shape;994;p45"/>
          <p:cNvSpPr txBox="1">
            <a:spLocks noGrp="1"/>
          </p:cNvSpPr>
          <p:nvPr>
            <p:ph type="subTitle" idx="6"/>
          </p:nvPr>
        </p:nvSpPr>
        <p:spPr>
          <a:xfrm>
            <a:off x="1689126" y="3160496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Erros</a:t>
            </a:r>
            <a:endParaRPr dirty="0"/>
          </a:p>
        </p:txBody>
      </p:sp>
      <p:sp>
        <p:nvSpPr>
          <p:cNvPr id="995" name="Google Shape;995;p45"/>
          <p:cNvSpPr txBox="1">
            <a:spLocks noGrp="1"/>
          </p:cNvSpPr>
          <p:nvPr>
            <p:ph type="subTitle" idx="7"/>
          </p:nvPr>
        </p:nvSpPr>
        <p:spPr>
          <a:xfrm>
            <a:off x="5210850" y="1455550"/>
            <a:ext cx="3706322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Métricas de desempenho</a:t>
            </a:r>
            <a:endParaRPr dirty="0"/>
          </a:p>
        </p:txBody>
      </p:sp>
      <p:sp>
        <p:nvSpPr>
          <p:cNvPr id="996" name="Google Shape;996;p45"/>
          <p:cNvSpPr txBox="1">
            <a:spLocks noGrp="1"/>
          </p:cNvSpPr>
          <p:nvPr>
            <p:ph type="subTitle" idx="8"/>
          </p:nvPr>
        </p:nvSpPr>
        <p:spPr>
          <a:xfrm>
            <a:off x="5210850" y="3160496"/>
            <a:ext cx="3004573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Engajamento no App</a:t>
            </a:r>
          </a:p>
        </p:txBody>
      </p:sp>
      <p:sp>
        <p:nvSpPr>
          <p:cNvPr id="997" name="Google Shape;997;p45"/>
          <p:cNvSpPr txBox="1">
            <a:spLocks noGrp="1"/>
          </p:cNvSpPr>
          <p:nvPr>
            <p:ph type="title"/>
          </p:nvPr>
        </p:nvSpPr>
        <p:spPr>
          <a:xfrm>
            <a:off x="491135" y="427638"/>
            <a:ext cx="81617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Ideias de logging e alarmes para monitoração</a:t>
            </a:r>
            <a:endParaRPr dirty="0"/>
          </a:p>
        </p:txBody>
      </p:sp>
      <p:pic>
        <p:nvPicPr>
          <p:cNvPr id="3" name="Picture 2" descr="A red light with rays of light&#10;&#10;AI-generated content may be incorrect.">
            <a:extLst>
              <a:ext uri="{FF2B5EF4-FFF2-40B4-BE49-F238E27FC236}">
                <a16:creationId xmlns:a16="http://schemas.microsoft.com/office/drawing/2014/main" id="{DD8D8C43-59D7-DA1D-140A-6A14382E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59" y="1383100"/>
            <a:ext cx="373026" cy="373026"/>
          </a:xfrm>
          <a:prstGeom prst="rect">
            <a:avLst/>
          </a:prstGeom>
        </p:spPr>
      </p:pic>
      <p:pic>
        <p:nvPicPr>
          <p:cNvPr id="4" name="Picture 3" descr="A red light with rays of light&#10;&#10;AI-generated content may be incorrect.">
            <a:extLst>
              <a:ext uri="{FF2B5EF4-FFF2-40B4-BE49-F238E27FC236}">
                <a16:creationId xmlns:a16="http://schemas.microsoft.com/office/drawing/2014/main" id="{8D98B9EA-9B49-F110-27C6-D8CFF3AFA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34" y="3087846"/>
            <a:ext cx="373026" cy="373026"/>
          </a:xfrm>
          <a:prstGeom prst="rect">
            <a:avLst/>
          </a:prstGeom>
        </p:spPr>
      </p:pic>
      <p:pic>
        <p:nvPicPr>
          <p:cNvPr id="6148" name="Picture 4" descr="Analysis - Free seo and web icons">
            <a:extLst>
              <a:ext uri="{FF2B5EF4-FFF2-40B4-BE49-F238E27FC236}">
                <a16:creationId xmlns:a16="http://schemas.microsoft.com/office/drawing/2014/main" id="{1D10F649-D8DB-498C-8F59-8E6E3E192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60" y="1455550"/>
            <a:ext cx="377100" cy="37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nalysis - Free seo and web icons">
            <a:extLst>
              <a:ext uri="{FF2B5EF4-FFF2-40B4-BE49-F238E27FC236}">
                <a16:creationId xmlns:a16="http://schemas.microsoft.com/office/drawing/2014/main" id="{E52EC869-8DFE-A0D1-9020-12EBEE3BD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59" y="3160496"/>
            <a:ext cx="377100" cy="37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82A37F-D661-8D25-D098-03F8AFC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277" y="2187750"/>
            <a:ext cx="4559445" cy="768000"/>
          </a:xfrm>
        </p:spPr>
        <p:txBody>
          <a:bodyPr/>
          <a:lstStyle/>
          <a:p>
            <a:r>
              <a:rPr lang="en" dirty="0">
                <a:latin typeface="Poppins Black" panose="00000A00000000000000" pitchFamily="2" charset="0"/>
                <a:cs typeface="Poppins Black" panose="00000A00000000000000" pitchFamily="2" charset="0"/>
              </a:rPr>
              <a:t>OBRIGADO!</a:t>
            </a:r>
            <a:endParaRPr lang="pt-BR"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6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>
          <a:extLst>
            <a:ext uri="{FF2B5EF4-FFF2-40B4-BE49-F238E27FC236}">
              <a16:creationId xmlns:a16="http://schemas.microsoft.com/office/drawing/2014/main" id="{25D3F933-75F1-A650-360C-54757C434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6" name="Google Shape;1176;p50">
            <a:extLst>
              <a:ext uri="{FF2B5EF4-FFF2-40B4-BE49-F238E27FC236}">
                <a16:creationId xmlns:a16="http://schemas.microsoft.com/office/drawing/2014/main" id="{B56D0B96-7C7D-2B08-65BA-1301A169EFE5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9013" r="19013"/>
          <a:stretch/>
        </p:blipFill>
        <p:spPr>
          <a:xfrm>
            <a:off x="4272425" y="613850"/>
            <a:ext cx="3768351" cy="3796800"/>
          </a:xfrm>
          <a:prstGeom prst="rect">
            <a:avLst/>
          </a:prstGeom>
        </p:spPr>
      </p:pic>
      <p:sp>
        <p:nvSpPr>
          <p:cNvPr id="1177" name="Google Shape;1177;p50">
            <a:extLst>
              <a:ext uri="{FF2B5EF4-FFF2-40B4-BE49-F238E27FC236}">
                <a16:creationId xmlns:a16="http://schemas.microsoft.com/office/drawing/2014/main" id="{1DE588C6-CD70-7C4D-2494-8830831E0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Objetivo: produzir um </a:t>
            </a:r>
            <a:r>
              <a:rPr lang="pt-BR" sz="2400" dirty="0">
                <a:solidFill>
                  <a:schemeClr val="accent1"/>
                </a:solidFill>
              </a:rPr>
              <a:t>serviço de classificação de sentimento</a:t>
            </a:r>
            <a:r>
              <a:rPr lang="pt-BR" sz="2400" dirty="0"/>
              <a:t> sobre reviews de jogos</a:t>
            </a:r>
            <a:endParaRPr sz="2400" dirty="0"/>
          </a:p>
        </p:txBody>
      </p:sp>
      <p:sp>
        <p:nvSpPr>
          <p:cNvPr id="1178" name="Google Shape;1178;p50">
            <a:extLst>
              <a:ext uri="{FF2B5EF4-FFF2-40B4-BE49-F238E27FC236}">
                <a16:creationId xmlns:a16="http://schemas.microsoft.com/office/drawing/2014/main" id="{248BF061-4C72-E46E-48C1-70E0EDDF49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3225" y="3187975"/>
            <a:ext cx="3087775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Busca-se a capacidade de identificar se a avaliação de um player é positiva ou negativa, superando os desafios do vocabulário gamer.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475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>
          <a:extLst>
            <a:ext uri="{FF2B5EF4-FFF2-40B4-BE49-F238E27FC236}">
              <a16:creationId xmlns:a16="http://schemas.microsoft.com/office/drawing/2014/main" id="{87349D2F-43B5-CECC-529D-FEBE0917F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>
            <a:extLst>
              <a:ext uri="{FF2B5EF4-FFF2-40B4-BE49-F238E27FC236}">
                <a16:creationId xmlns:a16="http://schemas.microsoft.com/office/drawing/2014/main" id="{001EA2CC-600E-5423-C8F7-5F5BF230FA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Origem da proposta</a:t>
            </a:r>
            <a:endParaRPr sz="3600" dirty="0"/>
          </a:p>
        </p:txBody>
      </p:sp>
      <p:sp>
        <p:nvSpPr>
          <p:cNvPr id="880" name="Google Shape;880;p39">
            <a:extLst>
              <a:ext uri="{FF2B5EF4-FFF2-40B4-BE49-F238E27FC236}">
                <a16:creationId xmlns:a16="http://schemas.microsoft.com/office/drawing/2014/main" id="{4DC49F03-9004-E2D2-6639-EFF8D8D222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Inicialmente, realizamos os treinamentos sobre reviews de produtos na Amazon…</a:t>
            </a:r>
            <a:endParaRPr dirty="0"/>
          </a:p>
        </p:txBody>
      </p:sp>
      <p:grpSp>
        <p:nvGrpSpPr>
          <p:cNvPr id="881" name="Google Shape;881;p39">
            <a:extLst>
              <a:ext uri="{FF2B5EF4-FFF2-40B4-BE49-F238E27FC236}">
                <a16:creationId xmlns:a16="http://schemas.microsoft.com/office/drawing/2014/main" id="{AF8168C1-4885-3692-A7B6-2D062FB3871E}"/>
              </a:ext>
            </a:extLst>
          </p:cNvPr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82" name="Google Shape;882;p39">
              <a:extLst>
                <a:ext uri="{FF2B5EF4-FFF2-40B4-BE49-F238E27FC236}">
                  <a16:creationId xmlns:a16="http://schemas.microsoft.com/office/drawing/2014/main" id="{54B42457-2EAB-ADCD-2B67-C48E01A05CB5}"/>
                </a:ext>
              </a:extLst>
            </p:cNvPr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>
                <a:extLst>
                  <a:ext uri="{FF2B5EF4-FFF2-40B4-BE49-F238E27FC236}">
                    <a16:creationId xmlns:a16="http://schemas.microsoft.com/office/drawing/2014/main" id="{D3007C91-33A2-B484-3636-9BC5E1E44C8F}"/>
                  </a:ext>
                </a:extLst>
              </p:cNvPr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4" name="Google Shape;884;p39">
                <a:extLst>
                  <a:ext uri="{FF2B5EF4-FFF2-40B4-BE49-F238E27FC236}">
                    <a16:creationId xmlns:a16="http://schemas.microsoft.com/office/drawing/2014/main" id="{9CAD77BC-6EA0-BDFE-4E14-F37A157C69D7}"/>
                  </a:ext>
                </a:extLst>
              </p:cNvPr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39">
              <a:extLst>
                <a:ext uri="{FF2B5EF4-FFF2-40B4-BE49-F238E27FC236}">
                  <a16:creationId xmlns:a16="http://schemas.microsoft.com/office/drawing/2014/main" id="{1C568051-CA87-95C4-5786-E83C510C8992}"/>
                </a:ext>
              </a:extLst>
            </p:cNvPr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>
                <a:extLst>
                  <a:ext uri="{FF2B5EF4-FFF2-40B4-BE49-F238E27FC236}">
                    <a16:creationId xmlns:a16="http://schemas.microsoft.com/office/drawing/2014/main" id="{C045A50B-7902-2B2A-B6DC-FE89E1511AB7}"/>
                  </a:ext>
                </a:extLst>
              </p:cNvPr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7" name="Google Shape;887;p39">
                <a:extLst>
                  <a:ext uri="{FF2B5EF4-FFF2-40B4-BE49-F238E27FC236}">
                    <a16:creationId xmlns:a16="http://schemas.microsoft.com/office/drawing/2014/main" id="{A0A9205C-8FCF-05EA-0B96-4C6BD494FD50}"/>
                  </a:ext>
                </a:extLst>
              </p:cNvPr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8" name="Google Shape;888;p39">
              <a:extLst>
                <a:ext uri="{FF2B5EF4-FFF2-40B4-BE49-F238E27FC236}">
                  <a16:creationId xmlns:a16="http://schemas.microsoft.com/office/drawing/2014/main" id="{59232058-7E24-A292-627A-0E685FBC51C3}"/>
                </a:ext>
              </a:extLst>
            </p:cNvPr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>
                <a:extLst>
                  <a:ext uri="{FF2B5EF4-FFF2-40B4-BE49-F238E27FC236}">
                    <a16:creationId xmlns:a16="http://schemas.microsoft.com/office/drawing/2014/main" id="{BD93BB92-DEFA-DD1E-C891-AE59ACC160F7}"/>
                  </a:ext>
                </a:extLst>
              </p:cNvPr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>
                <a:extLst>
                  <a:ext uri="{FF2B5EF4-FFF2-40B4-BE49-F238E27FC236}">
                    <a16:creationId xmlns:a16="http://schemas.microsoft.com/office/drawing/2014/main" id="{4E38F5CA-1D49-6D93-5703-9D99717329E2}"/>
                  </a:ext>
                </a:extLst>
              </p:cNvPr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39">
            <a:extLst>
              <a:ext uri="{FF2B5EF4-FFF2-40B4-BE49-F238E27FC236}">
                <a16:creationId xmlns:a16="http://schemas.microsoft.com/office/drawing/2014/main" id="{0C8B41E1-74D1-DA5F-3190-4190C22B9F07}"/>
              </a:ext>
            </a:extLst>
          </p:cNvPr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92" name="Google Shape;892;p39">
              <a:extLst>
                <a:ext uri="{FF2B5EF4-FFF2-40B4-BE49-F238E27FC236}">
                  <a16:creationId xmlns:a16="http://schemas.microsoft.com/office/drawing/2014/main" id="{56982C16-006F-CD8B-1D6E-38690C6DAC50}"/>
                </a:ext>
              </a:extLst>
            </p:cNvPr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>
                <a:extLst>
                  <a:ext uri="{FF2B5EF4-FFF2-40B4-BE49-F238E27FC236}">
                    <a16:creationId xmlns:a16="http://schemas.microsoft.com/office/drawing/2014/main" id="{D8E4B0FD-A121-6306-1C1C-183F1FF2A8E2}"/>
                  </a:ext>
                </a:extLst>
              </p:cNvPr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>
                <a:extLst>
                  <a:ext uri="{FF2B5EF4-FFF2-40B4-BE49-F238E27FC236}">
                    <a16:creationId xmlns:a16="http://schemas.microsoft.com/office/drawing/2014/main" id="{DBC208FB-79BC-410B-70D5-1D83180747F3}"/>
                  </a:ext>
                </a:extLst>
              </p:cNvPr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5" name="Google Shape;895;p39">
              <a:extLst>
                <a:ext uri="{FF2B5EF4-FFF2-40B4-BE49-F238E27FC236}">
                  <a16:creationId xmlns:a16="http://schemas.microsoft.com/office/drawing/2014/main" id="{0B3060DC-2CF7-4944-7AC4-515E5385C38D}"/>
                </a:ext>
              </a:extLst>
            </p:cNvPr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>
                <a:extLst>
                  <a:ext uri="{FF2B5EF4-FFF2-40B4-BE49-F238E27FC236}">
                    <a16:creationId xmlns:a16="http://schemas.microsoft.com/office/drawing/2014/main" id="{3472FDF9-A5BA-9D0F-29EF-F9915A00BB82}"/>
                  </a:ext>
                </a:extLst>
              </p:cNvPr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7" name="Google Shape;897;p39">
                <a:extLst>
                  <a:ext uri="{FF2B5EF4-FFF2-40B4-BE49-F238E27FC236}">
                    <a16:creationId xmlns:a16="http://schemas.microsoft.com/office/drawing/2014/main" id="{0539FE71-E6C8-0EEB-C2BD-B257065A9F94}"/>
                  </a:ext>
                </a:extLst>
              </p:cNvPr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9">
              <a:extLst>
                <a:ext uri="{FF2B5EF4-FFF2-40B4-BE49-F238E27FC236}">
                  <a16:creationId xmlns:a16="http://schemas.microsoft.com/office/drawing/2014/main" id="{3DE77017-496D-7A93-BD6A-2958E33ABA2A}"/>
                </a:ext>
              </a:extLst>
            </p:cNvPr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>
                <a:extLst>
                  <a:ext uri="{FF2B5EF4-FFF2-40B4-BE49-F238E27FC236}">
                    <a16:creationId xmlns:a16="http://schemas.microsoft.com/office/drawing/2014/main" id="{1C48E4A6-3FB8-EF08-69AD-104E2082021B}"/>
                  </a:ext>
                </a:extLst>
              </p:cNvPr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0" name="Google Shape;900;p39">
                <a:extLst>
                  <a:ext uri="{FF2B5EF4-FFF2-40B4-BE49-F238E27FC236}">
                    <a16:creationId xmlns:a16="http://schemas.microsoft.com/office/drawing/2014/main" id="{3D1A7634-17EC-DFD3-D283-BA2886C5270A}"/>
                  </a:ext>
                </a:extLst>
              </p:cNvPr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39">
              <a:extLst>
                <a:ext uri="{FF2B5EF4-FFF2-40B4-BE49-F238E27FC236}">
                  <a16:creationId xmlns:a16="http://schemas.microsoft.com/office/drawing/2014/main" id="{C3F27E6B-E8B1-A1FE-01DB-1F51190E4418}"/>
                </a:ext>
              </a:extLst>
            </p:cNvPr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>
                <a:extLst>
                  <a:ext uri="{FF2B5EF4-FFF2-40B4-BE49-F238E27FC236}">
                    <a16:creationId xmlns:a16="http://schemas.microsoft.com/office/drawing/2014/main" id="{E81DF785-CE12-A82B-F974-5662980F2DBE}"/>
                  </a:ext>
                </a:extLst>
              </p:cNvPr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3" name="Google Shape;903;p39">
                <a:extLst>
                  <a:ext uri="{FF2B5EF4-FFF2-40B4-BE49-F238E27FC236}">
                    <a16:creationId xmlns:a16="http://schemas.microsoft.com/office/drawing/2014/main" id="{8E4E223B-6D93-565D-AE03-CA8B1702644D}"/>
                  </a:ext>
                </a:extLst>
              </p:cNvPr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9">
              <a:extLst>
                <a:ext uri="{FF2B5EF4-FFF2-40B4-BE49-F238E27FC236}">
                  <a16:creationId xmlns:a16="http://schemas.microsoft.com/office/drawing/2014/main" id="{9A640036-3B02-953D-AE70-A15DD0CF5C3F}"/>
                </a:ext>
              </a:extLst>
            </p:cNvPr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>
                <a:extLst>
                  <a:ext uri="{FF2B5EF4-FFF2-40B4-BE49-F238E27FC236}">
                    <a16:creationId xmlns:a16="http://schemas.microsoft.com/office/drawing/2014/main" id="{42CF13ED-9BB9-BC84-21B0-DF9CC7B0D7CA}"/>
                  </a:ext>
                </a:extLst>
              </p:cNvPr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6" name="Google Shape;906;p39">
                <a:extLst>
                  <a:ext uri="{FF2B5EF4-FFF2-40B4-BE49-F238E27FC236}">
                    <a16:creationId xmlns:a16="http://schemas.microsoft.com/office/drawing/2014/main" id="{0C82E31C-8963-37F1-79A1-DD09FC52D9D9}"/>
                  </a:ext>
                </a:extLst>
              </p:cNvPr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9">
              <a:extLst>
                <a:ext uri="{FF2B5EF4-FFF2-40B4-BE49-F238E27FC236}">
                  <a16:creationId xmlns:a16="http://schemas.microsoft.com/office/drawing/2014/main" id="{4260C315-DE5A-FE3F-04C5-FF8B322A7018}"/>
                </a:ext>
              </a:extLst>
            </p:cNvPr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>
                <a:extLst>
                  <a:ext uri="{FF2B5EF4-FFF2-40B4-BE49-F238E27FC236}">
                    <a16:creationId xmlns:a16="http://schemas.microsoft.com/office/drawing/2014/main" id="{05F76799-02DF-1B2F-35CF-26DDFD3AC40D}"/>
                  </a:ext>
                </a:extLst>
              </p:cNvPr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>
                <a:extLst>
                  <a:ext uri="{FF2B5EF4-FFF2-40B4-BE49-F238E27FC236}">
                    <a16:creationId xmlns:a16="http://schemas.microsoft.com/office/drawing/2014/main" id="{44B28212-9EBD-8FFB-481D-CE7542A2672B}"/>
                  </a:ext>
                </a:extLst>
              </p:cNvPr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874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0336E069-42A3-842B-7BB6-DB9CCB5D0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>
            <a:extLst>
              <a:ext uri="{FF2B5EF4-FFF2-40B4-BE49-F238E27FC236}">
                <a16:creationId xmlns:a16="http://schemas.microsoft.com/office/drawing/2014/main" id="{344CB529-F1E2-2380-E8EC-C3DD63F7A8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431577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COLETA E ANÁLISE DOS DADOS</a:t>
            </a:r>
            <a:endParaRPr dirty="0"/>
          </a:p>
        </p:txBody>
      </p:sp>
      <p:sp>
        <p:nvSpPr>
          <p:cNvPr id="915" name="Google Shape;915;p40">
            <a:extLst>
              <a:ext uri="{FF2B5EF4-FFF2-40B4-BE49-F238E27FC236}">
                <a16:creationId xmlns:a16="http://schemas.microsoft.com/office/drawing/2014/main" id="{C71DDB5C-72AC-6147-5B3E-E8190D6BDFA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16" name="Google Shape;916;p40">
            <a:extLst>
              <a:ext uri="{FF2B5EF4-FFF2-40B4-BE49-F238E27FC236}">
                <a16:creationId xmlns:a16="http://schemas.microsoft.com/office/drawing/2014/main" id="{D4C39AD1-025F-577F-5D6F-A547CA9A1EB2}"/>
              </a:ext>
            </a:extLst>
          </p:cNvPr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>
              <a:extLst>
                <a:ext uri="{FF2B5EF4-FFF2-40B4-BE49-F238E27FC236}">
                  <a16:creationId xmlns:a16="http://schemas.microsoft.com/office/drawing/2014/main" id="{535A481F-E46C-97D8-3774-20ACF3659449}"/>
                </a:ext>
              </a:extLst>
            </p:cNvPr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>
                <a:extLst>
                  <a:ext uri="{FF2B5EF4-FFF2-40B4-BE49-F238E27FC236}">
                    <a16:creationId xmlns:a16="http://schemas.microsoft.com/office/drawing/2014/main" id="{D8D8ED33-C647-F431-0762-5EB99E3A19E4}"/>
                  </a:ext>
                </a:extLst>
              </p:cNvPr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>
                <a:extLst>
                  <a:ext uri="{FF2B5EF4-FFF2-40B4-BE49-F238E27FC236}">
                    <a16:creationId xmlns:a16="http://schemas.microsoft.com/office/drawing/2014/main" id="{EF005D23-097E-C97E-648C-C402A7563FA4}"/>
                  </a:ext>
                </a:extLst>
              </p:cNvPr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>
              <a:extLst>
                <a:ext uri="{FF2B5EF4-FFF2-40B4-BE49-F238E27FC236}">
                  <a16:creationId xmlns:a16="http://schemas.microsoft.com/office/drawing/2014/main" id="{DC435490-E46D-2005-5330-9B34875FB3E0}"/>
                </a:ext>
              </a:extLst>
            </p:cNvPr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>
                <a:extLst>
                  <a:ext uri="{FF2B5EF4-FFF2-40B4-BE49-F238E27FC236}">
                    <a16:creationId xmlns:a16="http://schemas.microsoft.com/office/drawing/2014/main" id="{C93A861C-A449-43D1-D44B-86C9E02EE55E}"/>
                  </a:ext>
                </a:extLst>
              </p:cNvPr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2" name="Google Shape;922;p40">
                <a:extLst>
                  <a:ext uri="{FF2B5EF4-FFF2-40B4-BE49-F238E27FC236}">
                    <a16:creationId xmlns:a16="http://schemas.microsoft.com/office/drawing/2014/main" id="{B1BF9274-BD26-2FE3-44FA-3E92AA89FDEE}"/>
                  </a:ext>
                </a:extLst>
              </p:cNvPr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>
              <a:extLst>
                <a:ext uri="{FF2B5EF4-FFF2-40B4-BE49-F238E27FC236}">
                  <a16:creationId xmlns:a16="http://schemas.microsoft.com/office/drawing/2014/main" id="{5EC27BD1-01D9-56C6-ABE2-869031168A09}"/>
                </a:ext>
              </a:extLst>
            </p:cNvPr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>
                <a:extLst>
                  <a:ext uri="{FF2B5EF4-FFF2-40B4-BE49-F238E27FC236}">
                    <a16:creationId xmlns:a16="http://schemas.microsoft.com/office/drawing/2014/main" id="{D5E4ADE9-0BCF-F845-10E3-EF6034512337}"/>
                  </a:ext>
                </a:extLst>
              </p:cNvPr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" name="Google Shape;925;p40">
                <a:extLst>
                  <a:ext uri="{FF2B5EF4-FFF2-40B4-BE49-F238E27FC236}">
                    <a16:creationId xmlns:a16="http://schemas.microsoft.com/office/drawing/2014/main" id="{DF8CC9BD-0806-EFA4-74D2-F1CDB7901B0E}"/>
                  </a:ext>
                </a:extLst>
              </p:cNvPr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>
              <a:extLst>
                <a:ext uri="{FF2B5EF4-FFF2-40B4-BE49-F238E27FC236}">
                  <a16:creationId xmlns:a16="http://schemas.microsoft.com/office/drawing/2014/main" id="{2256E781-46A2-4B15-1E8D-3FEA4935AC72}"/>
                </a:ext>
              </a:extLst>
            </p:cNvPr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>
                <a:extLst>
                  <a:ext uri="{FF2B5EF4-FFF2-40B4-BE49-F238E27FC236}">
                    <a16:creationId xmlns:a16="http://schemas.microsoft.com/office/drawing/2014/main" id="{1BC786E5-C130-F85B-7EB3-9D8B0ECA705F}"/>
                  </a:ext>
                </a:extLst>
              </p:cNvPr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" name="Google Shape;928;p40">
                <a:extLst>
                  <a:ext uri="{FF2B5EF4-FFF2-40B4-BE49-F238E27FC236}">
                    <a16:creationId xmlns:a16="http://schemas.microsoft.com/office/drawing/2014/main" id="{DDFD876E-EE9D-1B65-30A5-F6060F37CB3F}"/>
                  </a:ext>
                </a:extLst>
              </p:cNvPr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>
              <a:extLst>
                <a:ext uri="{FF2B5EF4-FFF2-40B4-BE49-F238E27FC236}">
                  <a16:creationId xmlns:a16="http://schemas.microsoft.com/office/drawing/2014/main" id="{94E44343-C0B6-6188-B1AA-D9B93831852A}"/>
                </a:ext>
              </a:extLst>
            </p:cNvPr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>
                <a:extLst>
                  <a:ext uri="{FF2B5EF4-FFF2-40B4-BE49-F238E27FC236}">
                    <a16:creationId xmlns:a16="http://schemas.microsoft.com/office/drawing/2014/main" id="{EA212458-694B-881E-BA2D-C95F8F4C67C1}"/>
                  </a:ext>
                </a:extLst>
              </p:cNvPr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" name="Google Shape;931;p40">
                <a:extLst>
                  <a:ext uri="{FF2B5EF4-FFF2-40B4-BE49-F238E27FC236}">
                    <a16:creationId xmlns:a16="http://schemas.microsoft.com/office/drawing/2014/main" id="{883089EC-61B6-257D-9732-26CBF730DE8F}"/>
                  </a:ext>
                </a:extLst>
              </p:cNvPr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>
              <a:extLst>
                <a:ext uri="{FF2B5EF4-FFF2-40B4-BE49-F238E27FC236}">
                  <a16:creationId xmlns:a16="http://schemas.microsoft.com/office/drawing/2014/main" id="{E05E9062-3DB0-470A-8291-12EAD444F340}"/>
                </a:ext>
              </a:extLst>
            </p:cNvPr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>
                <a:extLst>
                  <a:ext uri="{FF2B5EF4-FFF2-40B4-BE49-F238E27FC236}">
                    <a16:creationId xmlns:a16="http://schemas.microsoft.com/office/drawing/2014/main" id="{AF60BA4C-A210-B19A-DE25-6DF6D4904B2C}"/>
                  </a:ext>
                </a:extLst>
              </p:cNvPr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>
                <a:extLst>
                  <a:ext uri="{FF2B5EF4-FFF2-40B4-BE49-F238E27FC236}">
                    <a16:creationId xmlns:a16="http://schemas.microsoft.com/office/drawing/2014/main" id="{23C236ED-D7C6-FFE4-6559-435D18021978}"/>
                  </a:ext>
                </a:extLst>
              </p:cNvPr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514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>
          <a:extLst>
            <a:ext uri="{FF2B5EF4-FFF2-40B4-BE49-F238E27FC236}">
              <a16:creationId xmlns:a16="http://schemas.microsoft.com/office/drawing/2014/main" id="{48647CB7-55BA-27BC-6F7A-969608324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8">
            <a:extLst>
              <a:ext uri="{FF2B5EF4-FFF2-40B4-BE49-F238E27FC236}">
                <a16:creationId xmlns:a16="http://schemas.microsoft.com/office/drawing/2014/main" id="{8170ADD0-1ECD-85C4-8861-4C312E04D6D6}"/>
              </a:ext>
            </a:extLst>
          </p:cNvPr>
          <p:cNvSpPr/>
          <p:nvPr/>
        </p:nvSpPr>
        <p:spPr>
          <a:xfrm>
            <a:off x="2565140" y="247894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5" name="Google Shape;1335;p58">
            <a:extLst>
              <a:ext uri="{FF2B5EF4-FFF2-40B4-BE49-F238E27FC236}">
                <a16:creationId xmlns:a16="http://schemas.microsoft.com/office/drawing/2014/main" id="{FF71E2EE-EDE8-387E-C078-BC86B8EEE335}"/>
              </a:ext>
            </a:extLst>
          </p:cNvPr>
          <p:cNvSpPr/>
          <p:nvPr/>
        </p:nvSpPr>
        <p:spPr>
          <a:xfrm>
            <a:off x="4529040" y="247894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8">
            <a:extLst>
              <a:ext uri="{FF2B5EF4-FFF2-40B4-BE49-F238E27FC236}">
                <a16:creationId xmlns:a16="http://schemas.microsoft.com/office/drawing/2014/main" id="{E5422FEA-FB39-8952-7E79-1D61DB9485CE}"/>
              </a:ext>
            </a:extLst>
          </p:cNvPr>
          <p:cNvSpPr/>
          <p:nvPr/>
        </p:nvSpPr>
        <p:spPr>
          <a:xfrm>
            <a:off x="6492940" y="247894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58">
            <a:extLst>
              <a:ext uri="{FF2B5EF4-FFF2-40B4-BE49-F238E27FC236}">
                <a16:creationId xmlns:a16="http://schemas.microsoft.com/office/drawing/2014/main" id="{DBE364CF-EA7F-F5E2-A8FD-97B211D88DD8}"/>
              </a:ext>
            </a:extLst>
          </p:cNvPr>
          <p:cNvSpPr txBox="1"/>
          <p:nvPr/>
        </p:nvSpPr>
        <p:spPr>
          <a:xfrm flipH="1">
            <a:off x="1942494" y="963286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Coleta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39" name="Google Shape;1339;p58">
            <a:extLst>
              <a:ext uri="{FF2B5EF4-FFF2-40B4-BE49-F238E27FC236}">
                <a16:creationId xmlns:a16="http://schemas.microsoft.com/office/drawing/2014/main" id="{9A321D2B-22DA-017C-61B9-517B6A802CD1}"/>
              </a:ext>
            </a:extLst>
          </p:cNvPr>
          <p:cNvSpPr txBox="1"/>
          <p:nvPr/>
        </p:nvSpPr>
        <p:spPr>
          <a:xfrm flipH="1">
            <a:off x="1745156" y="1200110"/>
            <a:ext cx="2206949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Kaggle API: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'kritanjalijain/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amazon-reviews'</a:t>
            </a:r>
          </a:p>
        </p:txBody>
      </p:sp>
      <p:sp>
        <p:nvSpPr>
          <p:cNvPr id="1340" name="Google Shape;1340;p58">
            <a:extLst>
              <a:ext uri="{FF2B5EF4-FFF2-40B4-BE49-F238E27FC236}">
                <a16:creationId xmlns:a16="http://schemas.microsoft.com/office/drawing/2014/main" id="{0DC0E2B4-D991-C814-786F-75BBF7B4C108}"/>
              </a:ext>
            </a:extLst>
          </p:cNvPr>
          <p:cNvSpPr txBox="1"/>
          <p:nvPr/>
        </p:nvSpPr>
        <p:spPr>
          <a:xfrm flipH="1">
            <a:off x="3906394" y="963286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Análise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1" name="Google Shape;1341;p58">
            <a:extLst>
              <a:ext uri="{FF2B5EF4-FFF2-40B4-BE49-F238E27FC236}">
                <a16:creationId xmlns:a16="http://schemas.microsoft.com/office/drawing/2014/main" id="{B1976CD6-281C-6362-F839-625819E3F936}"/>
              </a:ext>
            </a:extLst>
          </p:cNvPr>
          <p:cNvSpPr txBox="1"/>
          <p:nvPr/>
        </p:nvSpPr>
        <p:spPr>
          <a:xfrm flipH="1">
            <a:off x="3906390" y="1226856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Shape: (4.000.000, 3)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Classe 0:    2.000.000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Classe 1:    2.000.000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Colunas</a:t>
            </a: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úteis</a:t>
            </a: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[‘class, ‘</a:t>
            </a:r>
            <a:r>
              <a:rPr lang="en-US" sz="12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review_title</a:t>
            </a: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’,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‘</a:t>
            </a:r>
            <a:r>
              <a:rPr lang="en-US" sz="12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review_text</a:t>
            </a: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’]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2" name="Google Shape;1342;p58">
            <a:extLst>
              <a:ext uri="{FF2B5EF4-FFF2-40B4-BE49-F238E27FC236}">
                <a16:creationId xmlns:a16="http://schemas.microsoft.com/office/drawing/2014/main" id="{E67EF2C4-E760-7679-39D0-44D21B0C2087}"/>
              </a:ext>
            </a:extLst>
          </p:cNvPr>
          <p:cNvSpPr txBox="1"/>
          <p:nvPr/>
        </p:nvSpPr>
        <p:spPr>
          <a:xfrm flipH="1">
            <a:off x="5870294" y="963286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Tratamento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3" name="Google Shape;1343;p58">
            <a:extLst>
              <a:ext uri="{FF2B5EF4-FFF2-40B4-BE49-F238E27FC236}">
                <a16:creationId xmlns:a16="http://schemas.microsoft.com/office/drawing/2014/main" id="{E11AF874-0084-32B8-38BF-3A3E2325D810}"/>
              </a:ext>
            </a:extLst>
          </p:cNvPr>
          <p:cNvSpPr txBox="1"/>
          <p:nvPr/>
        </p:nvSpPr>
        <p:spPr>
          <a:xfrm flipH="1">
            <a:off x="5772893" y="1236286"/>
            <a:ext cx="1960628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Junção de review_title com review_text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Remoção de nulos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46" name="Google Shape;1346;p58">
            <a:extLst>
              <a:ext uri="{FF2B5EF4-FFF2-40B4-BE49-F238E27FC236}">
                <a16:creationId xmlns:a16="http://schemas.microsoft.com/office/drawing/2014/main" id="{6E7C81F0-04B2-3244-4EFE-28D7A99414E9}"/>
              </a:ext>
            </a:extLst>
          </p:cNvPr>
          <p:cNvCxnSpPr>
            <a:cxnSpLocks/>
          </p:cNvCxnSpPr>
          <p:nvPr/>
        </p:nvCxnSpPr>
        <p:spPr>
          <a:xfrm>
            <a:off x="3132140" y="503686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7" name="Google Shape;1347;p58">
            <a:extLst>
              <a:ext uri="{FF2B5EF4-FFF2-40B4-BE49-F238E27FC236}">
                <a16:creationId xmlns:a16="http://schemas.microsoft.com/office/drawing/2014/main" id="{540A9E5A-1D38-ABA3-C9A7-1BD482A41E1A}"/>
              </a:ext>
            </a:extLst>
          </p:cNvPr>
          <p:cNvCxnSpPr>
            <a:cxnSpLocks/>
          </p:cNvCxnSpPr>
          <p:nvPr/>
        </p:nvCxnSpPr>
        <p:spPr>
          <a:xfrm>
            <a:off x="5096040" y="503686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9" name="Google Shape;1349;p58">
            <a:extLst>
              <a:ext uri="{FF2B5EF4-FFF2-40B4-BE49-F238E27FC236}">
                <a16:creationId xmlns:a16="http://schemas.microsoft.com/office/drawing/2014/main" id="{AE4B6793-CDBE-08AF-0CAC-6B6EC44280CB}"/>
              </a:ext>
            </a:extLst>
          </p:cNvPr>
          <p:cNvCxnSpPr>
            <a:cxnSpLocks/>
            <a:endCxn id="1338" idx="0"/>
          </p:cNvCxnSpPr>
          <p:nvPr/>
        </p:nvCxnSpPr>
        <p:spPr>
          <a:xfrm>
            <a:off x="2848640" y="787186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58">
            <a:extLst>
              <a:ext uri="{FF2B5EF4-FFF2-40B4-BE49-F238E27FC236}">
                <a16:creationId xmlns:a16="http://schemas.microsoft.com/office/drawing/2014/main" id="{841B3C91-A01A-C03E-2C48-82479FA9617A}"/>
              </a:ext>
            </a:extLst>
          </p:cNvPr>
          <p:cNvCxnSpPr>
            <a:cxnSpLocks/>
            <a:endCxn id="1340" idx="0"/>
          </p:cNvCxnSpPr>
          <p:nvPr/>
        </p:nvCxnSpPr>
        <p:spPr>
          <a:xfrm>
            <a:off x="4812540" y="787186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58">
            <a:extLst>
              <a:ext uri="{FF2B5EF4-FFF2-40B4-BE49-F238E27FC236}">
                <a16:creationId xmlns:a16="http://schemas.microsoft.com/office/drawing/2014/main" id="{69A05D28-95BF-2355-E5E8-4691CD39DCEA}"/>
              </a:ext>
            </a:extLst>
          </p:cNvPr>
          <p:cNvCxnSpPr>
            <a:cxnSpLocks/>
            <a:endCxn id="1342" idx="0"/>
          </p:cNvCxnSpPr>
          <p:nvPr/>
        </p:nvCxnSpPr>
        <p:spPr>
          <a:xfrm>
            <a:off x="6776440" y="787186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3" name="Google Shape;1373;p58">
            <a:extLst>
              <a:ext uri="{FF2B5EF4-FFF2-40B4-BE49-F238E27FC236}">
                <a16:creationId xmlns:a16="http://schemas.microsoft.com/office/drawing/2014/main" id="{21F436EF-2FFB-AE54-C047-02E8AC573054}"/>
              </a:ext>
            </a:extLst>
          </p:cNvPr>
          <p:cNvGrpSpPr/>
          <p:nvPr/>
        </p:nvGrpSpPr>
        <p:grpSpPr>
          <a:xfrm>
            <a:off x="4642882" y="334249"/>
            <a:ext cx="339200" cy="338875"/>
            <a:chOff x="2489475" y="2118450"/>
            <a:chExt cx="339200" cy="338875"/>
          </a:xfrm>
        </p:grpSpPr>
        <p:sp>
          <p:nvSpPr>
            <p:cNvPr id="1374" name="Google Shape;1374;p58">
              <a:extLst>
                <a:ext uri="{FF2B5EF4-FFF2-40B4-BE49-F238E27FC236}">
                  <a16:creationId xmlns:a16="http://schemas.microsoft.com/office/drawing/2014/main" id="{7D162CF1-0C36-37FF-A132-A7255BCA004F}"/>
                </a:ext>
              </a:extLst>
            </p:cNvPr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8">
              <a:extLst>
                <a:ext uri="{FF2B5EF4-FFF2-40B4-BE49-F238E27FC236}">
                  <a16:creationId xmlns:a16="http://schemas.microsoft.com/office/drawing/2014/main" id="{E3E5E076-25E2-53F9-A546-BD89737D679A}"/>
                </a:ext>
              </a:extLst>
            </p:cNvPr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8">
              <a:extLst>
                <a:ext uri="{FF2B5EF4-FFF2-40B4-BE49-F238E27FC236}">
                  <a16:creationId xmlns:a16="http://schemas.microsoft.com/office/drawing/2014/main" id="{3E10C720-2C60-148C-9ED5-36A31C0FE333}"/>
                </a:ext>
              </a:extLst>
            </p:cNvPr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58">
            <a:extLst>
              <a:ext uri="{FF2B5EF4-FFF2-40B4-BE49-F238E27FC236}">
                <a16:creationId xmlns:a16="http://schemas.microsoft.com/office/drawing/2014/main" id="{B6DF4A12-DC74-7E75-BD4C-8572196274B7}"/>
              </a:ext>
            </a:extLst>
          </p:cNvPr>
          <p:cNvGrpSpPr/>
          <p:nvPr/>
        </p:nvGrpSpPr>
        <p:grpSpPr>
          <a:xfrm>
            <a:off x="6605557" y="334149"/>
            <a:ext cx="341675" cy="339075"/>
            <a:chOff x="4026125" y="2118350"/>
            <a:chExt cx="341675" cy="339075"/>
          </a:xfrm>
        </p:grpSpPr>
        <p:sp>
          <p:nvSpPr>
            <p:cNvPr id="1378" name="Google Shape;1378;p58">
              <a:extLst>
                <a:ext uri="{FF2B5EF4-FFF2-40B4-BE49-F238E27FC236}">
                  <a16:creationId xmlns:a16="http://schemas.microsoft.com/office/drawing/2014/main" id="{30DDF70C-C9BD-8D61-A5AE-0946130E3A3D}"/>
                </a:ext>
              </a:extLst>
            </p:cNvPr>
            <p:cNvSpPr/>
            <p:nvPr/>
          </p:nvSpPr>
          <p:spPr>
            <a:xfrm>
              <a:off x="4026125" y="2118350"/>
              <a:ext cx="341675" cy="339075"/>
            </a:xfrm>
            <a:custGeom>
              <a:avLst/>
              <a:gdLst/>
              <a:ahLst/>
              <a:cxnLst/>
              <a:rect l="l" t="t" r="r" b="b"/>
              <a:pathLst>
                <a:path w="13667" h="13563" extrusionOk="0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>
              <a:extLst>
                <a:ext uri="{FF2B5EF4-FFF2-40B4-BE49-F238E27FC236}">
                  <a16:creationId xmlns:a16="http://schemas.microsoft.com/office/drawing/2014/main" id="{8A4E27EB-C961-238A-1597-93062E44B621}"/>
                </a:ext>
              </a:extLst>
            </p:cNvPr>
            <p:cNvSpPr/>
            <p:nvPr/>
          </p:nvSpPr>
          <p:spPr>
            <a:xfrm>
              <a:off x="4120550" y="2148750"/>
              <a:ext cx="53225" cy="212175"/>
            </a:xfrm>
            <a:custGeom>
              <a:avLst/>
              <a:gdLst/>
              <a:ahLst/>
              <a:cxnLst/>
              <a:rect l="l" t="t" r="r" b="b"/>
              <a:pathLst>
                <a:path w="2129" h="8487" extrusionOk="0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8">
              <a:extLst>
                <a:ext uri="{FF2B5EF4-FFF2-40B4-BE49-F238E27FC236}">
                  <a16:creationId xmlns:a16="http://schemas.microsoft.com/office/drawing/2014/main" id="{252CAE3E-5997-10F0-07C7-2ED0A207159E}"/>
                </a:ext>
              </a:extLst>
            </p:cNvPr>
            <p:cNvSpPr/>
            <p:nvPr/>
          </p:nvSpPr>
          <p:spPr>
            <a:xfrm>
              <a:off x="4200075" y="2188550"/>
              <a:ext cx="52950" cy="211850"/>
            </a:xfrm>
            <a:custGeom>
              <a:avLst/>
              <a:gdLst/>
              <a:ahLst/>
              <a:cxnLst/>
              <a:rect l="l" t="t" r="r" b="b"/>
              <a:pathLst>
                <a:path w="2118" h="8474" extrusionOk="0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8">
              <a:extLst>
                <a:ext uri="{FF2B5EF4-FFF2-40B4-BE49-F238E27FC236}">
                  <a16:creationId xmlns:a16="http://schemas.microsoft.com/office/drawing/2014/main" id="{B16D6796-1F92-9F59-EFC6-3A708231CC79}"/>
                </a:ext>
              </a:extLst>
            </p:cNvPr>
            <p:cNvSpPr/>
            <p:nvPr/>
          </p:nvSpPr>
          <p:spPr>
            <a:xfrm>
              <a:off x="4279575" y="2148750"/>
              <a:ext cx="52975" cy="172350"/>
            </a:xfrm>
            <a:custGeom>
              <a:avLst/>
              <a:gdLst/>
              <a:ahLst/>
              <a:cxnLst/>
              <a:rect l="l" t="t" r="r" b="b"/>
              <a:pathLst>
                <a:path w="2119" h="6894" extrusionOk="0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58">
            <a:extLst>
              <a:ext uri="{FF2B5EF4-FFF2-40B4-BE49-F238E27FC236}">
                <a16:creationId xmlns:a16="http://schemas.microsoft.com/office/drawing/2014/main" id="{159F161D-7352-CB5A-7D9A-6DB5A9600A6E}"/>
              </a:ext>
            </a:extLst>
          </p:cNvPr>
          <p:cNvSpPr/>
          <p:nvPr/>
        </p:nvSpPr>
        <p:spPr>
          <a:xfrm>
            <a:off x="2679032" y="334049"/>
            <a:ext cx="339200" cy="339275"/>
          </a:xfrm>
          <a:custGeom>
            <a:avLst/>
            <a:gdLst/>
            <a:ahLst/>
            <a:cxnLst/>
            <a:rect l="l" t="t" r="r" b="b"/>
            <a:pathLst>
              <a:path w="13568" h="13571" extrusionOk="0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logo with a smile&#10;&#10;AI-generated content may be incorrect.">
            <a:extLst>
              <a:ext uri="{FF2B5EF4-FFF2-40B4-BE49-F238E27FC236}">
                <a16:creationId xmlns:a16="http://schemas.microsoft.com/office/drawing/2014/main" id="{62D5832B-7993-6B6A-659B-3ADB512A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3" y="647467"/>
            <a:ext cx="1187045" cy="667713"/>
          </a:xfrm>
          <a:prstGeom prst="rect">
            <a:avLst/>
          </a:prstGeom>
        </p:spPr>
      </p:pic>
      <p:pic>
        <p:nvPicPr>
          <p:cNvPr id="7" name="Picture 6" descr="A logo of a company&#10;&#10;AI-generated content may be incorrect.">
            <a:extLst>
              <a:ext uri="{FF2B5EF4-FFF2-40B4-BE49-F238E27FC236}">
                <a16:creationId xmlns:a16="http://schemas.microsoft.com/office/drawing/2014/main" id="{74319244-CC96-9F78-DF5A-2300C480E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4" y="2737640"/>
            <a:ext cx="947886" cy="947886"/>
          </a:xfrm>
          <a:prstGeom prst="rect">
            <a:avLst/>
          </a:prstGeom>
        </p:spPr>
      </p:pic>
      <p:sp>
        <p:nvSpPr>
          <p:cNvPr id="9" name="Google Shape;1334;p58">
            <a:extLst>
              <a:ext uri="{FF2B5EF4-FFF2-40B4-BE49-F238E27FC236}">
                <a16:creationId xmlns:a16="http://schemas.microsoft.com/office/drawing/2014/main" id="{B60E99E7-DC88-0174-D974-E4535F5A9660}"/>
              </a:ext>
            </a:extLst>
          </p:cNvPr>
          <p:cNvSpPr/>
          <p:nvPr/>
        </p:nvSpPr>
        <p:spPr>
          <a:xfrm>
            <a:off x="2565140" y="2585239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335;p58">
            <a:extLst>
              <a:ext uri="{FF2B5EF4-FFF2-40B4-BE49-F238E27FC236}">
                <a16:creationId xmlns:a16="http://schemas.microsoft.com/office/drawing/2014/main" id="{AB76E5ED-C2C0-FCA5-81CC-71BD7622FF78}"/>
              </a:ext>
            </a:extLst>
          </p:cNvPr>
          <p:cNvSpPr/>
          <p:nvPr/>
        </p:nvSpPr>
        <p:spPr>
          <a:xfrm>
            <a:off x="4529040" y="2585239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36;p58">
            <a:extLst>
              <a:ext uri="{FF2B5EF4-FFF2-40B4-BE49-F238E27FC236}">
                <a16:creationId xmlns:a16="http://schemas.microsoft.com/office/drawing/2014/main" id="{86F39FD3-D45E-E1F0-3DA2-1B16FB899492}"/>
              </a:ext>
            </a:extLst>
          </p:cNvPr>
          <p:cNvSpPr/>
          <p:nvPr/>
        </p:nvSpPr>
        <p:spPr>
          <a:xfrm>
            <a:off x="6492940" y="2585239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38;p58">
            <a:extLst>
              <a:ext uri="{FF2B5EF4-FFF2-40B4-BE49-F238E27FC236}">
                <a16:creationId xmlns:a16="http://schemas.microsoft.com/office/drawing/2014/main" id="{282193E0-6DC5-841D-D21B-8C7A8E8617B2}"/>
              </a:ext>
            </a:extLst>
          </p:cNvPr>
          <p:cNvSpPr txBox="1"/>
          <p:nvPr/>
        </p:nvSpPr>
        <p:spPr>
          <a:xfrm flipH="1">
            <a:off x="1942494" y="3328339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Coleta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" name="Google Shape;1339;p58">
            <a:extLst>
              <a:ext uri="{FF2B5EF4-FFF2-40B4-BE49-F238E27FC236}">
                <a16:creationId xmlns:a16="http://schemas.microsoft.com/office/drawing/2014/main" id="{EF1EE275-39F0-CC9C-0D16-CD2CA66750EC}"/>
              </a:ext>
            </a:extLst>
          </p:cNvPr>
          <p:cNvSpPr txBox="1"/>
          <p:nvPr/>
        </p:nvSpPr>
        <p:spPr>
          <a:xfrm flipH="1">
            <a:off x="1745156" y="3601339"/>
            <a:ext cx="2206949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Kaggle API: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'andrewmvd/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steam-reviews'</a:t>
            </a:r>
          </a:p>
        </p:txBody>
      </p:sp>
      <p:sp>
        <p:nvSpPr>
          <p:cNvPr id="14" name="Google Shape;1340;p58">
            <a:extLst>
              <a:ext uri="{FF2B5EF4-FFF2-40B4-BE49-F238E27FC236}">
                <a16:creationId xmlns:a16="http://schemas.microsoft.com/office/drawing/2014/main" id="{A4D6AD24-AB6D-56C7-5564-46F13E1631AB}"/>
              </a:ext>
            </a:extLst>
          </p:cNvPr>
          <p:cNvSpPr txBox="1"/>
          <p:nvPr/>
        </p:nvSpPr>
        <p:spPr>
          <a:xfrm flipH="1">
            <a:off x="3906394" y="3328339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Análise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" name="Google Shape;1342;p58">
            <a:extLst>
              <a:ext uri="{FF2B5EF4-FFF2-40B4-BE49-F238E27FC236}">
                <a16:creationId xmlns:a16="http://schemas.microsoft.com/office/drawing/2014/main" id="{2292D62F-C443-6864-198A-E3EDEE1C2721}"/>
              </a:ext>
            </a:extLst>
          </p:cNvPr>
          <p:cNvSpPr txBox="1"/>
          <p:nvPr/>
        </p:nvSpPr>
        <p:spPr>
          <a:xfrm flipH="1">
            <a:off x="5870294" y="3328339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Tratamento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6" name="Google Shape;1346;p58">
            <a:extLst>
              <a:ext uri="{FF2B5EF4-FFF2-40B4-BE49-F238E27FC236}">
                <a16:creationId xmlns:a16="http://schemas.microsoft.com/office/drawing/2014/main" id="{11C152E0-BE17-5A37-A8A3-84B7E2A7974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32140" y="2868739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" name="Google Shape;1347;p58">
            <a:extLst>
              <a:ext uri="{FF2B5EF4-FFF2-40B4-BE49-F238E27FC236}">
                <a16:creationId xmlns:a16="http://schemas.microsoft.com/office/drawing/2014/main" id="{07D4B44B-B48B-022D-DB63-036E63739FA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96040" y="2868739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" name="Google Shape;1349;p58">
            <a:extLst>
              <a:ext uri="{FF2B5EF4-FFF2-40B4-BE49-F238E27FC236}">
                <a16:creationId xmlns:a16="http://schemas.microsoft.com/office/drawing/2014/main" id="{4755B39A-0BD8-F404-0CE8-8783D213B6F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848640" y="3152239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350;p58">
            <a:extLst>
              <a:ext uri="{FF2B5EF4-FFF2-40B4-BE49-F238E27FC236}">
                <a16:creationId xmlns:a16="http://schemas.microsoft.com/office/drawing/2014/main" id="{C70483AC-6B92-57CC-366A-5FB28E82DF0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4812540" y="3152239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351;p58">
            <a:extLst>
              <a:ext uri="{FF2B5EF4-FFF2-40B4-BE49-F238E27FC236}">
                <a16:creationId xmlns:a16="http://schemas.microsoft.com/office/drawing/2014/main" id="{7FEBD8B4-2BD5-BE71-BFC4-697EDCCD1E1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6776440" y="3152239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" name="Google Shape;1373;p58">
            <a:extLst>
              <a:ext uri="{FF2B5EF4-FFF2-40B4-BE49-F238E27FC236}">
                <a16:creationId xmlns:a16="http://schemas.microsoft.com/office/drawing/2014/main" id="{428F7B5C-C5C3-228F-FD40-06F5576F0AC8}"/>
              </a:ext>
            </a:extLst>
          </p:cNvPr>
          <p:cNvGrpSpPr/>
          <p:nvPr/>
        </p:nvGrpSpPr>
        <p:grpSpPr>
          <a:xfrm>
            <a:off x="4642882" y="2699302"/>
            <a:ext cx="339200" cy="338875"/>
            <a:chOff x="2489475" y="2118450"/>
            <a:chExt cx="339200" cy="338875"/>
          </a:xfrm>
        </p:grpSpPr>
        <p:sp>
          <p:nvSpPr>
            <p:cNvPr id="22" name="Google Shape;1374;p58">
              <a:extLst>
                <a:ext uri="{FF2B5EF4-FFF2-40B4-BE49-F238E27FC236}">
                  <a16:creationId xmlns:a16="http://schemas.microsoft.com/office/drawing/2014/main" id="{4712B285-CB26-BFA5-3BE9-BFA2F51AC509}"/>
                </a:ext>
              </a:extLst>
            </p:cNvPr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75;p58">
              <a:extLst>
                <a:ext uri="{FF2B5EF4-FFF2-40B4-BE49-F238E27FC236}">
                  <a16:creationId xmlns:a16="http://schemas.microsoft.com/office/drawing/2014/main" id="{FB63170B-8AA7-AC1B-9409-A4F1B8A8F3E2}"/>
                </a:ext>
              </a:extLst>
            </p:cNvPr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76;p58">
              <a:extLst>
                <a:ext uri="{FF2B5EF4-FFF2-40B4-BE49-F238E27FC236}">
                  <a16:creationId xmlns:a16="http://schemas.microsoft.com/office/drawing/2014/main" id="{C27AE772-35AB-8524-2368-A23FA54594C4}"/>
                </a:ext>
              </a:extLst>
            </p:cNvPr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377;p58">
            <a:extLst>
              <a:ext uri="{FF2B5EF4-FFF2-40B4-BE49-F238E27FC236}">
                <a16:creationId xmlns:a16="http://schemas.microsoft.com/office/drawing/2014/main" id="{B1AD81B8-EBBE-3480-A6B2-2C71028BB4A5}"/>
              </a:ext>
            </a:extLst>
          </p:cNvPr>
          <p:cNvGrpSpPr/>
          <p:nvPr/>
        </p:nvGrpSpPr>
        <p:grpSpPr>
          <a:xfrm>
            <a:off x="6605557" y="2699202"/>
            <a:ext cx="341675" cy="339075"/>
            <a:chOff x="4026125" y="2118350"/>
            <a:chExt cx="341675" cy="339075"/>
          </a:xfrm>
        </p:grpSpPr>
        <p:sp>
          <p:nvSpPr>
            <p:cNvPr id="26" name="Google Shape;1378;p58">
              <a:extLst>
                <a:ext uri="{FF2B5EF4-FFF2-40B4-BE49-F238E27FC236}">
                  <a16:creationId xmlns:a16="http://schemas.microsoft.com/office/drawing/2014/main" id="{2C427F84-F745-F158-1162-04FEFBDED9DB}"/>
                </a:ext>
              </a:extLst>
            </p:cNvPr>
            <p:cNvSpPr/>
            <p:nvPr/>
          </p:nvSpPr>
          <p:spPr>
            <a:xfrm>
              <a:off x="4026125" y="2118350"/>
              <a:ext cx="341675" cy="339075"/>
            </a:xfrm>
            <a:custGeom>
              <a:avLst/>
              <a:gdLst/>
              <a:ahLst/>
              <a:cxnLst/>
              <a:rect l="l" t="t" r="r" b="b"/>
              <a:pathLst>
                <a:path w="13667" h="13563" extrusionOk="0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79;p58">
              <a:extLst>
                <a:ext uri="{FF2B5EF4-FFF2-40B4-BE49-F238E27FC236}">
                  <a16:creationId xmlns:a16="http://schemas.microsoft.com/office/drawing/2014/main" id="{75FC72E0-6758-4BCF-8A37-22636F3AD258}"/>
                </a:ext>
              </a:extLst>
            </p:cNvPr>
            <p:cNvSpPr/>
            <p:nvPr/>
          </p:nvSpPr>
          <p:spPr>
            <a:xfrm>
              <a:off x="4120550" y="2148750"/>
              <a:ext cx="53225" cy="212175"/>
            </a:xfrm>
            <a:custGeom>
              <a:avLst/>
              <a:gdLst/>
              <a:ahLst/>
              <a:cxnLst/>
              <a:rect l="l" t="t" r="r" b="b"/>
              <a:pathLst>
                <a:path w="2129" h="8487" extrusionOk="0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0;p58">
              <a:extLst>
                <a:ext uri="{FF2B5EF4-FFF2-40B4-BE49-F238E27FC236}">
                  <a16:creationId xmlns:a16="http://schemas.microsoft.com/office/drawing/2014/main" id="{075ADF52-F98D-F30C-527A-60C7546AD2B6}"/>
                </a:ext>
              </a:extLst>
            </p:cNvPr>
            <p:cNvSpPr/>
            <p:nvPr/>
          </p:nvSpPr>
          <p:spPr>
            <a:xfrm>
              <a:off x="4200075" y="2188550"/>
              <a:ext cx="52950" cy="211850"/>
            </a:xfrm>
            <a:custGeom>
              <a:avLst/>
              <a:gdLst/>
              <a:ahLst/>
              <a:cxnLst/>
              <a:rect l="l" t="t" r="r" b="b"/>
              <a:pathLst>
                <a:path w="2118" h="8474" extrusionOk="0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1;p58">
              <a:extLst>
                <a:ext uri="{FF2B5EF4-FFF2-40B4-BE49-F238E27FC236}">
                  <a16:creationId xmlns:a16="http://schemas.microsoft.com/office/drawing/2014/main" id="{EA1BAC5A-EE96-C761-8EAD-45EA7F00FDEB}"/>
                </a:ext>
              </a:extLst>
            </p:cNvPr>
            <p:cNvSpPr/>
            <p:nvPr/>
          </p:nvSpPr>
          <p:spPr>
            <a:xfrm>
              <a:off x="4279575" y="2148750"/>
              <a:ext cx="52975" cy="172350"/>
            </a:xfrm>
            <a:custGeom>
              <a:avLst/>
              <a:gdLst/>
              <a:ahLst/>
              <a:cxnLst/>
              <a:rect l="l" t="t" r="r" b="b"/>
              <a:pathLst>
                <a:path w="2119" h="6894" extrusionOk="0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382;p58">
            <a:extLst>
              <a:ext uri="{FF2B5EF4-FFF2-40B4-BE49-F238E27FC236}">
                <a16:creationId xmlns:a16="http://schemas.microsoft.com/office/drawing/2014/main" id="{2FB7EE64-97AA-FDBD-66BC-9EDBC286B0B7}"/>
              </a:ext>
            </a:extLst>
          </p:cNvPr>
          <p:cNvSpPr/>
          <p:nvPr/>
        </p:nvSpPr>
        <p:spPr>
          <a:xfrm>
            <a:off x="2679032" y="2699102"/>
            <a:ext cx="339200" cy="339275"/>
          </a:xfrm>
          <a:custGeom>
            <a:avLst/>
            <a:gdLst/>
            <a:ahLst/>
            <a:cxnLst/>
            <a:rect l="l" t="t" r="r" b="b"/>
            <a:pathLst>
              <a:path w="13568" h="13571" extrusionOk="0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1343;p58">
            <a:extLst>
              <a:ext uri="{FF2B5EF4-FFF2-40B4-BE49-F238E27FC236}">
                <a16:creationId xmlns:a16="http://schemas.microsoft.com/office/drawing/2014/main" id="{DD63A91C-A6AF-6737-63F9-676712004FD6}"/>
              </a:ext>
            </a:extLst>
          </p:cNvPr>
          <p:cNvSpPr txBox="1"/>
          <p:nvPr/>
        </p:nvSpPr>
        <p:spPr>
          <a:xfrm flipH="1">
            <a:off x="5557089" y="3591908"/>
            <a:ext cx="2438609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Remoção de nulos e duplicatas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Filtragem por review_votes &gt; 0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Substituição do nome dos jogos nas reviews por ‘this game’</a:t>
            </a:r>
          </a:p>
        </p:txBody>
      </p:sp>
      <p:sp>
        <p:nvSpPr>
          <p:cNvPr id="36" name="Google Shape;1341;p58">
            <a:extLst>
              <a:ext uri="{FF2B5EF4-FFF2-40B4-BE49-F238E27FC236}">
                <a16:creationId xmlns:a16="http://schemas.microsoft.com/office/drawing/2014/main" id="{590414DB-899C-0162-3854-339733FD10BD}"/>
              </a:ext>
            </a:extLst>
          </p:cNvPr>
          <p:cNvSpPr txBox="1"/>
          <p:nvPr/>
        </p:nvSpPr>
        <p:spPr>
          <a:xfrm flipH="1">
            <a:off x="3903292" y="3611584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Shape: (6.417.106, 5)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Classe 0 :   5.260.420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Classe 1:    1.156.686</a:t>
            </a:r>
          </a:p>
          <a:p>
            <a:pPr algn="ctr"/>
            <a:r>
              <a:rPr lang="en-US" sz="11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Colunas</a:t>
            </a:r>
            <a:r>
              <a:rPr lang="en-US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úteis</a:t>
            </a:r>
            <a:r>
              <a:rPr lang="en-US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: [‘</a:t>
            </a:r>
            <a:r>
              <a:rPr lang="en-US" sz="11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review_score</a:t>
            </a:r>
            <a:r>
              <a:rPr lang="en-US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’,</a:t>
            </a:r>
          </a:p>
          <a:p>
            <a:pPr algn="ctr"/>
            <a:r>
              <a:rPr lang="en-US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‘</a:t>
            </a:r>
            <a:r>
              <a:rPr lang="en-US" sz="11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review_text</a:t>
            </a:r>
            <a:r>
              <a:rPr lang="en-US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’,</a:t>
            </a:r>
          </a:p>
          <a:p>
            <a:pPr algn="ctr"/>
            <a:r>
              <a:rPr lang="en-US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‘</a:t>
            </a:r>
            <a:r>
              <a:rPr lang="en-US" sz="11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review_votes</a:t>
            </a:r>
            <a:r>
              <a:rPr lang="en-US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’]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19034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>
          <a:extLst>
            <a:ext uri="{FF2B5EF4-FFF2-40B4-BE49-F238E27FC236}">
              <a16:creationId xmlns:a16="http://schemas.microsoft.com/office/drawing/2014/main" id="{61BF0C05-6948-4B97-CB22-5AE23DA4B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>
            <a:extLst>
              <a:ext uri="{FF2B5EF4-FFF2-40B4-BE49-F238E27FC236}">
                <a16:creationId xmlns:a16="http://schemas.microsoft.com/office/drawing/2014/main" id="{7522F785-6E72-1987-1464-AB50A11F3C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Conclusão</a:t>
            </a:r>
            <a:endParaRPr sz="3600" dirty="0"/>
          </a:p>
        </p:txBody>
      </p:sp>
      <p:sp>
        <p:nvSpPr>
          <p:cNvPr id="880" name="Google Shape;880;p39">
            <a:extLst>
              <a:ext uri="{FF2B5EF4-FFF2-40B4-BE49-F238E27FC236}">
                <a16:creationId xmlns:a16="http://schemas.microsoft.com/office/drawing/2014/main" id="{11C43378-B83C-3EE8-4749-858BF6421F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Oportunidade de redução das amostras, incluindo underbalancing  para os dados da Steam.</a:t>
            </a:r>
            <a:endParaRPr dirty="0"/>
          </a:p>
        </p:txBody>
      </p:sp>
      <p:grpSp>
        <p:nvGrpSpPr>
          <p:cNvPr id="881" name="Google Shape;881;p39">
            <a:extLst>
              <a:ext uri="{FF2B5EF4-FFF2-40B4-BE49-F238E27FC236}">
                <a16:creationId xmlns:a16="http://schemas.microsoft.com/office/drawing/2014/main" id="{8C67803C-EC63-FEFF-5E67-9D7D667CE66C}"/>
              </a:ext>
            </a:extLst>
          </p:cNvPr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82" name="Google Shape;882;p39">
              <a:extLst>
                <a:ext uri="{FF2B5EF4-FFF2-40B4-BE49-F238E27FC236}">
                  <a16:creationId xmlns:a16="http://schemas.microsoft.com/office/drawing/2014/main" id="{1C364447-5805-282D-7AAD-F90FF50036CA}"/>
                </a:ext>
              </a:extLst>
            </p:cNvPr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>
                <a:extLst>
                  <a:ext uri="{FF2B5EF4-FFF2-40B4-BE49-F238E27FC236}">
                    <a16:creationId xmlns:a16="http://schemas.microsoft.com/office/drawing/2014/main" id="{30B58236-CCC9-2F46-82E2-ADF9C95887A9}"/>
                  </a:ext>
                </a:extLst>
              </p:cNvPr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4" name="Google Shape;884;p39">
                <a:extLst>
                  <a:ext uri="{FF2B5EF4-FFF2-40B4-BE49-F238E27FC236}">
                    <a16:creationId xmlns:a16="http://schemas.microsoft.com/office/drawing/2014/main" id="{EDD882A4-7E61-74DC-D84D-A6D3A661ACFA}"/>
                  </a:ext>
                </a:extLst>
              </p:cNvPr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39">
              <a:extLst>
                <a:ext uri="{FF2B5EF4-FFF2-40B4-BE49-F238E27FC236}">
                  <a16:creationId xmlns:a16="http://schemas.microsoft.com/office/drawing/2014/main" id="{47D0C1BE-1203-B7F6-8E90-E749D4994AE4}"/>
                </a:ext>
              </a:extLst>
            </p:cNvPr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>
                <a:extLst>
                  <a:ext uri="{FF2B5EF4-FFF2-40B4-BE49-F238E27FC236}">
                    <a16:creationId xmlns:a16="http://schemas.microsoft.com/office/drawing/2014/main" id="{F94FD165-F8FE-4B4C-939E-84A8CC98C20F}"/>
                  </a:ext>
                </a:extLst>
              </p:cNvPr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7" name="Google Shape;887;p39">
                <a:extLst>
                  <a:ext uri="{FF2B5EF4-FFF2-40B4-BE49-F238E27FC236}">
                    <a16:creationId xmlns:a16="http://schemas.microsoft.com/office/drawing/2014/main" id="{D8A59DFA-4325-4F13-0208-43077880D6F2}"/>
                  </a:ext>
                </a:extLst>
              </p:cNvPr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8" name="Google Shape;888;p39">
              <a:extLst>
                <a:ext uri="{FF2B5EF4-FFF2-40B4-BE49-F238E27FC236}">
                  <a16:creationId xmlns:a16="http://schemas.microsoft.com/office/drawing/2014/main" id="{C25CD2A7-3FE2-F3D9-0480-0E0921C70CDB}"/>
                </a:ext>
              </a:extLst>
            </p:cNvPr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>
                <a:extLst>
                  <a:ext uri="{FF2B5EF4-FFF2-40B4-BE49-F238E27FC236}">
                    <a16:creationId xmlns:a16="http://schemas.microsoft.com/office/drawing/2014/main" id="{BF9CD1E0-2AA8-6276-9D8B-BC4E29059EBA}"/>
                  </a:ext>
                </a:extLst>
              </p:cNvPr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>
                <a:extLst>
                  <a:ext uri="{FF2B5EF4-FFF2-40B4-BE49-F238E27FC236}">
                    <a16:creationId xmlns:a16="http://schemas.microsoft.com/office/drawing/2014/main" id="{26EA3E07-5ECB-B263-813D-0D151CC114BF}"/>
                  </a:ext>
                </a:extLst>
              </p:cNvPr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39">
            <a:extLst>
              <a:ext uri="{FF2B5EF4-FFF2-40B4-BE49-F238E27FC236}">
                <a16:creationId xmlns:a16="http://schemas.microsoft.com/office/drawing/2014/main" id="{081EABD5-ED97-CE0A-1BC2-0C0740D5060E}"/>
              </a:ext>
            </a:extLst>
          </p:cNvPr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92" name="Google Shape;892;p39">
              <a:extLst>
                <a:ext uri="{FF2B5EF4-FFF2-40B4-BE49-F238E27FC236}">
                  <a16:creationId xmlns:a16="http://schemas.microsoft.com/office/drawing/2014/main" id="{D6B08442-E7B3-F691-C953-54FC5BACE9E8}"/>
                </a:ext>
              </a:extLst>
            </p:cNvPr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>
                <a:extLst>
                  <a:ext uri="{FF2B5EF4-FFF2-40B4-BE49-F238E27FC236}">
                    <a16:creationId xmlns:a16="http://schemas.microsoft.com/office/drawing/2014/main" id="{24309126-D32B-DFDF-0ED5-6CAADD007DE0}"/>
                  </a:ext>
                </a:extLst>
              </p:cNvPr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>
                <a:extLst>
                  <a:ext uri="{FF2B5EF4-FFF2-40B4-BE49-F238E27FC236}">
                    <a16:creationId xmlns:a16="http://schemas.microsoft.com/office/drawing/2014/main" id="{5263047F-16D8-CC4D-0D2C-5E6D304A858F}"/>
                  </a:ext>
                </a:extLst>
              </p:cNvPr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5" name="Google Shape;895;p39">
              <a:extLst>
                <a:ext uri="{FF2B5EF4-FFF2-40B4-BE49-F238E27FC236}">
                  <a16:creationId xmlns:a16="http://schemas.microsoft.com/office/drawing/2014/main" id="{20ECC6D5-47F1-89D0-F683-B209B88E02A2}"/>
                </a:ext>
              </a:extLst>
            </p:cNvPr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>
                <a:extLst>
                  <a:ext uri="{FF2B5EF4-FFF2-40B4-BE49-F238E27FC236}">
                    <a16:creationId xmlns:a16="http://schemas.microsoft.com/office/drawing/2014/main" id="{C3533A04-61E6-5241-817A-ED89C79728E4}"/>
                  </a:ext>
                </a:extLst>
              </p:cNvPr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7" name="Google Shape;897;p39">
                <a:extLst>
                  <a:ext uri="{FF2B5EF4-FFF2-40B4-BE49-F238E27FC236}">
                    <a16:creationId xmlns:a16="http://schemas.microsoft.com/office/drawing/2014/main" id="{3FCBE9B6-8AB0-07F5-7968-5CB2CD99B9AF}"/>
                  </a:ext>
                </a:extLst>
              </p:cNvPr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9">
              <a:extLst>
                <a:ext uri="{FF2B5EF4-FFF2-40B4-BE49-F238E27FC236}">
                  <a16:creationId xmlns:a16="http://schemas.microsoft.com/office/drawing/2014/main" id="{EC5AC228-3A70-A5BF-C8B3-AFD705920F67}"/>
                </a:ext>
              </a:extLst>
            </p:cNvPr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>
                <a:extLst>
                  <a:ext uri="{FF2B5EF4-FFF2-40B4-BE49-F238E27FC236}">
                    <a16:creationId xmlns:a16="http://schemas.microsoft.com/office/drawing/2014/main" id="{25F0C280-5F70-9FB7-4D39-4BA5C1546A67}"/>
                  </a:ext>
                </a:extLst>
              </p:cNvPr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0" name="Google Shape;900;p39">
                <a:extLst>
                  <a:ext uri="{FF2B5EF4-FFF2-40B4-BE49-F238E27FC236}">
                    <a16:creationId xmlns:a16="http://schemas.microsoft.com/office/drawing/2014/main" id="{E6ED8916-AECA-5B67-FE47-51D78EAED330}"/>
                  </a:ext>
                </a:extLst>
              </p:cNvPr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39">
              <a:extLst>
                <a:ext uri="{FF2B5EF4-FFF2-40B4-BE49-F238E27FC236}">
                  <a16:creationId xmlns:a16="http://schemas.microsoft.com/office/drawing/2014/main" id="{4560F393-35D8-5F91-A599-4C4BA585DBA1}"/>
                </a:ext>
              </a:extLst>
            </p:cNvPr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>
                <a:extLst>
                  <a:ext uri="{FF2B5EF4-FFF2-40B4-BE49-F238E27FC236}">
                    <a16:creationId xmlns:a16="http://schemas.microsoft.com/office/drawing/2014/main" id="{4FA22403-1D97-C17A-5087-C520EC1FD946}"/>
                  </a:ext>
                </a:extLst>
              </p:cNvPr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3" name="Google Shape;903;p39">
                <a:extLst>
                  <a:ext uri="{FF2B5EF4-FFF2-40B4-BE49-F238E27FC236}">
                    <a16:creationId xmlns:a16="http://schemas.microsoft.com/office/drawing/2014/main" id="{64FDEDAF-1068-2234-C5CC-065355BDD87E}"/>
                  </a:ext>
                </a:extLst>
              </p:cNvPr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9">
              <a:extLst>
                <a:ext uri="{FF2B5EF4-FFF2-40B4-BE49-F238E27FC236}">
                  <a16:creationId xmlns:a16="http://schemas.microsoft.com/office/drawing/2014/main" id="{61466792-22EA-A309-A8E5-6045F1F1D151}"/>
                </a:ext>
              </a:extLst>
            </p:cNvPr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>
                <a:extLst>
                  <a:ext uri="{FF2B5EF4-FFF2-40B4-BE49-F238E27FC236}">
                    <a16:creationId xmlns:a16="http://schemas.microsoft.com/office/drawing/2014/main" id="{34758943-6FE8-9673-3332-B73F8D5401A0}"/>
                  </a:ext>
                </a:extLst>
              </p:cNvPr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6" name="Google Shape;906;p39">
                <a:extLst>
                  <a:ext uri="{FF2B5EF4-FFF2-40B4-BE49-F238E27FC236}">
                    <a16:creationId xmlns:a16="http://schemas.microsoft.com/office/drawing/2014/main" id="{EE9E6500-42A7-936C-F223-77A52A42BC09}"/>
                  </a:ext>
                </a:extLst>
              </p:cNvPr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9">
              <a:extLst>
                <a:ext uri="{FF2B5EF4-FFF2-40B4-BE49-F238E27FC236}">
                  <a16:creationId xmlns:a16="http://schemas.microsoft.com/office/drawing/2014/main" id="{D2A3B7AB-F235-8723-6B5A-4082755E9ADB}"/>
                </a:ext>
              </a:extLst>
            </p:cNvPr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>
                <a:extLst>
                  <a:ext uri="{FF2B5EF4-FFF2-40B4-BE49-F238E27FC236}">
                    <a16:creationId xmlns:a16="http://schemas.microsoft.com/office/drawing/2014/main" id="{8C3A7E7E-EDA6-0B65-1FA6-E7C9DF4BAD60}"/>
                  </a:ext>
                </a:extLst>
              </p:cNvPr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>
                <a:extLst>
                  <a:ext uri="{FF2B5EF4-FFF2-40B4-BE49-F238E27FC236}">
                    <a16:creationId xmlns:a16="http://schemas.microsoft.com/office/drawing/2014/main" id="{6444313E-4634-C595-B025-D1E434AA0267}"/>
                  </a:ext>
                </a:extLst>
              </p:cNvPr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89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2B0C0413-8330-90F2-EDC6-28FD65176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>
            <a:extLst>
              <a:ext uri="{FF2B5EF4-FFF2-40B4-BE49-F238E27FC236}">
                <a16:creationId xmlns:a16="http://schemas.microsoft.com/office/drawing/2014/main" id="{E86E6428-67D0-DF04-1D1A-BA7A3B9FD0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431577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MODELAGEM</a:t>
            </a:r>
            <a:endParaRPr dirty="0"/>
          </a:p>
        </p:txBody>
      </p:sp>
      <p:sp>
        <p:nvSpPr>
          <p:cNvPr id="915" name="Google Shape;915;p40">
            <a:extLst>
              <a:ext uri="{FF2B5EF4-FFF2-40B4-BE49-F238E27FC236}">
                <a16:creationId xmlns:a16="http://schemas.microsoft.com/office/drawing/2014/main" id="{9D044DB3-D57F-F382-9745-888C8F71D4F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916" name="Google Shape;916;p40">
            <a:extLst>
              <a:ext uri="{FF2B5EF4-FFF2-40B4-BE49-F238E27FC236}">
                <a16:creationId xmlns:a16="http://schemas.microsoft.com/office/drawing/2014/main" id="{2B692D80-706C-4260-AAC0-5580C1557665}"/>
              </a:ext>
            </a:extLst>
          </p:cNvPr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>
              <a:extLst>
                <a:ext uri="{FF2B5EF4-FFF2-40B4-BE49-F238E27FC236}">
                  <a16:creationId xmlns:a16="http://schemas.microsoft.com/office/drawing/2014/main" id="{6793F9EA-D8FD-553A-C775-C7B5D5243757}"/>
                </a:ext>
              </a:extLst>
            </p:cNvPr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>
                <a:extLst>
                  <a:ext uri="{FF2B5EF4-FFF2-40B4-BE49-F238E27FC236}">
                    <a16:creationId xmlns:a16="http://schemas.microsoft.com/office/drawing/2014/main" id="{DE061F1A-AE54-501D-55A1-4074D37DFF2C}"/>
                  </a:ext>
                </a:extLst>
              </p:cNvPr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>
                <a:extLst>
                  <a:ext uri="{FF2B5EF4-FFF2-40B4-BE49-F238E27FC236}">
                    <a16:creationId xmlns:a16="http://schemas.microsoft.com/office/drawing/2014/main" id="{7EE25F09-C682-8616-8F1A-914AC8053B74}"/>
                  </a:ext>
                </a:extLst>
              </p:cNvPr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>
              <a:extLst>
                <a:ext uri="{FF2B5EF4-FFF2-40B4-BE49-F238E27FC236}">
                  <a16:creationId xmlns:a16="http://schemas.microsoft.com/office/drawing/2014/main" id="{5CAA592C-3DB7-0960-670D-18460174167F}"/>
                </a:ext>
              </a:extLst>
            </p:cNvPr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>
                <a:extLst>
                  <a:ext uri="{FF2B5EF4-FFF2-40B4-BE49-F238E27FC236}">
                    <a16:creationId xmlns:a16="http://schemas.microsoft.com/office/drawing/2014/main" id="{93A659AC-C297-8449-AEF5-B9BFA1A7AB6B}"/>
                  </a:ext>
                </a:extLst>
              </p:cNvPr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2" name="Google Shape;922;p40">
                <a:extLst>
                  <a:ext uri="{FF2B5EF4-FFF2-40B4-BE49-F238E27FC236}">
                    <a16:creationId xmlns:a16="http://schemas.microsoft.com/office/drawing/2014/main" id="{F71C63D6-00CE-4662-F1B8-F8AB4CA5482F}"/>
                  </a:ext>
                </a:extLst>
              </p:cNvPr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>
              <a:extLst>
                <a:ext uri="{FF2B5EF4-FFF2-40B4-BE49-F238E27FC236}">
                  <a16:creationId xmlns:a16="http://schemas.microsoft.com/office/drawing/2014/main" id="{C8276C0D-EE0C-4143-5D15-9AF9DE89053D}"/>
                </a:ext>
              </a:extLst>
            </p:cNvPr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>
                <a:extLst>
                  <a:ext uri="{FF2B5EF4-FFF2-40B4-BE49-F238E27FC236}">
                    <a16:creationId xmlns:a16="http://schemas.microsoft.com/office/drawing/2014/main" id="{018D29E7-AB8D-DB8D-5192-BDDF4B9FD758}"/>
                  </a:ext>
                </a:extLst>
              </p:cNvPr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" name="Google Shape;925;p40">
                <a:extLst>
                  <a:ext uri="{FF2B5EF4-FFF2-40B4-BE49-F238E27FC236}">
                    <a16:creationId xmlns:a16="http://schemas.microsoft.com/office/drawing/2014/main" id="{28EA548D-B103-3729-E224-96E250BAF823}"/>
                  </a:ext>
                </a:extLst>
              </p:cNvPr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>
              <a:extLst>
                <a:ext uri="{FF2B5EF4-FFF2-40B4-BE49-F238E27FC236}">
                  <a16:creationId xmlns:a16="http://schemas.microsoft.com/office/drawing/2014/main" id="{0198D187-2652-D896-8C64-ED0D21E027DF}"/>
                </a:ext>
              </a:extLst>
            </p:cNvPr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>
                <a:extLst>
                  <a:ext uri="{FF2B5EF4-FFF2-40B4-BE49-F238E27FC236}">
                    <a16:creationId xmlns:a16="http://schemas.microsoft.com/office/drawing/2014/main" id="{1BFCFC6C-15AB-6F5E-051C-F51FA8E12FEF}"/>
                  </a:ext>
                </a:extLst>
              </p:cNvPr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" name="Google Shape;928;p40">
                <a:extLst>
                  <a:ext uri="{FF2B5EF4-FFF2-40B4-BE49-F238E27FC236}">
                    <a16:creationId xmlns:a16="http://schemas.microsoft.com/office/drawing/2014/main" id="{FABD5011-3252-1C55-FDD4-ADED497E2E34}"/>
                  </a:ext>
                </a:extLst>
              </p:cNvPr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>
              <a:extLst>
                <a:ext uri="{FF2B5EF4-FFF2-40B4-BE49-F238E27FC236}">
                  <a16:creationId xmlns:a16="http://schemas.microsoft.com/office/drawing/2014/main" id="{BD132916-4953-3A58-6997-EDBBDDA634C8}"/>
                </a:ext>
              </a:extLst>
            </p:cNvPr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>
                <a:extLst>
                  <a:ext uri="{FF2B5EF4-FFF2-40B4-BE49-F238E27FC236}">
                    <a16:creationId xmlns:a16="http://schemas.microsoft.com/office/drawing/2014/main" id="{85A5F4EC-7CC5-9D0E-87BB-3368F577FBBB}"/>
                  </a:ext>
                </a:extLst>
              </p:cNvPr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" name="Google Shape;931;p40">
                <a:extLst>
                  <a:ext uri="{FF2B5EF4-FFF2-40B4-BE49-F238E27FC236}">
                    <a16:creationId xmlns:a16="http://schemas.microsoft.com/office/drawing/2014/main" id="{D8AD5189-04F8-CEB8-ADC6-E16A484DBE54}"/>
                  </a:ext>
                </a:extLst>
              </p:cNvPr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>
              <a:extLst>
                <a:ext uri="{FF2B5EF4-FFF2-40B4-BE49-F238E27FC236}">
                  <a16:creationId xmlns:a16="http://schemas.microsoft.com/office/drawing/2014/main" id="{A939C0CA-D005-67AB-A988-59A725F34191}"/>
                </a:ext>
              </a:extLst>
            </p:cNvPr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>
                <a:extLst>
                  <a:ext uri="{FF2B5EF4-FFF2-40B4-BE49-F238E27FC236}">
                    <a16:creationId xmlns:a16="http://schemas.microsoft.com/office/drawing/2014/main" id="{152116E4-565B-14A5-5FE1-994DF815D3F4}"/>
                  </a:ext>
                </a:extLst>
              </p:cNvPr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>
                <a:extLst>
                  <a:ext uri="{FF2B5EF4-FFF2-40B4-BE49-F238E27FC236}">
                    <a16:creationId xmlns:a16="http://schemas.microsoft.com/office/drawing/2014/main" id="{2DAB737F-77EC-9009-9468-F265178FF92E}"/>
                  </a:ext>
                </a:extLst>
              </p:cNvPr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97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 DE TREINO</a:t>
            </a:r>
            <a:endParaRPr dirty="0"/>
          </a:p>
        </p:txBody>
      </p:sp>
      <p:sp>
        <p:nvSpPr>
          <p:cNvPr id="1334" name="Google Shape;1334;p58"/>
          <p:cNvSpPr/>
          <p:nvPr/>
        </p:nvSpPr>
        <p:spPr>
          <a:xfrm>
            <a:off x="1335796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8"/>
          <p:cNvSpPr/>
          <p:nvPr/>
        </p:nvSpPr>
        <p:spPr>
          <a:xfrm>
            <a:off x="3299696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8"/>
          <p:cNvSpPr/>
          <p:nvPr/>
        </p:nvSpPr>
        <p:spPr>
          <a:xfrm>
            <a:off x="5263596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58"/>
          <p:cNvSpPr/>
          <p:nvPr/>
        </p:nvSpPr>
        <p:spPr>
          <a:xfrm>
            <a:off x="7227496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58"/>
          <p:cNvSpPr txBox="1"/>
          <p:nvPr/>
        </p:nvSpPr>
        <p:spPr>
          <a:xfrm flipH="1">
            <a:off x="713150" y="1926175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Passo 1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39" name="Google Shape;1339;p58"/>
          <p:cNvSpPr txBox="1"/>
          <p:nvPr/>
        </p:nvSpPr>
        <p:spPr>
          <a:xfrm flipH="1">
            <a:off x="713146" y="228672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Seleção de modelos transformers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0" name="Google Shape;1340;p58"/>
          <p:cNvSpPr txBox="1"/>
          <p:nvPr/>
        </p:nvSpPr>
        <p:spPr>
          <a:xfrm flipH="1">
            <a:off x="2677050" y="1926175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Passo 2</a:t>
            </a:r>
          </a:p>
        </p:txBody>
      </p:sp>
      <p:sp>
        <p:nvSpPr>
          <p:cNvPr id="1341" name="Google Shape;1341;p58"/>
          <p:cNvSpPr txBox="1"/>
          <p:nvPr/>
        </p:nvSpPr>
        <p:spPr>
          <a:xfrm flipH="1">
            <a:off x="2677046" y="228672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Inclusão de Mean Pooling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2" name="Google Shape;1342;p58"/>
          <p:cNvSpPr txBox="1"/>
          <p:nvPr/>
        </p:nvSpPr>
        <p:spPr>
          <a:xfrm flipH="1">
            <a:off x="4640950" y="1926175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Passo </a:t>
            </a: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3" name="Google Shape;1343;p58"/>
          <p:cNvSpPr txBox="1"/>
          <p:nvPr/>
        </p:nvSpPr>
        <p:spPr>
          <a:xfrm flipH="1">
            <a:off x="4498495" y="2286587"/>
            <a:ext cx="2095134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Vetorização da amostra original com um dos modelos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4" name="Google Shape;1344;p58"/>
          <p:cNvSpPr txBox="1"/>
          <p:nvPr/>
        </p:nvSpPr>
        <p:spPr>
          <a:xfrm flipH="1">
            <a:off x="6604850" y="1926175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Passo </a:t>
            </a: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4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5" name="Google Shape;1345;p58"/>
          <p:cNvSpPr txBox="1"/>
          <p:nvPr/>
        </p:nvSpPr>
        <p:spPr>
          <a:xfrm flipH="1">
            <a:off x="6604846" y="228672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Reamostragem via clusterização vetorial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46" name="Google Shape;1346;p58"/>
          <p:cNvCxnSpPr>
            <a:stCxn id="1334" idx="3"/>
            <a:endCxn id="1335" idx="1"/>
          </p:cNvCxnSpPr>
          <p:nvPr/>
        </p:nvCxnSpPr>
        <p:spPr>
          <a:xfrm>
            <a:off x="1902796" y="1466575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7" name="Google Shape;1347;p58"/>
          <p:cNvCxnSpPr>
            <a:stCxn id="1335" idx="3"/>
            <a:endCxn id="1336" idx="1"/>
          </p:cNvCxnSpPr>
          <p:nvPr/>
        </p:nvCxnSpPr>
        <p:spPr>
          <a:xfrm>
            <a:off x="3866696" y="1466575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8" name="Google Shape;1348;p58"/>
          <p:cNvCxnSpPr>
            <a:stCxn id="1336" idx="3"/>
            <a:endCxn id="1337" idx="1"/>
          </p:cNvCxnSpPr>
          <p:nvPr/>
        </p:nvCxnSpPr>
        <p:spPr>
          <a:xfrm>
            <a:off x="5830596" y="1466575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9" name="Google Shape;1349;p58"/>
          <p:cNvCxnSpPr>
            <a:stCxn id="1334" idx="2"/>
            <a:endCxn id="1338" idx="0"/>
          </p:cNvCxnSpPr>
          <p:nvPr/>
        </p:nvCxnSpPr>
        <p:spPr>
          <a:xfrm>
            <a:off x="1619296" y="1750075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58"/>
          <p:cNvCxnSpPr>
            <a:stCxn id="1335" idx="2"/>
            <a:endCxn id="1340" idx="0"/>
          </p:cNvCxnSpPr>
          <p:nvPr/>
        </p:nvCxnSpPr>
        <p:spPr>
          <a:xfrm>
            <a:off x="3583196" y="1750075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58"/>
          <p:cNvCxnSpPr>
            <a:stCxn id="1336" idx="2"/>
            <a:endCxn id="1342" idx="0"/>
          </p:cNvCxnSpPr>
          <p:nvPr/>
        </p:nvCxnSpPr>
        <p:spPr>
          <a:xfrm>
            <a:off x="5547096" y="1750075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58"/>
          <p:cNvCxnSpPr>
            <a:stCxn id="1337" idx="2"/>
            <a:endCxn id="1344" idx="0"/>
          </p:cNvCxnSpPr>
          <p:nvPr/>
        </p:nvCxnSpPr>
        <p:spPr>
          <a:xfrm>
            <a:off x="7510996" y="1750075"/>
            <a:ext cx="0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3" name="Google Shape;1353;p58"/>
          <p:cNvSpPr/>
          <p:nvPr/>
        </p:nvSpPr>
        <p:spPr>
          <a:xfrm>
            <a:off x="1335796" y="303892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58"/>
          <p:cNvSpPr/>
          <p:nvPr/>
        </p:nvSpPr>
        <p:spPr>
          <a:xfrm>
            <a:off x="3299696" y="303892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58"/>
          <p:cNvSpPr/>
          <p:nvPr/>
        </p:nvSpPr>
        <p:spPr>
          <a:xfrm>
            <a:off x="5263596" y="303892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8"/>
          <p:cNvSpPr/>
          <p:nvPr/>
        </p:nvSpPr>
        <p:spPr>
          <a:xfrm>
            <a:off x="7227496" y="303892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8"/>
          <p:cNvSpPr txBox="1"/>
          <p:nvPr/>
        </p:nvSpPr>
        <p:spPr>
          <a:xfrm flipH="1">
            <a:off x="713150" y="3760550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Passo </a:t>
            </a: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5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58" name="Google Shape;1358;p58"/>
          <p:cNvSpPr txBox="1"/>
          <p:nvPr/>
        </p:nvSpPr>
        <p:spPr>
          <a:xfrm flipH="1">
            <a:off x="713146" y="41211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Vetorização dos dados reamostrados com cada um dos modelos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9" name="Google Shape;1359;p58"/>
          <p:cNvSpPr txBox="1"/>
          <p:nvPr/>
        </p:nvSpPr>
        <p:spPr>
          <a:xfrm flipH="1">
            <a:off x="2677050" y="3760550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Passo </a:t>
            </a: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6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60" name="Google Shape;1360;p58"/>
          <p:cNvSpPr txBox="1"/>
          <p:nvPr/>
        </p:nvSpPr>
        <p:spPr>
          <a:xfrm flipH="1">
            <a:off x="2677046" y="41211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Treinamento de classificadores com Pycaret</a:t>
            </a:r>
          </a:p>
        </p:txBody>
      </p:sp>
      <p:sp>
        <p:nvSpPr>
          <p:cNvPr id="1361" name="Google Shape;1361;p58"/>
          <p:cNvSpPr txBox="1"/>
          <p:nvPr/>
        </p:nvSpPr>
        <p:spPr>
          <a:xfrm flipH="1">
            <a:off x="4640950" y="3760550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Passo </a:t>
            </a: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7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62" name="Google Shape;1362;p58"/>
          <p:cNvSpPr txBox="1"/>
          <p:nvPr/>
        </p:nvSpPr>
        <p:spPr>
          <a:xfrm flipH="1">
            <a:off x="4640946" y="41211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Seleção dos 5 modelos mais performáticos na métrica-alvo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3" name="Google Shape;1363;p58"/>
          <p:cNvSpPr txBox="1"/>
          <p:nvPr/>
        </p:nvSpPr>
        <p:spPr>
          <a:xfrm flipH="1">
            <a:off x="6604850" y="3760550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Passo </a:t>
            </a: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8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64" name="Google Shape;1364;p58"/>
          <p:cNvSpPr txBox="1"/>
          <p:nvPr/>
        </p:nvSpPr>
        <p:spPr>
          <a:xfrm flipH="1">
            <a:off x="6604846" y="412117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Salvamento dos artefatos e informações com MLflow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65" name="Google Shape;1365;p58"/>
          <p:cNvCxnSpPr>
            <a:stCxn id="1353" idx="3"/>
            <a:endCxn id="1354" idx="1"/>
          </p:cNvCxnSpPr>
          <p:nvPr/>
        </p:nvCxnSpPr>
        <p:spPr>
          <a:xfrm>
            <a:off x="1902796" y="3322425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66" name="Google Shape;1366;p58"/>
          <p:cNvCxnSpPr>
            <a:stCxn id="1354" idx="3"/>
            <a:endCxn id="1355" idx="1"/>
          </p:cNvCxnSpPr>
          <p:nvPr/>
        </p:nvCxnSpPr>
        <p:spPr>
          <a:xfrm>
            <a:off x="3866696" y="3322425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67" name="Google Shape;1367;p58"/>
          <p:cNvCxnSpPr>
            <a:stCxn id="1355" idx="3"/>
            <a:endCxn id="1356" idx="1"/>
          </p:cNvCxnSpPr>
          <p:nvPr/>
        </p:nvCxnSpPr>
        <p:spPr>
          <a:xfrm>
            <a:off x="5830596" y="3322425"/>
            <a:ext cx="139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68" name="Google Shape;1368;p58"/>
          <p:cNvCxnSpPr>
            <a:stCxn id="1353" idx="2"/>
            <a:endCxn id="1357" idx="0"/>
          </p:cNvCxnSpPr>
          <p:nvPr/>
        </p:nvCxnSpPr>
        <p:spPr>
          <a:xfrm>
            <a:off x="1619296" y="3605925"/>
            <a:ext cx="0" cy="15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9" name="Google Shape;1369;p58"/>
          <p:cNvCxnSpPr>
            <a:stCxn id="1354" idx="2"/>
            <a:endCxn id="1359" idx="0"/>
          </p:cNvCxnSpPr>
          <p:nvPr/>
        </p:nvCxnSpPr>
        <p:spPr>
          <a:xfrm>
            <a:off x="3583196" y="3605925"/>
            <a:ext cx="0" cy="15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58"/>
          <p:cNvCxnSpPr>
            <a:stCxn id="1355" idx="2"/>
            <a:endCxn id="1361" idx="0"/>
          </p:cNvCxnSpPr>
          <p:nvPr/>
        </p:nvCxnSpPr>
        <p:spPr>
          <a:xfrm>
            <a:off x="5547096" y="3605925"/>
            <a:ext cx="0" cy="15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58"/>
          <p:cNvCxnSpPr>
            <a:stCxn id="1356" idx="2"/>
            <a:endCxn id="1363" idx="0"/>
          </p:cNvCxnSpPr>
          <p:nvPr/>
        </p:nvCxnSpPr>
        <p:spPr>
          <a:xfrm>
            <a:off x="7510996" y="3605925"/>
            <a:ext cx="0" cy="15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58"/>
          <p:cNvCxnSpPr>
            <a:stCxn id="1337" idx="3"/>
            <a:endCxn id="1353" idx="1"/>
          </p:cNvCxnSpPr>
          <p:nvPr/>
        </p:nvCxnSpPr>
        <p:spPr>
          <a:xfrm flipH="1">
            <a:off x="1335796" y="1466575"/>
            <a:ext cx="6458700" cy="1855800"/>
          </a:xfrm>
          <a:prstGeom prst="bentConnector5">
            <a:avLst>
              <a:gd name="adj1" fmla="val -10079"/>
              <a:gd name="adj2" fmla="val 70386"/>
              <a:gd name="adj3" fmla="val 1098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373" name="Google Shape;1373;p58"/>
          <p:cNvGrpSpPr/>
          <p:nvPr/>
        </p:nvGrpSpPr>
        <p:grpSpPr>
          <a:xfrm>
            <a:off x="3413538" y="1297138"/>
            <a:ext cx="339200" cy="338875"/>
            <a:chOff x="2489475" y="2118450"/>
            <a:chExt cx="339200" cy="338875"/>
          </a:xfrm>
        </p:grpSpPr>
        <p:sp>
          <p:nvSpPr>
            <p:cNvPr id="1374" name="Google Shape;1374;p58"/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8"/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8"/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58"/>
          <p:cNvGrpSpPr/>
          <p:nvPr/>
        </p:nvGrpSpPr>
        <p:grpSpPr>
          <a:xfrm>
            <a:off x="5376213" y="1297038"/>
            <a:ext cx="341675" cy="339075"/>
            <a:chOff x="4026125" y="2118350"/>
            <a:chExt cx="341675" cy="339075"/>
          </a:xfrm>
        </p:grpSpPr>
        <p:sp>
          <p:nvSpPr>
            <p:cNvPr id="1378" name="Google Shape;1378;p58"/>
            <p:cNvSpPr/>
            <p:nvPr/>
          </p:nvSpPr>
          <p:spPr>
            <a:xfrm>
              <a:off x="4026125" y="2118350"/>
              <a:ext cx="341675" cy="339075"/>
            </a:xfrm>
            <a:custGeom>
              <a:avLst/>
              <a:gdLst/>
              <a:ahLst/>
              <a:cxnLst/>
              <a:rect l="l" t="t" r="r" b="b"/>
              <a:pathLst>
                <a:path w="13667" h="13563" extrusionOk="0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/>
            <p:cNvSpPr/>
            <p:nvPr/>
          </p:nvSpPr>
          <p:spPr>
            <a:xfrm>
              <a:off x="4120550" y="2148750"/>
              <a:ext cx="53225" cy="212175"/>
            </a:xfrm>
            <a:custGeom>
              <a:avLst/>
              <a:gdLst/>
              <a:ahLst/>
              <a:cxnLst/>
              <a:rect l="l" t="t" r="r" b="b"/>
              <a:pathLst>
                <a:path w="2129" h="8487" extrusionOk="0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8"/>
            <p:cNvSpPr/>
            <p:nvPr/>
          </p:nvSpPr>
          <p:spPr>
            <a:xfrm>
              <a:off x="4200075" y="2188550"/>
              <a:ext cx="52950" cy="211850"/>
            </a:xfrm>
            <a:custGeom>
              <a:avLst/>
              <a:gdLst/>
              <a:ahLst/>
              <a:cxnLst/>
              <a:rect l="l" t="t" r="r" b="b"/>
              <a:pathLst>
                <a:path w="2118" h="8474" extrusionOk="0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8"/>
            <p:cNvSpPr/>
            <p:nvPr/>
          </p:nvSpPr>
          <p:spPr>
            <a:xfrm>
              <a:off x="4279575" y="2148750"/>
              <a:ext cx="52975" cy="172350"/>
            </a:xfrm>
            <a:custGeom>
              <a:avLst/>
              <a:gdLst/>
              <a:ahLst/>
              <a:cxnLst/>
              <a:rect l="l" t="t" r="r" b="b"/>
              <a:pathLst>
                <a:path w="2119" h="6894" extrusionOk="0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58"/>
          <p:cNvSpPr/>
          <p:nvPr/>
        </p:nvSpPr>
        <p:spPr>
          <a:xfrm>
            <a:off x="1449688" y="1296938"/>
            <a:ext cx="339200" cy="339275"/>
          </a:xfrm>
          <a:custGeom>
            <a:avLst/>
            <a:gdLst/>
            <a:ahLst/>
            <a:cxnLst/>
            <a:rect l="l" t="t" r="r" b="b"/>
            <a:pathLst>
              <a:path w="13568" h="13571" extrusionOk="0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58"/>
          <p:cNvGrpSpPr/>
          <p:nvPr/>
        </p:nvGrpSpPr>
        <p:grpSpPr>
          <a:xfrm>
            <a:off x="7340088" y="1297138"/>
            <a:ext cx="339200" cy="338875"/>
            <a:chOff x="4016825" y="3801400"/>
            <a:chExt cx="339200" cy="338875"/>
          </a:xfrm>
        </p:grpSpPr>
        <p:sp>
          <p:nvSpPr>
            <p:cNvPr id="1384" name="Google Shape;1384;p58"/>
            <p:cNvSpPr/>
            <p:nvPr/>
          </p:nvSpPr>
          <p:spPr>
            <a:xfrm>
              <a:off x="4016825" y="380140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4186625" y="3828025"/>
              <a:ext cx="67000" cy="66150"/>
            </a:xfrm>
            <a:custGeom>
              <a:avLst/>
              <a:gdLst/>
              <a:ahLst/>
              <a:cxnLst/>
              <a:rect l="l" t="t" r="r" b="b"/>
              <a:pathLst>
                <a:path w="2680" h="2646" extrusionOk="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4083225" y="3928100"/>
              <a:ext cx="119275" cy="126100"/>
            </a:xfrm>
            <a:custGeom>
              <a:avLst/>
              <a:gdLst/>
              <a:ahLst/>
              <a:cxnLst/>
              <a:rect l="l" t="t" r="r" b="b"/>
              <a:pathLst>
                <a:path w="4771" h="5044" extrusionOk="0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4216325" y="4024400"/>
              <a:ext cx="67425" cy="13200"/>
            </a:xfrm>
            <a:custGeom>
              <a:avLst/>
              <a:gdLst/>
              <a:ahLst/>
              <a:cxnLst/>
              <a:rect l="l" t="t" r="r" b="b"/>
              <a:pathLst>
                <a:path w="2697" h="528" extrusionOk="0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4216325" y="399817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4216325" y="397152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4216325" y="3944875"/>
              <a:ext cx="67425" cy="13575"/>
            </a:xfrm>
            <a:custGeom>
              <a:avLst/>
              <a:gdLst/>
              <a:ahLst/>
              <a:cxnLst/>
              <a:rect l="l" t="t" r="r" b="b"/>
              <a:pathLst>
                <a:path w="2697" h="543" extrusionOk="0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58"/>
          <p:cNvGrpSpPr/>
          <p:nvPr/>
        </p:nvGrpSpPr>
        <p:grpSpPr>
          <a:xfrm>
            <a:off x="5376025" y="3183400"/>
            <a:ext cx="342025" cy="278050"/>
            <a:chOff x="3306175" y="3831850"/>
            <a:chExt cx="342025" cy="278050"/>
          </a:xfrm>
        </p:grpSpPr>
        <p:sp>
          <p:nvSpPr>
            <p:cNvPr id="1392" name="Google Shape;1392;p58"/>
            <p:cNvSpPr/>
            <p:nvPr/>
          </p:nvSpPr>
          <p:spPr>
            <a:xfrm>
              <a:off x="3306175" y="3937675"/>
              <a:ext cx="342025" cy="172225"/>
            </a:xfrm>
            <a:custGeom>
              <a:avLst/>
              <a:gdLst/>
              <a:ahLst/>
              <a:cxnLst/>
              <a:rect l="l" t="t" r="r" b="b"/>
              <a:pathLst>
                <a:path w="13681" h="6889" extrusionOk="0">
                  <a:moveTo>
                    <a:pt x="2036" y="2115"/>
                  </a:moveTo>
                  <a:lnTo>
                    <a:pt x="2036" y="6360"/>
                  </a:lnTo>
                  <a:lnTo>
                    <a:pt x="983" y="6360"/>
                  </a:lnTo>
                  <a:lnTo>
                    <a:pt x="983" y="2115"/>
                  </a:lnTo>
                  <a:close/>
                  <a:moveTo>
                    <a:pt x="4691" y="538"/>
                  </a:moveTo>
                  <a:lnTo>
                    <a:pt x="4691" y="6360"/>
                  </a:lnTo>
                  <a:lnTo>
                    <a:pt x="3626" y="6360"/>
                  </a:lnTo>
                  <a:lnTo>
                    <a:pt x="3626" y="538"/>
                  </a:lnTo>
                  <a:close/>
                  <a:moveTo>
                    <a:pt x="7334" y="3180"/>
                  </a:moveTo>
                  <a:lnTo>
                    <a:pt x="7334" y="6360"/>
                  </a:lnTo>
                  <a:lnTo>
                    <a:pt x="6281" y="6360"/>
                  </a:lnTo>
                  <a:lnTo>
                    <a:pt x="6281" y="3180"/>
                  </a:lnTo>
                  <a:close/>
                  <a:moveTo>
                    <a:pt x="9989" y="538"/>
                  </a:moveTo>
                  <a:lnTo>
                    <a:pt x="9989" y="6360"/>
                  </a:lnTo>
                  <a:lnTo>
                    <a:pt x="8924" y="6360"/>
                  </a:lnTo>
                  <a:lnTo>
                    <a:pt x="8924" y="538"/>
                  </a:lnTo>
                  <a:close/>
                  <a:moveTo>
                    <a:pt x="12629" y="2115"/>
                  </a:moveTo>
                  <a:lnTo>
                    <a:pt x="12629" y="6360"/>
                  </a:lnTo>
                  <a:lnTo>
                    <a:pt x="11580" y="6360"/>
                  </a:lnTo>
                  <a:lnTo>
                    <a:pt x="11580" y="2115"/>
                  </a:lnTo>
                  <a:close/>
                  <a:moveTo>
                    <a:pt x="3364" y="0"/>
                  </a:moveTo>
                  <a:cubicBezTo>
                    <a:pt x="3211" y="0"/>
                    <a:pt x="3101" y="123"/>
                    <a:pt x="3101" y="262"/>
                  </a:cubicBezTo>
                  <a:lnTo>
                    <a:pt x="3101" y="6360"/>
                  </a:lnTo>
                  <a:lnTo>
                    <a:pt x="2573" y="6360"/>
                  </a:lnTo>
                  <a:lnTo>
                    <a:pt x="2573" y="1852"/>
                  </a:lnTo>
                  <a:cubicBezTo>
                    <a:pt x="2573" y="1713"/>
                    <a:pt x="2451" y="1590"/>
                    <a:pt x="2298" y="1590"/>
                  </a:cubicBezTo>
                  <a:lnTo>
                    <a:pt x="708" y="1590"/>
                  </a:lnTo>
                  <a:cubicBezTo>
                    <a:pt x="568" y="1590"/>
                    <a:pt x="446" y="1713"/>
                    <a:pt x="446" y="1852"/>
                  </a:cubicBezTo>
                  <a:lnTo>
                    <a:pt x="446" y="6360"/>
                  </a:lnTo>
                  <a:lnTo>
                    <a:pt x="293" y="6360"/>
                  </a:lnTo>
                  <a:cubicBezTo>
                    <a:pt x="167" y="6360"/>
                    <a:pt x="44" y="6457"/>
                    <a:pt x="31" y="6583"/>
                  </a:cubicBezTo>
                  <a:cubicBezTo>
                    <a:pt x="1" y="6749"/>
                    <a:pt x="127" y="6888"/>
                    <a:pt x="293" y="6888"/>
                  </a:cubicBezTo>
                  <a:lnTo>
                    <a:pt x="13322" y="6888"/>
                  </a:lnTo>
                  <a:cubicBezTo>
                    <a:pt x="13668" y="6872"/>
                    <a:pt x="13681" y="6374"/>
                    <a:pt x="13322" y="6360"/>
                  </a:cubicBezTo>
                  <a:lnTo>
                    <a:pt x="13170" y="6360"/>
                  </a:lnTo>
                  <a:lnTo>
                    <a:pt x="13170" y="1852"/>
                  </a:lnTo>
                  <a:cubicBezTo>
                    <a:pt x="13170" y="1713"/>
                    <a:pt x="13043" y="1590"/>
                    <a:pt x="12894" y="1590"/>
                  </a:cubicBezTo>
                  <a:lnTo>
                    <a:pt x="11301" y="1590"/>
                  </a:lnTo>
                  <a:cubicBezTo>
                    <a:pt x="11165" y="1590"/>
                    <a:pt x="11038" y="1713"/>
                    <a:pt x="11038" y="1852"/>
                  </a:cubicBezTo>
                  <a:lnTo>
                    <a:pt x="11038" y="6360"/>
                  </a:lnTo>
                  <a:lnTo>
                    <a:pt x="10514" y="6360"/>
                  </a:lnTo>
                  <a:lnTo>
                    <a:pt x="10514" y="262"/>
                  </a:lnTo>
                  <a:cubicBezTo>
                    <a:pt x="10514" y="123"/>
                    <a:pt x="10388" y="0"/>
                    <a:pt x="10252" y="0"/>
                  </a:cubicBezTo>
                  <a:lnTo>
                    <a:pt x="8662" y="0"/>
                  </a:lnTo>
                  <a:cubicBezTo>
                    <a:pt x="8509" y="0"/>
                    <a:pt x="8396" y="123"/>
                    <a:pt x="8396" y="262"/>
                  </a:cubicBezTo>
                  <a:lnTo>
                    <a:pt x="8396" y="6360"/>
                  </a:lnTo>
                  <a:lnTo>
                    <a:pt x="7872" y="6360"/>
                  </a:lnTo>
                  <a:lnTo>
                    <a:pt x="7872" y="2918"/>
                  </a:lnTo>
                  <a:cubicBezTo>
                    <a:pt x="7872" y="2765"/>
                    <a:pt x="7749" y="2656"/>
                    <a:pt x="7596" y="2656"/>
                  </a:cubicBezTo>
                  <a:lnTo>
                    <a:pt x="6006" y="2656"/>
                  </a:lnTo>
                  <a:cubicBezTo>
                    <a:pt x="5867" y="2656"/>
                    <a:pt x="5740" y="2765"/>
                    <a:pt x="5740" y="2918"/>
                  </a:cubicBezTo>
                  <a:lnTo>
                    <a:pt x="5740" y="6360"/>
                  </a:lnTo>
                  <a:lnTo>
                    <a:pt x="5216" y="6360"/>
                  </a:lnTo>
                  <a:lnTo>
                    <a:pt x="5216" y="262"/>
                  </a:lnTo>
                  <a:cubicBezTo>
                    <a:pt x="5216" y="123"/>
                    <a:pt x="5093" y="0"/>
                    <a:pt x="4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3320475" y="3831850"/>
              <a:ext cx="311475" cy="112400"/>
            </a:xfrm>
            <a:custGeom>
              <a:avLst/>
              <a:gdLst/>
              <a:ahLst/>
              <a:cxnLst/>
              <a:rect l="l" t="t" r="r" b="b"/>
              <a:pathLst>
                <a:path w="12459" h="4496" extrusionOk="0">
                  <a:moveTo>
                    <a:pt x="3578" y="525"/>
                  </a:moveTo>
                  <a:cubicBezTo>
                    <a:pt x="3801" y="525"/>
                    <a:pt x="3980" y="704"/>
                    <a:pt x="3980" y="927"/>
                  </a:cubicBezTo>
                  <a:cubicBezTo>
                    <a:pt x="3967" y="1189"/>
                    <a:pt x="3773" y="1320"/>
                    <a:pt x="3580" y="1320"/>
                  </a:cubicBezTo>
                  <a:cubicBezTo>
                    <a:pt x="3386" y="1320"/>
                    <a:pt x="3192" y="1189"/>
                    <a:pt x="3177" y="927"/>
                  </a:cubicBezTo>
                  <a:cubicBezTo>
                    <a:pt x="3177" y="704"/>
                    <a:pt x="3359" y="525"/>
                    <a:pt x="3578" y="525"/>
                  </a:cubicBezTo>
                  <a:close/>
                  <a:moveTo>
                    <a:pt x="8876" y="525"/>
                  </a:moveTo>
                  <a:cubicBezTo>
                    <a:pt x="9099" y="525"/>
                    <a:pt x="9278" y="704"/>
                    <a:pt x="9278" y="927"/>
                  </a:cubicBezTo>
                  <a:cubicBezTo>
                    <a:pt x="9265" y="1189"/>
                    <a:pt x="9071" y="1320"/>
                    <a:pt x="8878" y="1320"/>
                  </a:cubicBezTo>
                  <a:cubicBezTo>
                    <a:pt x="8684" y="1320"/>
                    <a:pt x="8490" y="1189"/>
                    <a:pt x="8475" y="927"/>
                  </a:cubicBezTo>
                  <a:cubicBezTo>
                    <a:pt x="8475" y="704"/>
                    <a:pt x="8654" y="525"/>
                    <a:pt x="8876" y="525"/>
                  </a:cubicBezTo>
                  <a:close/>
                  <a:moveTo>
                    <a:pt x="936" y="2115"/>
                  </a:moveTo>
                  <a:cubicBezTo>
                    <a:pt x="1145" y="2115"/>
                    <a:pt x="1324" y="2294"/>
                    <a:pt x="1324" y="2517"/>
                  </a:cubicBezTo>
                  <a:cubicBezTo>
                    <a:pt x="1318" y="2779"/>
                    <a:pt x="1124" y="2910"/>
                    <a:pt x="931" y="2910"/>
                  </a:cubicBezTo>
                  <a:cubicBezTo>
                    <a:pt x="738" y="2910"/>
                    <a:pt x="544" y="2779"/>
                    <a:pt x="538" y="2517"/>
                  </a:cubicBezTo>
                  <a:cubicBezTo>
                    <a:pt x="538" y="2294"/>
                    <a:pt x="717" y="2115"/>
                    <a:pt x="936" y="2115"/>
                  </a:cubicBezTo>
                  <a:close/>
                  <a:moveTo>
                    <a:pt x="11532" y="2115"/>
                  </a:moveTo>
                  <a:cubicBezTo>
                    <a:pt x="11754" y="2115"/>
                    <a:pt x="11920" y="2294"/>
                    <a:pt x="11920" y="2517"/>
                  </a:cubicBezTo>
                  <a:cubicBezTo>
                    <a:pt x="11914" y="2779"/>
                    <a:pt x="11720" y="2910"/>
                    <a:pt x="11525" y="2910"/>
                  </a:cubicBezTo>
                  <a:cubicBezTo>
                    <a:pt x="11331" y="2910"/>
                    <a:pt x="11137" y="2779"/>
                    <a:pt x="11130" y="2517"/>
                  </a:cubicBezTo>
                  <a:cubicBezTo>
                    <a:pt x="11130" y="2294"/>
                    <a:pt x="11310" y="2115"/>
                    <a:pt x="11532" y="2115"/>
                  </a:cubicBezTo>
                  <a:close/>
                  <a:moveTo>
                    <a:pt x="6234" y="3181"/>
                  </a:moveTo>
                  <a:cubicBezTo>
                    <a:pt x="6456" y="3181"/>
                    <a:pt x="6622" y="3360"/>
                    <a:pt x="6622" y="3569"/>
                  </a:cubicBezTo>
                  <a:cubicBezTo>
                    <a:pt x="6622" y="3788"/>
                    <a:pt x="6456" y="3968"/>
                    <a:pt x="6234" y="3968"/>
                  </a:cubicBezTo>
                  <a:cubicBezTo>
                    <a:pt x="5709" y="3954"/>
                    <a:pt x="5709" y="3194"/>
                    <a:pt x="6234" y="3181"/>
                  </a:cubicBezTo>
                  <a:close/>
                  <a:moveTo>
                    <a:pt x="3554" y="0"/>
                  </a:moveTo>
                  <a:cubicBezTo>
                    <a:pt x="2972" y="0"/>
                    <a:pt x="2531" y="589"/>
                    <a:pt x="2679" y="1163"/>
                  </a:cubicBezTo>
                  <a:lnTo>
                    <a:pt x="1560" y="1826"/>
                  </a:lnTo>
                  <a:cubicBezTo>
                    <a:pt x="1381" y="1660"/>
                    <a:pt x="1164" y="1585"/>
                    <a:pt x="949" y="1585"/>
                  </a:cubicBezTo>
                  <a:cubicBezTo>
                    <a:pt x="468" y="1585"/>
                    <a:pt x="1" y="1961"/>
                    <a:pt x="10" y="2517"/>
                  </a:cubicBezTo>
                  <a:cubicBezTo>
                    <a:pt x="10" y="3028"/>
                    <a:pt x="425" y="3443"/>
                    <a:pt x="936" y="3443"/>
                  </a:cubicBezTo>
                  <a:cubicBezTo>
                    <a:pt x="942" y="3443"/>
                    <a:pt x="949" y="3443"/>
                    <a:pt x="956" y="3443"/>
                  </a:cubicBezTo>
                  <a:cubicBezTo>
                    <a:pt x="1543" y="3443"/>
                    <a:pt x="1987" y="2856"/>
                    <a:pt x="1835" y="2281"/>
                  </a:cubicBezTo>
                  <a:lnTo>
                    <a:pt x="2958" y="1604"/>
                  </a:lnTo>
                  <a:cubicBezTo>
                    <a:pt x="3118" y="1765"/>
                    <a:pt x="3358" y="1853"/>
                    <a:pt x="3595" y="1853"/>
                  </a:cubicBezTo>
                  <a:cubicBezTo>
                    <a:pt x="3745" y="1853"/>
                    <a:pt x="3895" y="1818"/>
                    <a:pt x="4023" y="1743"/>
                  </a:cubicBezTo>
                  <a:lnTo>
                    <a:pt x="5417" y="3138"/>
                  </a:lnTo>
                  <a:cubicBezTo>
                    <a:pt x="5075" y="3730"/>
                    <a:pt x="5536" y="4496"/>
                    <a:pt x="6216" y="4496"/>
                  </a:cubicBezTo>
                  <a:cubicBezTo>
                    <a:pt x="6222" y="4496"/>
                    <a:pt x="6228" y="4495"/>
                    <a:pt x="6234" y="4495"/>
                  </a:cubicBezTo>
                  <a:cubicBezTo>
                    <a:pt x="6240" y="4495"/>
                    <a:pt x="6246" y="4496"/>
                    <a:pt x="6252" y="4496"/>
                  </a:cubicBezTo>
                  <a:cubicBezTo>
                    <a:pt x="6935" y="4496"/>
                    <a:pt x="7380" y="3730"/>
                    <a:pt x="7051" y="3138"/>
                  </a:cubicBezTo>
                  <a:lnTo>
                    <a:pt x="8435" y="1743"/>
                  </a:lnTo>
                  <a:cubicBezTo>
                    <a:pt x="8563" y="1818"/>
                    <a:pt x="8712" y="1853"/>
                    <a:pt x="8862" y="1853"/>
                  </a:cubicBezTo>
                  <a:cubicBezTo>
                    <a:pt x="9099" y="1853"/>
                    <a:pt x="9338" y="1765"/>
                    <a:pt x="9500" y="1604"/>
                  </a:cubicBezTo>
                  <a:lnTo>
                    <a:pt x="10632" y="2281"/>
                  </a:lnTo>
                  <a:cubicBezTo>
                    <a:pt x="10481" y="2856"/>
                    <a:pt x="10928" y="3443"/>
                    <a:pt x="11512" y="3443"/>
                  </a:cubicBezTo>
                  <a:cubicBezTo>
                    <a:pt x="11519" y="3443"/>
                    <a:pt x="11525" y="3443"/>
                    <a:pt x="11532" y="3443"/>
                  </a:cubicBezTo>
                  <a:cubicBezTo>
                    <a:pt x="12043" y="3443"/>
                    <a:pt x="12458" y="3028"/>
                    <a:pt x="12458" y="2517"/>
                  </a:cubicBezTo>
                  <a:cubicBezTo>
                    <a:pt x="12458" y="1961"/>
                    <a:pt x="11996" y="1585"/>
                    <a:pt x="11519" y="1585"/>
                  </a:cubicBezTo>
                  <a:cubicBezTo>
                    <a:pt x="11306" y="1585"/>
                    <a:pt x="11090" y="1660"/>
                    <a:pt x="10911" y="1826"/>
                  </a:cubicBezTo>
                  <a:lnTo>
                    <a:pt x="9776" y="1163"/>
                  </a:lnTo>
                  <a:cubicBezTo>
                    <a:pt x="9927" y="589"/>
                    <a:pt x="9483" y="0"/>
                    <a:pt x="8901" y="0"/>
                  </a:cubicBezTo>
                  <a:cubicBezTo>
                    <a:pt x="8892" y="0"/>
                    <a:pt x="8884" y="0"/>
                    <a:pt x="8876" y="1"/>
                  </a:cubicBezTo>
                  <a:cubicBezTo>
                    <a:pt x="8869" y="0"/>
                    <a:pt x="8862" y="0"/>
                    <a:pt x="8855" y="0"/>
                  </a:cubicBezTo>
                  <a:cubicBezTo>
                    <a:pt x="8176" y="0"/>
                    <a:pt x="7731" y="767"/>
                    <a:pt x="8060" y="1368"/>
                  </a:cubicBezTo>
                  <a:lnTo>
                    <a:pt x="6679" y="2766"/>
                  </a:lnTo>
                  <a:cubicBezTo>
                    <a:pt x="6546" y="2690"/>
                    <a:pt x="6387" y="2651"/>
                    <a:pt x="6229" y="2651"/>
                  </a:cubicBezTo>
                  <a:cubicBezTo>
                    <a:pt x="6072" y="2651"/>
                    <a:pt x="5917" y="2690"/>
                    <a:pt x="5792" y="2766"/>
                  </a:cubicBezTo>
                  <a:lnTo>
                    <a:pt x="4395" y="1368"/>
                  </a:lnTo>
                  <a:cubicBezTo>
                    <a:pt x="4723" y="767"/>
                    <a:pt x="4282" y="0"/>
                    <a:pt x="3600" y="0"/>
                  </a:cubicBezTo>
                  <a:cubicBezTo>
                    <a:pt x="3593" y="0"/>
                    <a:pt x="3586" y="0"/>
                    <a:pt x="3578" y="1"/>
                  </a:cubicBezTo>
                  <a:cubicBezTo>
                    <a:pt x="3570" y="0"/>
                    <a:pt x="3562" y="0"/>
                    <a:pt x="3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58"/>
          <p:cNvGrpSpPr/>
          <p:nvPr/>
        </p:nvGrpSpPr>
        <p:grpSpPr>
          <a:xfrm>
            <a:off x="1449813" y="3153063"/>
            <a:ext cx="338975" cy="338725"/>
            <a:chOff x="2528475" y="3801550"/>
            <a:chExt cx="338975" cy="338725"/>
          </a:xfrm>
        </p:grpSpPr>
        <p:sp>
          <p:nvSpPr>
            <p:cNvPr id="1395" name="Google Shape;1395;p58"/>
            <p:cNvSpPr/>
            <p:nvPr/>
          </p:nvSpPr>
          <p:spPr>
            <a:xfrm>
              <a:off x="2528475" y="3801550"/>
              <a:ext cx="338975" cy="338725"/>
            </a:xfrm>
            <a:custGeom>
              <a:avLst/>
              <a:gdLst/>
              <a:ahLst/>
              <a:cxnLst/>
              <a:rect l="l" t="t" r="r" b="b"/>
              <a:pathLst>
                <a:path w="13559" h="13549" extrusionOk="0">
                  <a:moveTo>
                    <a:pt x="9575" y="506"/>
                  </a:moveTo>
                  <a:cubicBezTo>
                    <a:pt x="10308" y="506"/>
                    <a:pt x="10902" y="1100"/>
                    <a:pt x="10902" y="1833"/>
                  </a:cubicBezTo>
                  <a:cubicBezTo>
                    <a:pt x="10902" y="2511"/>
                    <a:pt x="10099" y="3453"/>
                    <a:pt x="9575" y="4034"/>
                  </a:cubicBezTo>
                  <a:cubicBezTo>
                    <a:pt x="9063" y="3453"/>
                    <a:pt x="8260" y="2511"/>
                    <a:pt x="8260" y="1833"/>
                  </a:cubicBezTo>
                  <a:cubicBezTo>
                    <a:pt x="8260" y="1100"/>
                    <a:pt x="8854" y="506"/>
                    <a:pt x="9575" y="506"/>
                  </a:cubicBezTo>
                  <a:close/>
                  <a:moveTo>
                    <a:pt x="7845" y="2428"/>
                  </a:moveTo>
                  <a:cubicBezTo>
                    <a:pt x="7902" y="2594"/>
                    <a:pt x="7998" y="2773"/>
                    <a:pt x="8094" y="2955"/>
                  </a:cubicBezTo>
                  <a:lnTo>
                    <a:pt x="1329" y="2955"/>
                  </a:lnTo>
                  <a:cubicBezTo>
                    <a:pt x="1179" y="2955"/>
                    <a:pt x="1067" y="3065"/>
                    <a:pt x="1067" y="3218"/>
                  </a:cubicBezTo>
                  <a:lnTo>
                    <a:pt x="1067" y="9844"/>
                  </a:lnTo>
                  <a:lnTo>
                    <a:pt x="529" y="9844"/>
                  </a:lnTo>
                  <a:lnTo>
                    <a:pt x="529" y="2690"/>
                  </a:lnTo>
                  <a:cubicBezTo>
                    <a:pt x="529" y="2540"/>
                    <a:pt x="652" y="2428"/>
                    <a:pt x="791" y="2428"/>
                  </a:cubicBezTo>
                  <a:close/>
                  <a:moveTo>
                    <a:pt x="11981" y="3480"/>
                  </a:moveTo>
                  <a:lnTo>
                    <a:pt x="11981" y="9844"/>
                  </a:lnTo>
                  <a:lnTo>
                    <a:pt x="1594" y="9844"/>
                  </a:lnTo>
                  <a:lnTo>
                    <a:pt x="1594" y="3480"/>
                  </a:lnTo>
                  <a:lnTo>
                    <a:pt x="8439" y="3480"/>
                  </a:lnTo>
                  <a:cubicBezTo>
                    <a:pt x="8702" y="3838"/>
                    <a:pt x="8980" y="4170"/>
                    <a:pt x="9229" y="4433"/>
                  </a:cubicBezTo>
                  <a:lnTo>
                    <a:pt x="8038" y="5624"/>
                  </a:lnTo>
                  <a:lnTo>
                    <a:pt x="7194" y="4781"/>
                  </a:lnTo>
                  <a:cubicBezTo>
                    <a:pt x="7146" y="4731"/>
                    <a:pt x="7077" y="4707"/>
                    <a:pt x="7009" y="4707"/>
                  </a:cubicBezTo>
                  <a:cubicBezTo>
                    <a:pt x="6940" y="4707"/>
                    <a:pt x="6871" y="4731"/>
                    <a:pt x="6823" y="4781"/>
                  </a:cubicBezTo>
                  <a:lnTo>
                    <a:pt x="5063" y="6551"/>
                  </a:lnTo>
                  <a:lnTo>
                    <a:pt x="4220" y="5694"/>
                  </a:lnTo>
                  <a:cubicBezTo>
                    <a:pt x="4165" y="5644"/>
                    <a:pt x="4096" y="5619"/>
                    <a:pt x="4029" y="5619"/>
                  </a:cubicBezTo>
                  <a:cubicBezTo>
                    <a:pt x="3962" y="5619"/>
                    <a:pt x="3896" y="5644"/>
                    <a:pt x="3848" y="5694"/>
                  </a:cubicBezTo>
                  <a:lnTo>
                    <a:pt x="2643" y="6883"/>
                  </a:lnTo>
                  <a:lnTo>
                    <a:pt x="2643" y="4283"/>
                  </a:lnTo>
                  <a:cubicBezTo>
                    <a:pt x="2643" y="4157"/>
                    <a:pt x="2560" y="4034"/>
                    <a:pt x="2424" y="4018"/>
                  </a:cubicBezTo>
                  <a:cubicBezTo>
                    <a:pt x="2409" y="4015"/>
                    <a:pt x="2395" y="4014"/>
                    <a:pt x="2380" y="4014"/>
                  </a:cubicBezTo>
                  <a:cubicBezTo>
                    <a:pt x="2234" y="4014"/>
                    <a:pt x="2119" y="4132"/>
                    <a:pt x="2119" y="4283"/>
                  </a:cubicBezTo>
                  <a:lnTo>
                    <a:pt x="2119" y="9040"/>
                  </a:lnTo>
                  <a:cubicBezTo>
                    <a:pt x="2119" y="9193"/>
                    <a:pt x="2242" y="9302"/>
                    <a:pt x="2381" y="9302"/>
                  </a:cubicBezTo>
                  <a:lnTo>
                    <a:pt x="11178" y="9302"/>
                  </a:lnTo>
                  <a:cubicBezTo>
                    <a:pt x="11556" y="9290"/>
                    <a:pt x="11525" y="8777"/>
                    <a:pt x="11153" y="8777"/>
                  </a:cubicBezTo>
                  <a:cubicBezTo>
                    <a:pt x="11143" y="8777"/>
                    <a:pt x="11132" y="8777"/>
                    <a:pt x="11122" y="8778"/>
                  </a:cubicBezTo>
                  <a:lnTo>
                    <a:pt x="11122" y="8529"/>
                  </a:lnTo>
                  <a:cubicBezTo>
                    <a:pt x="11122" y="8390"/>
                    <a:pt x="11025" y="8267"/>
                    <a:pt x="10902" y="8250"/>
                  </a:cubicBezTo>
                  <a:cubicBezTo>
                    <a:pt x="10888" y="8248"/>
                    <a:pt x="10873" y="8247"/>
                    <a:pt x="10858" y="8247"/>
                  </a:cubicBezTo>
                  <a:cubicBezTo>
                    <a:pt x="10713" y="8247"/>
                    <a:pt x="10597" y="8365"/>
                    <a:pt x="10597" y="8516"/>
                  </a:cubicBezTo>
                  <a:lnTo>
                    <a:pt x="10597" y="8778"/>
                  </a:lnTo>
                  <a:lnTo>
                    <a:pt x="9907" y="8778"/>
                  </a:lnTo>
                  <a:lnTo>
                    <a:pt x="9907" y="8529"/>
                  </a:lnTo>
                  <a:cubicBezTo>
                    <a:pt x="9907" y="8390"/>
                    <a:pt x="9810" y="8267"/>
                    <a:pt x="9684" y="8250"/>
                  </a:cubicBezTo>
                  <a:cubicBezTo>
                    <a:pt x="9669" y="8248"/>
                    <a:pt x="9655" y="8247"/>
                    <a:pt x="9640" y="8247"/>
                  </a:cubicBezTo>
                  <a:cubicBezTo>
                    <a:pt x="9494" y="8247"/>
                    <a:pt x="9379" y="8365"/>
                    <a:pt x="9379" y="8516"/>
                  </a:cubicBezTo>
                  <a:lnTo>
                    <a:pt x="9379" y="8778"/>
                  </a:lnTo>
                  <a:lnTo>
                    <a:pt x="8688" y="8778"/>
                  </a:lnTo>
                  <a:lnTo>
                    <a:pt x="8688" y="8529"/>
                  </a:lnTo>
                  <a:cubicBezTo>
                    <a:pt x="8688" y="8390"/>
                    <a:pt x="8592" y="8267"/>
                    <a:pt x="8466" y="8250"/>
                  </a:cubicBezTo>
                  <a:cubicBezTo>
                    <a:pt x="8451" y="8248"/>
                    <a:pt x="8436" y="8247"/>
                    <a:pt x="8422" y="8247"/>
                  </a:cubicBezTo>
                  <a:cubicBezTo>
                    <a:pt x="8277" y="8247"/>
                    <a:pt x="8164" y="8365"/>
                    <a:pt x="8164" y="8516"/>
                  </a:cubicBezTo>
                  <a:lnTo>
                    <a:pt x="8164" y="8778"/>
                  </a:lnTo>
                  <a:lnTo>
                    <a:pt x="7470" y="8778"/>
                  </a:lnTo>
                  <a:lnTo>
                    <a:pt x="7470" y="8529"/>
                  </a:lnTo>
                  <a:cubicBezTo>
                    <a:pt x="7470" y="8390"/>
                    <a:pt x="7374" y="8267"/>
                    <a:pt x="7251" y="8250"/>
                  </a:cubicBezTo>
                  <a:cubicBezTo>
                    <a:pt x="7236" y="8248"/>
                    <a:pt x="7221" y="8247"/>
                    <a:pt x="7207" y="8247"/>
                  </a:cubicBezTo>
                  <a:cubicBezTo>
                    <a:pt x="7061" y="8247"/>
                    <a:pt x="6946" y="8365"/>
                    <a:pt x="6946" y="8516"/>
                  </a:cubicBezTo>
                  <a:lnTo>
                    <a:pt x="6946" y="8778"/>
                  </a:lnTo>
                  <a:lnTo>
                    <a:pt x="6282" y="8778"/>
                  </a:lnTo>
                  <a:lnTo>
                    <a:pt x="6282" y="8529"/>
                  </a:lnTo>
                  <a:cubicBezTo>
                    <a:pt x="6282" y="8390"/>
                    <a:pt x="6185" y="8267"/>
                    <a:pt x="6059" y="8250"/>
                  </a:cubicBezTo>
                  <a:cubicBezTo>
                    <a:pt x="6044" y="8248"/>
                    <a:pt x="6030" y="8247"/>
                    <a:pt x="6015" y="8247"/>
                  </a:cubicBezTo>
                  <a:cubicBezTo>
                    <a:pt x="5870" y="8247"/>
                    <a:pt x="5757" y="8365"/>
                    <a:pt x="5757" y="8516"/>
                  </a:cubicBezTo>
                  <a:lnTo>
                    <a:pt x="5757" y="8778"/>
                  </a:lnTo>
                  <a:lnTo>
                    <a:pt x="5063" y="8778"/>
                  </a:lnTo>
                  <a:lnTo>
                    <a:pt x="5063" y="8529"/>
                  </a:lnTo>
                  <a:cubicBezTo>
                    <a:pt x="5063" y="8390"/>
                    <a:pt x="4967" y="8267"/>
                    <a:pt x="4831" y="8250"/>
                  </a:cubicBezTo>
                  <a:cubicBezTo>
                    <a:pt x="4817" y="8248"/>
                    <a:pt x="4803" y="8247"/>
                    <a:pt x="4790" y="8247"/>
                  </a:cubicBezTo>
                  <a:cubicBezTo>
                    <a:pt x="4652" y="8247"/>
                    <a:pt x="4526" y="8365"/>
                    <a:pt x="4526" y="8516"/>
                  </a:cubicBezTo>
                  <a:lnTo>
                    <a:pt x="4526" y="8778"/>
                  </a:lnTo>
                  <a:lnTo>
                    <a:pt x="3848" y="8778"/>
                  </a:lnTo>
                  <a:lnTo>
                    <a:pt x="3848" y="8529"/>
                  </a:lnTo>
                  <a:cubicBezTo>
                    <a:pt x="3848" y="8390"/>
                    <a:pt x="3752" y="8267"/>
                    <a:pt x="3613" y="8250"/>
                  </a:cubicBezTo>
                  <a:cubicBezTo>
                    <a:pt x="3599" y="8248"/>
                    <a:pt x="3585" y="8247"/>
                    <a:pt x="3572" y="8247"/>
                  </a:cubicBezTo>
                  <a:cubicBezTo>
                    <a:pt x="3434" y="8247"/>
                    <a:pt x="3307" y="8365"/>
                    <a:pt x="3307" y="8516"/>
                  </a:cubicBezTo>
                  <a:lnTo>
                    <a:pt x="3307" y="8778"/>
                  </a:lnTo>
                  <a:lnTo>
                    <a:pt x="2630" y="8778"/>
                  </a:lnTo>
                  <a:lnTo>
                    <a:pt x="2630" y="7629"/>
                  </a:lnTo>
                  <a:lnTo>
                    <a:pt x="4014" y="6245"/>
                  </a:lnTo>
                  <a:lnTo>
                    <a:pt x="4858" y="7088"/>
                  </a:lnTo>
                  <a:cubicBezTo>
                    <a:pt x="4912" y="7145"/>
                    <a:pt x="4981" y="7173"/>
                    <a:pt x="5050" y="7173"/>
                  </a:cubicBezTo>
                  <a:cubicBezTo>
                    <a:pt x="5120" y="7173"/>
                    <a:pt x="5189" y="7145"/>
                    <a:pt x="5246" y="7088"/>
                  </a:cubicBezTo>
                  <a:lnTo>
                    <a:pt x="7002" y="5332"/>
                  </a:lnTo>
                  <a:lnTo>
                    <a:pt x="7845" y="6175"/>
                  </a:lnTo>
                  <a:cubicBezTo>
                    <a:pt x="7893" y="6232"/>
                    <a:pt x="7959" y="6260"/>
                    <a:pt x="8026" y="6260"/>
                  </a:cubicBezTo>
                  <a:cubicBezTo>
                    <a:pt x="8093" y="6260"/>
                    <a:pt x="8162" y="6232"/>
                    <a:pt x="8217" y="6175"/>
                  </a:cubicBezTo>
                  <a:cubicBezTo>
                    <a:pt x="8937" y="5458"/>
                    <a:pt x="10736" y="3480"/>
                    <a:pt x="10736" y="3480"/>
                  </a:cubicBezTo>
                  <a:close/>
                  <a:moveTo>
                    <a:pt x="12768" y="2428"/>
                  </a:moveTo>
                  <a:cubicBezTo>
                    <a:pt x="12921" y="2428"/>
                    <a:pt x="13030" y="2540"/>
                    <a:pt x="13030" y="2690"/>
                  </a:cubicBezTo>
                  <a:lnTo>
                    <a:pt x="13030" y="9844"/>
                  </a:lnTo>
                  <a:lnTo>
                    <a:pt x="12506" y="9844"/>
                  </a:lnTo>
                  <a:lnTo>
                    <a:pt x="12506" y="3218"/>
                  </a:lnTo>
                  <a:cubicBezTo>
                    <a:pt x="12506" y="3065"/>
                    <a:pt x="12383" y="2955"/>
                    <a:pt x="12244" y="2955"/>
                  </a:cubicBezTo>
                  <a:lnTo>
                    <a:pt x="11095" y="2955"/>
                  </a:lnTo>
                  <a:cubicBezTo>
                    <a:pt x="11191" y="2773"/>
                    <a:pt x="11274" y="2594"/>
                    <a:pt x="11331" y="2428"/>
                  </a:cubicBezTo>
                  <a:close/>
                  <a:moveTo>
                    <a:pt x="13030" y="10368"/>
                  </a:moveTo>
                  <a:lnTo>
                    <a:pt x="13030" y="10630"/>
                  </a:lnTo>
                  <a:cubicBezTo>
                    <a:pt x="13030" y="10783"/>
                    <a:pt x="12921" y="10893"/>
                    <a:pt x="12768" y="10893"/>
                  </a:cubicBezTo>
                  <a:lnTo>
                    <a:pt x="791" y="10893"/>
                  </a:lnTo>
                  <a:cubicBezTo>
                    <a:pt x="652" y="10893"/>
                    <a:pt x="529" y="10783"/>
                    <a:pt x="529" y="10630"/>
                  </a:cubicBezTo>
                  <a:lnTo>
                    <a:pt x="529" y="10368"/>
                  </a:lnTo>
                  <a:close/>
                  <a:moveTo>
                    <a:pt x="7596" y="11434"/>
                  </a:moveTo>
                  <a:lnTo>
                    <a:pt x="8011" y="13024"/>
                  </a:lnTo>
                  <a:lnTo>
                    <a:pt x="5535" y="13024"/>
                  </a:lnTo>
                  <a:lnTo>
                    <a:pt x="5950" y="11434"/>
                  </a:lnTo>
                  <a:close/>
                  <a:moveTo>
                    <a:pt x="9593" y="0"/>
                  </a:moveTo>
                  <a:cubicBezTo>
                    <a:pt x="8675" y="0"/>
                    <a:pt x="7756" y="630"/>
                    <a:pt x="7736" y="1890"/>
                  </a:cubicBezTo>
                  <a:lnTo>
                    <a:pt x="791" y="1890"/>
                  </a:lnTo>
                  <a:cubicBezTo>
                    <a:pt x="363" y="1890"/>
                    <a:pt x="1" y="2248"/>
                    <a:pt x="1" y="2690"/>
                  </a:cubicBezTo>
                  <a:lnTo>
                    <a:pt x="1" y="10630"/>
                  </a:lnTo>
                  <a:cubicBezTo>
                    <a:pt x="1" y="11072"/>
                    <a:pt x="363" y="11434"/>
                    <a:pt x="791" y="11434"/>
                  </a:cubicBezTo>
                  <a:lnTo>
                    <a:pt x="5412" y="11434"/>
                  </a:lnTo>
                  <a:lnTo>
                    <a:pt x="4997" y="13024"/>
                  </a:lnTo>
                  <a:lnTo>
                    <a:pt x="4648" y="13024"/>
                  </a:lnTo>
                  <a:cubicBezTo>
                    <a:pt x="4303" y="13024"/>
                    <a:pt x="4303" y="13535"/>
                    <a:pt x="4648" y="13548"/>
                  </a:cubicBezTo>
                  <a:lnTo>
                    <a:pt x="8897" y="13548"/>
                  </a:lnTo>
                  <a:cubicBezTo>
                    <a:pt x="9243" y="13535"/>
                    <a:pt x="9243" y="13037"/>
                    <a:pt x="8897" y="13024"/>
                  </a:cubicBezTo>
                  <a:lnTo>
                    <a:pt x="8565" y="13024"/>
                  </a:lnTo>
                  <a:lnTo>
                    <a:pt x="8134" y="11434"/>
                  </a:lnTo>
                  <a:lnTo>
                    <a:pt x="12768" y="11434"/>
                  </a:lnTo>
                  <a:cubicBezTo>
                    <a:pt x="13213" y="11434"/>
                    <a:pt x="13558" y="11072"/>
                    <a:pt x="13558" y="10630"/>
                  </a:cubicBezTo>
                  <a:lnTo>
                    <a:pt x="13558" y="2690"/>
                  </a:lnTo>
                  <a:cubicBezTo>
                    <a:pt x="13558" y="2248"/>
                    <a:pt x="13213" y="1890"/>
                    <a:pt x="12768" y="1890"/>
                  </a:cubicBezTo>
                  <a:lnTo>
                    <a:pt x="11440" y="1890"/>
                  </a:lnTo>
                  <a:cubicBezTo>
                    <a:pt x="11427" y="630"/>
                    <a:pt x="10511" y="0"/>
                    <a:pt x="9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2741525" y="3827300"/>
              <a:ext cx="46325" cy="39850"/>
            </a:xfrm>
            <a:custGeom>
              <a:avLst/>
              <a:gdLst/>
              <a:ahLst/>
              <a:cxnLst/>
              <a:rect l="l" t="t" r="r" b="b"/>
              <a:pathLst>
                <a:path w="1853" h="1594" extrusionOk="0">
                  <a:moveTo>
                    <a:pt x="1053" y="528"/>
                  </a:moveTo>
                  <a:cubicBezTo>
                    <a:pt x="1411" y="541"/>
                    <a:pt x="1411" y="1052"/>
                    <a:pt x="1053" y="1066"/>
                  </a:cubicBezTo>
                  <a:cubicBezTo>
                    <a:pt x="913" y="1066"/>
                    <a:pt x="790" y="943"/>
                    <a:pt x="790" y="803"/>
                  </a:cubicBezTo>
                  <a:cubicBezTo>
                    <a:pt x="790" y="651"/>
                    <a:pt x="913" y="528"/>
                    <a:pt x="1053" y="528"/>
                  </a:cubicBezTo>
                  <a:close/>
                  <a:moveTo>
                    <a:pt x="1053" y="0"/>
                  </a:moveTo>
                  <a:cubicBezTo>
                    <a:pt x="0" y="43"/>
                    <a:pt x="0" y="1550"/>
                    <a:pt x="1053" y="1593"/>
                  </a:cubicBezTo>
                  <a:cubicBezTo>
                    <a:pt x="1494" y="1593"/>
                    <a:pt x="1853" y="1232"/>
                    <a:pt x="1853" y="803"/>
                  </a:cubicBezTo>
                  <a:cubicBezTo>
                    <a:pt x="1853" y="362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58"/>
          <p:cNvGrpSpPr/>
          <p:nvPr/>
        </p:nvGrpSpPr>
        <p:grpSpPr>
          <a:xfrm>
            <a:off x="3427700" y="3152988"/>
            <a:ext cx="310900" cy="338875"/>
            <a:chOff x="1823825" y="3801400"/>
            <a:chExt cx="310900" cy="338875"/>
          </a:xfrm>
        </p:grpSpPr>
        <p:sp>
          <p:nvSpPr>
            <p:cNvPr id="1398" name="Google Shape;1398;p58"/>
            <p:cNvSpPr/>
            <p:nvPr/>
          </p:nvSpPr>
          <p:spPr>
            <a:xfrm>
              <a:off x="1823825" y="3801400"/>
              <a:ext cx="310900" cy="338875"/>
            </a:xfrm>
            <a:custGeom>
              <a:avLst/>
              <a:gdLst/>
              <a:ahLst/>
              <a:cxnLst/>
              <a:rect l="l" t="t" r="r" b="b"/>
              <a:pathLst>
                <a:path w="12436" h="13555" extrusionOk="0">
                  <a:moveTo>
                    <a:pt x="7689" y="525"/>
                  </a:moveTo>
                  <a:cubicBezTo>
                    <a:pt x="7828" y="525"/>
                    <a:pt x="7954" y="651"/>
                    <a:pt x="7954" y="787"/>
                  </a:cubicBezTo>
                  <a:lnTo>
                    <a:pt x="7954" y="1053"/>
                  </a:lnTo>
                  <a:lnTo>
                    <a:pt x="5823" y="1053"/>
                  </a:lnTo>
                  <a:cubicBezTo>
                    <a:pt x="5683" y="1053"/>
                    <a:pt x="5574" y="1176"/>
                    <a:pt x="5561" y="1328"/>
                  </a:cubicBezTo>
                  <a:cubicBezTo>
                    <a:pt x="5561" y="1468"/>
                    <a:pt x="5448" y="1590"/>
                    <a:pt x="5298" y="1590"/>
                  </a:cubicBezTo>
                  <a:lnTo>
                    <a:pt x="3181" y="1590"/>
                  </a:lnTo>
                  <a:cubicBezTo>
                    <a:pt x="3028" y="1590"/>
                    <a:pt x="2918" y="1468"/>
                    <a:pt x="2918" y="1315"/>
                  </a:cubicBezTo>
                  <a:cubicBezTo>
                    <a:pt x="2918" y="1176"/>
                    <a:pt x="2792" y="1053"/>
                    <a:pt x="2656" y="1053"/>
                  </a:cubicBezTo>
                  <a:lnTo>
                    <a:pt x="538" y="1053"/>
                  </a:lnTo>
                  <a:lnTo>
                    <a:pt x="538" y="787"/>
                  </a:lnTo>
                  <a:cubicBezTo>
                    <a:pt x="538" y="651"/>
                    <a:pt x="651" y="525"/>
                    <a:pt x="800" y="525"/>
                  </a:cubicBezTo>
                  <a:close/>
                  <a:moveTo>
                    <a:pt x="6098" y="5298"/>
                  </a:moveTo>
                  <a:lnTo>
                    <a:pt x="6098" y="10165"/>
                  </a:lnTo>
                  <a:lnTo>
                    <a:pt x="5033" y="10165"/>
                  </a:lnTo>
                  <a:lnTo>
                    <a:pt x="5033" y="5298"/>
                  </a:lnTo>
                  <a:close/>
                  <a:moveTo>
                    <a:pt x="8741" y="3390"/>
                  </a:moveTo>
                  <a:lnTo>
                    <a:pt x="8741" y="10165"/>
                  </a:lnTo>
                  <a:lnTo>
                    <a:pt x="7689" y="10165"/>
                  </a:lnTo>
                  <a:lnTo>
                    <a:pt x="7689" y="3390"/>
                  </a:lnTo>
                  <a:close/>
                  <a:moveTo>
                    <a:pt x="11396" y="7207"/>
                  </a:moveTo>
                  <a:lnTo>
                    <a:pt x="11396" y="10165"/>
                  </a:lnTo>
                  <a:lnTo>
                    <a:pt x="10331" y="10165"/>
                  </a:lnTo>
                  <a:lnTo>
                    <a:pt x="10331" y="7207"/>
                  </a:lnTo>
                  <a:close/>
                  <a:moveTo>
                    <a:pt x="7954" y="1590"/>
                  </a:moveTo>
                  <a:lnTo>
                    <a:pt x="7954" y="2862"/>
                  </a:lnTo>
                  <a:lnTo>
                    <a:pt x="7413" y="2862"/>
                  </a:lnTo>
                  <a:cubicBezTo>
                    <a:pt x="7274" y="2862"/>
                    <a:pt x="7151" y="2975"/>
                    <a:pt x="7151" y="3127"/>
                  </a:cubicBezTo>
                  <a:lnTo>
                    <a:pt x="7151" y="10165"/>
                  </a:lnTo>
                  <a:lnTo>
                    <a:pt x="6626" y="10165"/>
                  </a:lnTo>
                  <a:lnTo>
                    <a:pt x="6626" y="5036"/>
                  </a:lnTo>
                  <a:cubicBezTo>
                    <a:pt x="6626" y="4883"/>
                    <a:pt x="6500" y="4771"/>
                    <a:pt x="6361" y="4771"/>
                  </a:cubicBezTo>
                  <a:lnTo>
                    <a:pt x="4771" y="4771"/>
                  </a:lnTo>
                  <a:cubicBezTo>
                    <a:pt x="4618" y="4771"/>
                    <a:pt x="4508" y="4883"/>
                    <a:pt x="4508" y="5036"/>
                  </a:cubicBezTo>
                  <a:lnTo>
                    <a:pt x="4508" y="10165"/>
                  </a:lnTo>
                  <a:lnTo>
                    <a:pt x="4356" y="10165"/>
                  </a:lnTo>
                  <a:cubicBezTo>
                    <a:pt x="4220" y="10165"/>
                    <a:pt x="4107" y="10265"/>
                    <a:pt x="4080" y="10387"/>
                  </a:cubicBezTo>
                  <a:cubicBezTo>
                    <a:pt x="4067" y="10553"/>
                    <a:pt x="4190" y="10693"/>
                    <a:pt x="4342" y="10693"/>
                  </a:cubicBezTo>
                  <a:lnTo>
                    <a:pt x="7954" y="10693"/>
                  </a:lnTo>
                  <a:lnTo>
                    <a:pt x="7954" y="11964"/>
                  </a:lnTo>
                  <a:lnTo>
                    <a:pt x="538" y="11964"/>
                  </a:lnTo>
                  <a:lnTo>
                    <a:pt x="538" y="1590"/>
                  </a:lnTo>
                  <a:lnTo>
                    <a:pt x="2434" y="1590"/>
                  </a:lnTo>
                  <a:cubicBezTo>
                    <a:pt x="2543" y="1896"/>
                    <a:pt x="2835" y="2115"/>
                    <a:pt x="3181" y="2115"/>
                  </a:cubicBezTo>
                  <a:lnTo>
                    <a:pt x="5298" y="2115"/>
                  </a:lnTo>
                  <a:cubicBezTo>
                    <a:pt x="5644" y="2115"/>
                    <a:pt x="5946" y="1896"/>
                    <a:pt x="6045" y="1590"/>
                  </a:cubicBezTo>
                  <a:close/>
                  <a:moveTo>
                    <a:pt x="7954" y="12505"/>
                  </a:moveTo>
                  <a:lnTo>
                    <a:pt x="7954" y="12767"/>
                  </a:lnTo>
                  <a:cubicBezTo>
                    <a:pt x="7954" y="12904"/>
                    <a:pt x="7828" y="13030"/>
                    <a:pt x="7689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505"/>
                  </a:lnTo>
                  <a:close/>
                  <a:moveTo>
                    <a:pt x="800" y="0"/>
                  </a:moveTo>
                  <a:cubicBezTo>
                    <a:pt x="359" y="0"/>
                    <a:pt x="0" y="359"/>
                    <a:pt x="0" y="787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7689" y="13554"/>
                  </a:lnTo>
                  <a:cubicBezTo>
                    <a:pt x="8120" y="13554"/>
                    <a:pt x="8479" y="13209"/>
                    <a:pt x="8479" y="12767"/>
                  </a:cubicBezTo>
                  <a:lnTo>
                    <a:pt x="8479" y="10693"/>
                  </a:lnTo>
                  <a:lnTo>
                    <a:pt x="12087" y="10693"/>
                  </a:lnTo>
                  <a:cubicBezTo>
                    <a:pt x="12436" y="10693"/>
                    <a:pt x="12436" y="10182"/>
                    <a:pt x="12087" y="10165"/>
                  </a:cubicBezTo>
                  <a:lnTo>
                    <a:pt x="11921" y="10165"/>
                  </a:lnTo>
                  <a:lnTo>
                    <a:pt x="11921" y="6945"/>
                  </a:lnTo>
                  <a:cubicBezTo>
                    <a:pt x="11921" y="6792"/>
                    <a:pt x="11798" y="6666"/>
                    <a:pt x="11659" y="6666"/>
                  </a:cubicBezTo>
                  <a:lnTo>
                    <a:pt x="10069" y="6666"/>
                  </a:lnTo>
                  <a:cubicBezTo>
                    <a:pt x="9916" y="6666"/>
                    <a:pt x="9806" y="6792"/>
                    <a:pt x="9806" y="6945"/>
                  </a:cubicBezTo>
                  <a:lnTo>
                    <a:pt x="9806" y="10165"/>
                  </a:lnTo>
                  <a:lnTo>
                    <a:pt x="9282" y="10165"/>
                  </a:lnTo>
                  <a:lnTo>
                    <a:pt x="9282" y="3127"/>
                  </a:lnTo>
                  <a:cubicBezTo>
                    <a:pt x="9282" y="2975"/>
                    <a:pt x="9156" y="2862"/>
                    <a:pt x="9003" y="2862"/>
                  </a:cubicBezTo>
                  <a:lnTo>
                    <a:pt x="8479" y="2862"/>
                  </a:lnTo>
                  <a:lnTo>
                    <a:pt x="8479" y="787"/>
                  </a:lnTo>
                  <a:cubicBezTo>
                    <a:pt x="8479" y="359"/>
                    <a:pt x="8120" y="0"/>
                    <a:pt x="7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1847975" y="3872925"/>
              <a:ext cx="102100" cy="13225"/>
            </a:xfrm>
            <a:custGeom>
              <a:avLst/>
              <a:gdLst/>
              <a:ahLst/>
              <a:cxnLst/>
              <a:rect l="l" t="t" r="r" b="b"/>
              <a:pathLst>
                <a:path w="4084" h="529" extrusionOk="0">
                  <a:moveTo>
                    <a:pt x="362" y="1"/>
                  </a:moveTo>
                  <a:cubicBezTo>
                    <a:pt x="0" y="17"/>
                    <a:pt x="0" y="515"/>
                    <a:pt x="362" y="529"/>
                  </a:cubicBezTo>
                  <a:lnTo>
                    <a:pt x="3791" y="529"/>
                  </a:lnTo>
                  <a:cubicBezTo>
                    <a:pt x="3931" y="529"/>
                    <a:pt x="4040" y="432"/>
                    <a:pt x="4067" y="306"/>
                  </a:cubicBezTo>
                  <a:cubicBezTo>
                    <a:pt x="4083" y="140"/>
                    <a:pt x="3957" y="1"/>
                    <a:pt x="3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1847975" y="3903400"/>
              <a:ext cx="65075" cy="13125"/>
            </a:xfrm>
            <a:custGeom>
              <a:avLst/>
              <a:gdLst/>
              <a:ahLst/>
              <a:cxnLst/>
              <a:rect l="l" t="t" r="r" b="b"/>
              <a:pathLst>
                <a:path w="2603" h="525" extrusionOk="0">
                  <a:moveTo>
                    <a:pt x="362" y="0"/>
                  </a:moveTo>
                  <a:cubicBezTo>
                    <a:pt x="0" y="13"/>
                    <a:pt x="0" y="511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9"/>
                    <a:pt x="2573" y="223"/>
                  </a:cubicBezTo>
                  <a:cubicBezTo>
                    <a:pt x="2560" y="96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1847975" y="3933850"/>
              <a:ext cx="65075" cy="13125"/>
            </a:xfrm>
            <a:custGeom>
              <a:avLst/>
              <a:gdLst/>
              <a:ahLst/>
              <a:cxnLst/>
              <a:rect l="l" t="t" r="r" b="b"/>
              <a:pathLst>
                <a:path w="2603" h="525" extrusionOk="0">
                  <a:moveTo>
                    <a:pt x="362" y="0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5"/>
                    <a:pt x="2573" y="220"/>
                  </a:cubicBezTo>
                  <a:cubicBezTo>
                    <a:pt x="2560" y="97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1847975" y="3964225"/>
              <a:ext cx="65075" cy="13225"/>
            </a:xfrm>
            <a:custGeom>
              <a:avLst/>
              <a:gdLst/>
              <a:ahLst/>
              <a:cxnLst/>
              <a:rect l="l" t="t" r="r" b="b"/>
              <a:pathLst>
                <a:path w="2603" h="529" extrusionOk="0">
                  <a:moveTo>
                    <a:pt x="362" y="0"/>
                  </a:moveTo>
                  <a:cubicBezTo>
                    <a:pt x="0" y="17"/>
                    <a:pt x="0" y="515"/>
                    <a:pt x="362" y="528"/>
                  </a:cubicBezTo>
                  <a:lnTo>
                    <a:pt x="2311" y="528"/>
                  </a:lnTo>
                  <a:cubicBezTo>
                    <a:pt x="2477" y="528"/>
                    <a:pt x="2603" y="389"/>
                    <a:pt x="2573" y="223"/>
                  </a:cubicBezTo>
                  <a:cubicBezTo>
                    <a:pt x="2560" y="100"/>
                    <a:pt x="2437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1847975" y="3994675"/>
              <a:ext cx="65075" cy="13150"/>
            </a:xfrm>
            <a:custGeom>
              <a:avLst/>
              <a:gdLst/>
              <a:ahLst/>
              <a:cxnLst/>
              <a:rect l="l" t="t" r="r" b="b"/>
              <a:pathLst>
                <a:path w="2603" h="526" extrusionOk="0">
                  <a:moveTo>
                    <a:pt x="362" y="1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9"/>
                    <a:pt x="2573" y="223"/>
                  </a:cubicBezTo>
                  <a:cubicBezTo>
                    <a:pt x="2560" y="97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1847975" y="4025125"/>
              <a:ext cx="65075" cy="13150"/>
            </a:xfrm>
            <a:custGeom>
              <a:avLst/>
              <a:gdLst/>
              <a:ahLst/>
              <a:cxnLst/>
              <a:rect l="l" t="t" r="r" b="b"/>
              <a:pathLst>
                <a:path w="2603" h="526" extrusionOk="0">
                  <a:moveTo>
                    <a:pt x="362" y="1"/>
                  </a:moveTo>
                  <a:cubicBezTo>
                    <a:pt x="0" y="14"/>
                    <a:pt x="0" y="512"/>
                    <a:pt x="362" y="525"/>
                  </a:cubicBezTo>
                  <a:lnTo>
                    <a:pt x="2311" y="525"/>
                  </a:lnTo>
                  <a:cubicBezTo>
                    <a:pt x="2477" y="525"/>
                    <a:pt x="2603" y="386"/>
                    <a:pt x="2573" y="220"/>
                  </a:cubicBezTo>
                  <a:cubicBezTo>
                    <a:pt x="2560" y="97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1847975" y="4055500"/>
              <a:ext cx="65075" cy="13225"/>
            </a:xfrm>
            <a:custGeom>
              <a:avLst/>
              <a:gdLst/>
              <a:ahLst/>
              <a:cxnLst/>
              <a:rect l="l" t="t" r="r" b="b"/>
              <a:pathLst>
                <a:path w="2603" h="529" extrusionOk="0">
                  <a:moveTo>
                    <a:pt x="362" y="1"/>
                  </a:moveTo>
                  <a:cubicBezTo>
                    <a:pt x="0" y="18"/>
                    <a:pt x="0" y="529"/>
                    <a:pt x="362" y="529"/>
                  </a:cubicBezTo>
                  <a:lnTo>
                    <a:pt x="2311" y="529"/>
                  </a:lnTo>
                  <a:cubicBezTo>
                    <a:pt x="2477" y="529"/>
                    <a:pt x="2603" y="389"/>
                    <a:pt x="2573" y="223"/>
                  </a:cubicBezTo>
                  <a:cubicBezTo>
                    <a:pt x="2560" y="101"/>
                    <a:pt x="2437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6" name="Google Shape;1406;p58"/>
          <p:cNvSpPr/>
          <p:nvPr/>
        </p:nvSpPr>
        <p:spPr>
          <a:xfrm>
            <a:off x="7339950" y="3152975"/>
            <a:ext cx="341675" cy="338900"/>
          </a:xfrm>
          <a:custGeom>
            <a:avLst/>
            <a:gdLst/>
            <a:ahLst/>
            <a:cxnLst/>
            <a:rect l="l" t="t" r="r" b="b"/>
            <a:pathLst>
              <a:path w="13667" h="13556" extrusionOk="0">
                <a:moveTo>
                  <a:pt x="7857" y="3499"/>
                </a:moveTo>
                <a:cubicBezTo>
                  <a:pt x="8037" y="3556"/>
                  <a:pt x="8216" y="3639"/>
                  <a:pt x="8382" y="3722"/>
                </a:cubicBezTo>
                <a:lnTo>
                  <a:pt x="8382" y="4329"/>
                </a:lnTo>
                <a:cubicBezTo>
                  <a:pt x="8216" y="4220"/>
                  <a:pt x="8037" y="4137"/>
                  <a:pt x="7857" y="4067"/>
                </a:cubicBezTo>
                <a:lnTo>
                  <a:pt x="7857" y="3499"/>
                </a:lnTo>
                <a:close/>
                <a:moveTo>
                  <a:pt x="7330" y="2434"/>
                </a:moveTo>
                <a:lnTo>
                  <a:pt x="7330" y="7304"/>
                </a:lnTo>
                <a:lnTo>
                  <a:pt x="6267" y="7304"/>
                </a:lnTo>
                <a:lnTo>
                  <a:pt x="6267" y="2434"/>
                </a:lnTo>
                <a:close/>
                <a:moveTo>
                  <a:pt x="7857" y="4648"/>
                </a:moveTo>
                <a:cubicBezTo>
                  <a:pt x="8050" y="4731"/>
                  <a:pt x="8229" y="4854"/>
                  <a:pt x="8382" y="4993"/>
                </a:cubicBezTo>
                <a:lnTo>
                  <a:pt x="8382" y="7304"/>
                </a:lnTo>
                <a:lnTo>
                  <a:pt x="7857" y="7304"/>
                </a:lnTo>
                <a:lnTo>
                  <a:pt x="7857" y="4648"/>
                </a:lnTo>
                <a:close/>
                <a:moveTo>
                  <a:pt x="9972" y="525"/>
                </a:moveTo>
                <a:lnTo>
                  <a:pt x="9972" y="7304"/>
                </a:lnTo>
                <a:lnTo>
                  <a:pt x="8923" y="7304"/>
                </a:lnTo>
                <a:lnTo>
                  <a:pt x="8923" y="525"/>
                </a:lnTo>
                <a:close/>
                <a:moveTo>
                  <a:pt x="12628" y="4343"/>
                </a:moveTo>
                <a:lnTo>
                  <a:pt x="12628" y="7304"/>
                </a:lnTo>
                <a:lnTo>
                  <a:pt x="11562" y="7304"/>
                </a:lnTo>
                <a:lnTo>
                  <a:pt x="11562" y="4343"/>
                </a:lnTo>
                <a:close/>
                <a:moveTo>
                  <a:pt x="5740" y="4648"/>
                </a:moveTo>
                <a:lnTo>
                  <a:pt x="5740" y="7304"/>
                </a:lnTo>
                <a:lnTo>
                  <a:pt x="5587" y="7304"/>
                </a:lnTo>
                <a:cubicBezTo>
                  <a:pt x="5451" y="7304"/>
                  <a:pt x="5338" y="7400"/>
                  <a:pt x="5311" y="7539"/>
                </a:cubicBezTo>
                <a:cubicBezTo>
                  <a:pt x="5298" y="7705"/>
                  <a:pt x="5421" y="7841"/>
                  <a:pt x="5574" y="7841"/>
                </a:cubicBezTo>
                <a:lnTo>
                  <a:pt x="8936" y="7841"/>
                </a:lnTo>
                <a:cubicBezTo>
                  <a:pt x="8535" y="8645"/>
                  <a:pt x="7718" y="9156"/>
                  <a:pt x="6805" y="9156"/>
                </a:cubicBezTo>
                <a:cubicBezTo>
                  <a:pt x="4289" y="9143"/>
                  <a:pt x="3512" y="5767"/>
                  <a:pt x="5740" y="4648"/>
                </a:cubicBezTo>
                <a:close/>
                <a:moveTo>
                  <a:pt x="3804" y="9365"/>
                </a:moveTo>
                <a:cubicBezTo>
                  <a:pt x="3927" y="9515"/>
                  <a:pt x="4066" y="9654"/>
                  <a:pt x="4219" y="9780"/>
                </a:cubicBezTo>
                <a:lnTo>
                  <a:pt x="3844" y="10165"/>
                </a:lnTo>
                <a:lnTo>
                  <a:pt x="3416" y="9737"/>
                </a:lnTo>
                <a:lnTo>
                  <a:pt x="3804" y="9365"/>
                </a:lnTo>
                <a:close/>
                <a:moveTo>
                  <a:pt x="5740" y="3499"/>
                </a:moveTo>
                <a:lnTo>
                  <a:pt x="5740" y="4067"/>
                </a:lnTo>
                <a:cubicBezTo>
                  <a:pt x="4621" y="4495"/>
                  <a:pt x="3887" y="5574"/>
                  <a:pt x="3887" y="6776"/>
                </a:cubicBezTo>
                <a:cubicBezTo>
                  <a:pt x="3910" y="8622"/>
                  <a:pt x="5374" y="9676"/>
                  <a:pt x="6841" y="9676"/>
                </a:cubicBezTo>
                <a:cubicBezTo>
                  <a:pt x="7925" y="9676"/>
                  <a:pt x="9011" y="9100"/>
                  <a:pt x="9517" y="7841"/>
                </a:cubicBezTo>
                <a:lnTo>
                  <a:pt x="10085" y="7841"/>
                </a:lnTo>
                <a:cubicBezTo>
                  <a:pt x="9627" y="9252"/>
                  <a:pt x="8312" y="10222"/>
                  <a:pt x="6805" y="10222"/>
                </a:cubicBezTo>
                <a:cubicBezTo>
                  <a:pt x="2891" y="10165"/>
                  <a:pt x="2048" y="4744"/>
                  <a:pt x="5740" y="3499"/>
                </a:cubicBezTo>
                <a:close/>
                <a:moveTo>
                  <a:pt x="3031" y="10095"/>
                </a:moveTo>
                <a:lnTo>
                  <a:pt x="3486" y="10554"/>
                </a:lnTo>
                <a:lnTo>
                  <a:pt x="1288" y="12904"/>
                </a:lnTo>
                <a:cubicBezTo>
                  <a:pt x="1213" y="12985"/>
                  <a:pt x="1102" y="13023"/>
                  <a:pt x="990" y="13023"/>
                </a:cubicBezTo>
                <a:cubicBezTo>
                  <a:pt x="873" y="13023"/>
                  <a:pt x="755" y="12982"/>
                  <a:pt x="677" y="12904"/>
                </a:cubicBezTo>
                <a:cubicBezTo>
                  <a:pt x="524" y="12751"/>
                  <a:pt x="511" y="12449"/>
                  <a:pt x="677" y="12296"/>
                </a:cubicBezTo>
                <a:lnTo>
                  <a:pt x="3031" y="10095"/>
                </a:lnTo>
                <a:close/>
                <a:moveTo>
                  <a:pt x="8657" y="1"/>
                </a:moveTo>
                <a:cubicBezTo>
                  <a:pt x="8508" y="1"/>
                  <a:pt x="8382" y="110"/>
                  <a:pt x="8382" y="263"/>
                </a:cubicBezTo>
                <a:lnTo>
                  <a:pt x="8382" y="3124"/>
                </a:lnTo>
                <a:cubicBezTo>
                  <a:pt x="8216" y="3058"/>
                  <a:pt x="8037" y="3002"/>
                  <a:pt x="7857" y="2945"/>
                </a:cubicBezTo>
                <a:lnTo>
                  <a:pt x="7857" y="2172"/>
                </a:lnTo>
                <a:cubicBezTo>
                  <a:pt x="7857" y="2019"/>
                  <a:pt x="7745" y="1909"/>
                  <a:pt x="7595" y="1909"/>
                </a:cubicBezTo>
                <a:lnTo>
                  <a:pt x="6002" y="1909"/>
                </a:lnTo>
                <a:cubicBezTo>
                  <a:pt x="5852" y="1909"/>
                  <a:pt x="5740" y="2019"/>
                  <a:pt x="5740" y="2172"/>
                </a:cubicBezTo>
                <a:lnTo>
                  <a:pt x="5740" y="2945"/>
                </a:lnTo>
                <a:cubicBezTo>
                  <a:pt x="3167" y="3639"/>
                  <a:pt x="2005" y="6749"/>
                  <a:pt x="3472" y="8950"/>
                </a:cubicBezTo>
                <a:lnTo>
                  <a:pt x="305" y="11921"/>
                </a:lnTo>
                <a:cubicBezTo>
                  <a:pt x="126" y="12087"/>
                  <a:pt x="27" y="12323"/>
                  <a:pt x="13" y="12572"/>
                </a:cubicBezTo>
                <a:cubicBezTo>
                  <a:pt x="0" y="13098"/>
                  <a:pt x="446" y="13556"/>
                  <a:pt x="953" y="13556"/>
                </a:cubicBezTo>
                <a:cubicBezTo>
                  <a:pt x="967" y="13556"/>
                  <a:pt x="982" y="13555"/>
                  <a:pt x="996" y="13554"/>
                </a:cubicBezTo>
                <a:cubicBezTo>
                  <a:pt x="1258" y="13554"/>
                  <a:pt x="1494" y="13458"/>
                  <a:pt x="1660" y="13279"/>
                </a:cubicBezTo>
                <a:lnTo>
                  <a:pt x="4634" y="10112"/>
                </a:lnTo>
                <a:cubicBezTo>
                  <a:pt x="5292" y="10551"/>
                  <a:pt x="6033" y="10753"/>
                  <a:pt x="6766" y="10753"/>
                </a:cubicBezTo>
                <a:cubicBezTo>
                  <a:pt x="8480" y="10753"/>
                  <a:pt x="10152" y="9644"/>
                  <a:pt x="10636" y="7841"/>
                </a:cubicBezTo>
                <a:lnTo>
                  <a:pt x="13322" y="7841"/>
                </a:lnTo>
                <a:cubicBezTo>
                  <a:pt x="13667" y="7828"/>
                  <a:pt x="13667" y="7317"/>
                  <a:pt x="13322" y="7304"/>
                </a:cubicBezTo>
                <a:lnTo>
                  <a:pt x="13156" y="7304"/>
                </a:lnTo>
                <a:lnTo>
                  <a:pt x="13156" y="4080"/>
                </a:lnTo>
                <a:cubicBezTo>
                  <a:pt x="13156" y="3928"/>
                  <a:pt x="13043" y="3818"/>
                  <a:pt x="12890" y="3818"/>
                </a:cubicBezTo>
                <a:lnTo>
                  <a:pt x="11300" y="3818"/>
                </a:lnTo>
                <a:cubicBezTo>
                  <a:pt x="11147" y="3818"/>
                  <a:pt x="11038" y="3928"/>
                  <a:pt x="11038" y="4080"/>
                </a:cubicBezTo>
                <a:lnTo>
                  <a:pt x="11038" y="7304"/>
                </a:lnTo>
                <a:lnTo>
                  <a:pt x="10513" y="7304"/>
                </a:lnTo>
                <a:lnTo>
                  <a:pt x="10513" y="263"/>
                </a:lnTo>
                <a:cubicBezTo>
                  <a:pt x="10513" y="110"/>
                  <a:pt x="10387" y="1"/>
                  <a:pt x="102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954</Words>
  <Application>Microsoft Office PowerPoint</Application>
  <PresentationFormat>On-screen Show (16:9)</PresentationFormat>
  <Paragraphs>316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Poppins</vt:lpstr>
      <vt:lpstr>Poppins ExtraBold</vt:lpstr>
      <vt:lpstr>Barlow</vt:lpstr>
      <vt:lpstr>Poppins Black</vt:lpstr>
      <vt:lpstr>Data Analytics Strategy Toolkit by Slidesgo</vt:lpstr>
      <vt:lpstr>GGMOOD: PROJETO FINAL DA TUTORIA DE MLOPS DO ITAÚ</vt:lpstr>
      <vt:lpstr>APRESENTAÇÃO DO CASE</vt:lpstr>
      <vt:lpstr>Objetivo: produzir um serviço de classificação de sentimento sobre reviews de jogos</vt:lpstr>
      <vt:lpstr>Origem da proposta</vt:lpstr>
      <vt:lpstr>COLETA E ANÁLISE DOS DADOS</vt:lpstr>
      <vt:lpstr>PowerPoint Presentation</vt:lpstr>
      <vt:lpstr>Conclusão</vt:lpstr>
      <vt:lpstr>MODELAGEM</vt:lpstr>
      <vt:lpstr>PIPELINE DE TREINO</vt:lpstr>
      <vt:lpstr>7   x   5   x   4*   =   140</vt:lpstr>
      <vt:lpstr>AVALIAÇÃO DOS MODELOS</vt:lpstr>
      <vt:lpstr>ROC-AUC</vt:lpstr>
      <vt:lpstr>PRIMEIRA AVALIAÇÃO</vt:lpstr>
      <vt:lpstr>SEGUNDA AVALIAÇÃO</vt:lpstr>
      <vt:lpstr>TERCEIRA AVALIAÇÃO</vt:lpstr>
      <vt:lpstr>BENCHMARK COMPUTACIONAL</vt:lpstr>
      <vt:lpstr>Modelos escolhidos:</vt:lpstr>
      <vt:lpstr>DEPLOY</vt:lpstr>
      <vt:lpstr>Onde:  Streamlit Cloud</vt:lpstr>
      <vt:lpstr>Etapas fundamentais </vt:lpstr>
      <vt:lpstr>Ideias de logging e alarmes para monitoração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José Enrico dos Santos Tavares</cp:lastModifiedBy>
  <cp:revision>3</cp:revision>
  <dcterms:modified xsi:type="dcterms:W3CDTF">2025-05-07T22:21:46Z</dcterms:modified>
</cp:coreProperties>
</file>