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2" r:id="rId6"/>
    <p:sldId id="263" r:id="rId7"/>
    <p:sldId id="261"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amp;C\Documents\Python\Storytelling%20%233\results\titanic_transformed.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92D050"/>
            </a:solidFill>
            <a:ln>
              <a:noFill/>
            </a:ln>
            <a:effectLst/>
          </c:spPr>
          <c:invertIfNegative val="0"/>
          <c:dPt>
            <c:idx val="1"/>
            <c:invertIfNegative val="0"/>
            <c:bubble3D val="0"/>
            <c:spPr>
              <a:solidFill>
                <a:srgbClr val="92D050">
                  <a:alpha val="25000"/>
                </a:srgbClr>
              </a:solidFill>
              <a:ln>
                <a:noFill/>
              </a:ln>
              <a:effectLst/>
            </c:spPr>
            <c:extLst>
              <c:ext xmlns:c16="http://schemas.microsoft.com/office/drawing/2014/chart" uri="{C3380CC4-5D6E-409C-BE32-E72D297353CC}">
                <c16:uniqueId val="{00000000-77C2-4C62-9266-E5D3DC6358B4}"/>
              </c:ext>
            </c:extLst>
          </c:dPt>
          <c:dLbls>
            <c:delete val="1"/>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92D050"/>
            </a:solidFill>
            <a:ln>
              <a:noFill/>
            </a:ln>
            <a:effectLst/>
          </c:spPr>
          <c:invertIfNegative val="0"/>
          <c:dPt>
            <c:idx val="1"/>
            <c:invertIfNegative val="0"/>
            <c:bubble3D val="0"/>
            <c:spPr>
              <a:solidFill>
                <a:srgbClr val="92D050">
                  <a:alpha val="25000"/>
                </a:srgbClr>
              </a:solidFill>
              <a:ln>
                <a:noFill/>
              </a:ln>
              <a:effectLst/>
            </c:spPr>
            <c:extLst>
              <c:ext xmlns:c16="http://schemas.microsoft.com/office/drawing/2014/chart" uri="{C3380CC4-5D6E-409C-BE32-E72D297353CC}">
                <c16:uniqueId val="{00000001-77C2-4C62-9266-E5D3DC6358B4}"/>
              </c:ext>
            </c:extLst>
          </c:dPt>
          <c:dLbls>
            <c:delete val="1"/>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 by age group</a:t>
            </a:r>
          </a:p>
        </c:rich>
      </c:tx>
      <c:layout>
        <c:manualLayout>
          <c:xMode val="edge"/>
          <c:yMode val="edge"/>
          <c:x val="1.0051169590643274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stacked"/>
        <c:varyColors val="0"/>
        <c:ser>
          <c:idx val="0"/>
          <c:order val="0"/>
          <c:tx>
            <c:strRef>
              <c:f>titanic_transformed!$P$3</c:f>
              <c:strCache>
                <c:ptCount val="1"/>
                <c:pt idx="0">
                  <c:v>Died</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7-791C-4289-8D44-8CD6496F3692}"/>
              </c:ext>
            </c:extLst>
          </c:dPt>
          <c:dPt>
            <c:idx val="1"/>
            <c:invertIfNegative val="0"/>
            <c:bubble3D val="0"/>
            <c:spPr>
              <a:solidFill>
                <a:srgbClr val="7030A0">
                  <a:alpha val="30000"/>
                </a:srgbClr>
              </a:solidFill>
              <a:ln>
                <a:noFill/>
              </a:ln>
              <a:effectLst/>
            </c:spPr>
            <c:extLst>
              <c:ext xmlns:c16="http://schemas.microsoft.com/office/drawing/2014/chart" uri="{C3380CC4-5D6E-409C-BE32-E72D297353CC}">
                <c16:uniqueId val="{00000002-791C-4289-8D44-8CD6496F3692}"/>
              </c:ext>
            </c:extLst>
          </c:dPt>
          <c:dPt>
            <c:idx val="2"/>
            <c:invertIfNegative val="0"/>
            <c:bubble3D val="0"/>
            <c:spPr>
              <a:solidFill>
                <a:srgbClr val="7030A0">
                  <a:alpha val="30000"/>
                </a:srgbClr>
              </a:solidFill>
              <a:ln>
                <a:noFill/>
              </a:ln>
              <a:effectLst/>
            </c:spPr>
            <c:extLst>
              <c:ext xmlns:c16="http://schemas.microsoft.com/office/drawing/2014/chart" uri="{C3380CC4-5D6E-409C-BE32-E72D297353CC}">
                <c16:uniqueId val="{00000004-791C-4289-8D44-8CD6496F3692}"/>
              </c:ext>
            </c:extLst>
          </c:dPt>
          <c:dLbls>
            <c:dLbl>
              <c:idx val="3"/>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titanic_transformed!$Q$3:$T$3</c:f>
              <c:numCache>
                <c:formatCode>General</c:formatCode>
                <c:ptCount val="4"/>
                <c:pt idx="0">
                  <c:v>77</c:v>
                </c:pt>
                <c:pt idx="1">
                  <c:v>4</c:v>
                </c:pt>
                <c:pt idx="2">
                  <c:v>8</c:v>
                </c:pt>
                <c:pt idx="3">
                  <c:v>13</c:v>
                </c:pt>
              </c:numCache>
            </c:numRef>
          </c:val>
          <c:extLst>
            <c:ext xmlns:c16="http://schemas.microsoft.com/office/drawing/2014/chart" uri="{C3380CC4-5D6E-409C-BE32-E72D297353CC}">
              <c16:uniqueId val="{00000000-791C-4289-8D44-8CD6496F3692}"/>
            </c:ext>
          </c:extLst>
        </c:ser>
        <c:ser>
          <c:idx val="1"/>
          <c:order val="1"/>
          <c:tx>
            <c:strRef>
              <c:f>titanic_transformed!$P$4</c:f>
              <c:strCache>
                <c:ptCount val="1"/>
                <c:pt idx="0">
                  <c:v>Survived</c:v>
                </c:pt>
              </c:strCache>
            </c:strRef>
          </c:tx>
          <c:spPr>
            <a:solidFill>
              <a:srgbClr val="FFC000"/>
            </a:solidFill>
            <a:ln>
              <a:noFill/>
            </a:ln>
            <a:effectLst/>
          </c:spPr>
          <c:invertIfNegative val="0"/>
          <c:dPt>
            <c:idx val="0"/>
            <c:invertIfNegative val="0"/>
            <c:bubble3D val="0"/>
            <c:spPr>
              <a:solidFill>
                <a:srgbClr val="FFC000">
                  <a:alpha val="30000"/>
                </a:srgbClr>
              </a:solidFill>
              <a:ln>
                <a:noFill/>
              </a:ln>
              <a:effectLst/>
            </c:spPr>
            <c:extLst>
              <c:ext xmlns:c16="http://schemas.microsoft.com/office/drawing/2014/chart" uri="{C3380CC4-5D6E-409C-BE32-E72D297353CC}">
                <c16:uniqueId val="{00000008-791C-4289-8D44-8CD6496F3692}"/>
              </c:ext>
            </c:extLst>
          </c:dPt>
          <c:dPt>
            <c:idx val="2"/>
            <c:invertIfNegative val="0"/>
            <c:bubble3D val="0"/>
            <c:spPr>
              <a:solidFill>
                <a:srgbClr val="FFC000">
                  <a:alpha val="30000"/>
                </a:srgbClr>
              </a:solidFill>
              <a:ln>
                <a:noFill/>
              </a:ln>
              <a:effectLst/>
            </c:spPr>
            <c:extLst>
              <c:ext xmlns:c16="http://schemas.microsoft.com/office/drawing/2014/chart" uri="{C3380CC4-5D6E-409C-BE32-E72D297353CC}">
                <c16:uniqueId val="{00000003-791C-4289-8D44-8CD6496F3692}"/>
              </c:ext>
            </c:extLst>
          </c:dPt>
          <c:dLbls>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MX"/>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91C-4289-8D44-8CD6496F369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titanic_transformed!$Q$4:$T$4</c:f>
              <c:numCache>
                <c:formatCode>General</c:formatCode>
                <c:ptCount val="4"/>
                <c:pt idx="0">
                  <c:v>42</c:v>
                </c:pt>
                <c:pt idx="2">
                  <c:v>4</c:v>
                </c:pt>
                <c:pt idx="3">
                  <c:v>8</c:v>
                </c:pt>
              </c:numCache>
            </c:numRef>
          </c:val>
          <c:extLst>
            <c:ext xmlns:c16="http://schemas.microsoft.com/office/drawing/2014/chart" uri="{C3380CC4-5D6E-409C-BE32-E72D297353CC}">
              <c16:uniqueId val="{00000001-791C-4289-8D44-8CD6496F3692}"/>
            </c:ext>
          </c:extLst>
        </c:ser>
        <c:dLbls>
          <c:showLegendKey val="0"/>
          <c:showVal val="1"/>
          <c:showCatName val="0"/>
          <c:showSerName val="0"/>
          <c:showPercent val="0"/>
          <c:showBubbleSize val="0"/>
        </c:dLbls>
        <c:gapWidth val="95"/>
        <c:overlap val="100"/>
        <c:axId val="899035167"/>
        <c:axId val="899033247"/>
      </c:barChart>
      <c:catAx>
        <c:axId val="8990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33247"/>
        <c:crosses val="autoZero"/>
        <c:auto val="1"/>
        <c:lblAlgn val="ctr"/>
        <c:lblOffset val="100"/>
        <c:noMultiLvlLbl val="0"/>
      </c:catAx>
      <c:valAx>
        <c:axId val="899033247"/>
        <c:scaling>
          <c:orientation val="minMax"/>
        </c:scaling>
        <c:delete val="1"/>
        <c:axPos val="l"/>
        <c:numFmt formatCode="General" sourceLinked="1"/>
        <c:majorTickMark val="none"/>
        <c:minorTickMark val="none"/>
        <c:tickLblPos val="nextTo"/>
        <c:crossAx val="899035167"/>
        <c:crosses val="autoZero"/>
        <c:crossBetween val="between"/>
      </c:valAx>
      <c:spPr>
        <a:noFill/>
        <a:ln>
          <a:noFill/>
        </a:ln>
        <a:effectLst/>
      </c:spPr>
    </c:plotArea>
    <c:legend>
      <c:legendPos val="t"/>
      <c:layout>
        <c:manualLayout>
          <c:xMode val="edge"/>
          <c:yMode val="edge"/>
          <c:x val="1.2548732943469786E-4"/>
          <c:y val="9.0913550135501356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passenger class</a:t>
            </a:r>
            <a:endParaRPr lang="en-US" sz="2000" b="1" dirty="0"/>
          </a:p>
        </c:rich>
      </c:tx>
      <c:layout>
        <c:manualLayout>
          <c:xMode val="edge"/>
          <c:yMode val="edge"/>
          <c:x val="1.5294022092267765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titanic_transformed!$H$3</c:f>
              <c:strCache>
                <c:ptCount val="1"/>
                <c:pt idx="0">
                  <c:v>Died</c:v>
                </c:pt>
              </c:strCache>
            </c:strRef>
          </c:tx>
          <c:spPr>
            <a:solidFill>
              <a:srgbClr val="7030A0"/>
            </a:solidFill>
            <a:ln>
              <a:noFill/>
            </a:ln>
            <a:effectLst/>
          </c:spPr>
          <c:invertIfNegative val="0"/>
          <c:dPt>
            <c:idx val="1"/>
            <c:invertIfNegative val="0"/>
            <c:bubble3D val="0"/>
            <c:spPr>
              <a:solidFill>
                <a:srgbClr val="7030A0">
                  <a:alpha val="30000"/>
                </a:srgbClr>
              </a:solidFill>
              <a:ln>
                <a:noFill/>
              </a:ln>
              <a:effectLst/>
            </c:spPr>
            <c:extLst>
              <c:ext xmlns:c16="http://schemas.microsoft.com/office/drawing/2014/chart" uri="{C3380CC4-5D6E-409C-BE32-E72D297353CC}">
                <c16:uniqueId val="{00000003-48DB-43AD-98C7-9BFD0B6F23EE}"/>
              </c:ext>
            </c:extLst>
          </c:dPt>
          <c:dPt>
            <c:idx val="2"/>
            <c:invertIfNegative val="0"/>
            <c:bubble3D val="0"/>
            <c:spPr>
              <a:solidFill>
                <a:srgbClr val="7030A0">
                  <a:alpha val="30000"/>
                </a:srgbClr>
              </a:solidFill>
              <a:ln>
                <a:noFill/>
              </a:ln>
              <a:effectLst/>
            </c:spPr>
            <c:extLst>
              <c:ext xmlns:c16="http://schemas.microsoft.com/office/drawing/2014/chart" uri="{C3380CC4-5D6E-409C-BE32-E72D297353CC}">
                <c16:uniqueId val="{00000004-48DB-43AD-98C7-9BFD0B6F23EE}"/>
              </c:ext>
            </c:extLst>
          </c:dPt>
          <c:dLbls>
            <c:dLbl>
              <c:idx val="1"/>
              <c:delete val="1"/>
              <c:extLst>
                <c:ext xmlns:c15="http://schemas.microsoft.com/office/drawing/2012/chart" uri="{CE6537A1-D6FC-4f65-9D91-7224C49458BB}"/>
                <c:ext xmlns:c16="http://schemas.microsoft.com/office/drawing/2014/chart" uri="{C3380CC4-5D6E-409C-BE32-E72D297353CC}">
                  <c16:uniqueId val="{00000003-48DB-43AD-98C7-9BFD0B6F23EE}"/>
                </c:ext>
              </c:extLst>
            </c:dLbl>
            <c:dLbl>
              <c:idx val="2"/>
              <c:delete val="1"/>
              <c:extLst>
                <c:ext xmlns:c15="http://schemas.microsoft.com/office/drawing/2012/chart" uri="{CE6537A1-D6FC-4f65-9D91-7224C49458BB}"/>
                <c:ext xmlns:c16="http://schemas.microsoft.com/office/drawing/2014/chart" uri="{C3380CC4-5D6E-409C-BE32-E72D297353CC}">
                  <c16:uniqueId val="{00000004-48DB-43AD-98C7-9BFD0B6F23E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titanic_transformed!$I$3:$K$3</c:f>
              <c:numCache>
                <c:formatCode>General</c:formatCode>
                <c:ptCount val="3"/>
                <c:pt idx="0">
                  <c:v>18</c:v>
                </c:pt>
                <c:pt idx="1">
                  <c:v>16</c:v>
                </c:pt>
                <c:pt idx="2">
                  <c:v>68</c:v>
                </c:pt>
              </c:numCache>
            </c:numRef>
          </c:val>
          <c:extLst>
            <c:ext xmlns:c16="http://schemas.microsoft.com/office/drawing/2014/chart" uri="{C3380CC4-5D6E-409C-BE32-E72D297353CC}">
              <c16:uniqueId val="{00000000-48DB-43AD-98C7-9BFD0B6F23EE}"/>
            </c:ext>
          </c:extLst>
        </c:ser>
        <c:ser>
          <c:idx val="1"/>
          <c:order val="1"/>
          <c:tx>
            <c:strRef>
              <c:f>titanic_transformed!$H$4</c:f>
              <c:strCache>
                <c:ptCount val="1"/>
                <c:pt idx="0">
                  <c:v>Survived</c:v>
                </c:pt>
              </c:strCache>
            </c:strRef>
          </c:tx>
          <c:spPr>
            <a:solidFill>
              <a:srgbClr val="FFC000"/>
            </a:solidFill>
            <a:ln>
              <a:noFill/>
            </a:ln>
            <a:effectLst/>
          </c:spPr>
          <c:invertIfNegative val="0"/>
          <c:dPt>
            <c:idx val="1"/>
            <c:invertIfNegative val="0"/>
            <c:bubble3D val="0"/>
            <c:spPr>
              <a:solidFill>
                <a:srgbClr val="FFC000">
                  <a:alpha val="30000"/>
                </a:srgbClr>
              </a:solidFill>
              <a:ln>
                <a:noFill/>
              </a:ln>
              <a:effectLst/>
            </c:spPr>
            <c:extLst>
              <c:ext xmlns:c16="http://schemas.microsoft.com/office/drawing/2014/chart" uri="{C3380CC4-5D6E-409C-BE32-E72D297353CC}">
                <c16:uniqueId val="{00000002-48DB-43AD-98C7-9BFD0B6F23EE}"/>
              </c:ext>
            </c:extLst>
          </c:dPt>
          <c:dPt>
            <c:idx val="2"/>
            <c:invertIfNegative val="0"/>
            <c:bubble3D val="0"/>
            <c:spPr>
              <a:solidFill>
                <a:srgbClr val="FFC000">
                  <a:alpha val="30000"/>
                </a:srgbClr>
              </a:solidFill>
              <a:ln>
                <a:noFill/>
              </a:ln>
              <a:effectLst/>
            </c:spPr>
            <c:extLst>
              <c:ext xmlns:c16="http://schemas.microsoft.com/office/drawing/2014/chart" uri="{C3380CC4-5D6E-409C-BE32-E72D297353CC}">
                <c16:uniqueId val="{00000005-48DB-43AD-98C7-9BFD0B6F23EE}"/>
              </c:ext>
            </c:extLst>
          </c:dPt>
          <c:dLbls>
            <c:dLbl>
              <c:idx val="1"/>
              <c:delete val="1"/>
              <c:extLst>
                <c:ext xmlns:c15="http://schemas.microsoft.com/office/drawing/2012/chart" uri="{CE6537A1-D6FC-4f65-9D91-7224C49458BB}"/>
                <c:ext xmlns:c16="http://schemas.microsoft.com/office/drawing/2014/chart" uri="{C3380CC4-5D6E-409C-BE32-E72D297353CC}">
                  <c16:uniqueId val="{00000002-48DB-43AD-98C7-9BFD0B6F23EE}"/>
                </c:ext>
              </c:extLst>
            </c:dLbl>
            <c:dLbl>
              <c:idx val="2"/>
              <c:delete val="1"/>
              <c:extLst>
                <c:ext xmlns:c15="http://schemas.microsoft.com/office/drawing/2012/chart" uri="{CE6537A1-D6FC-4f65-9D91-7224C49458BB}"/>
                <c:ext xmlns:c16="http://schemas.microsoft.com/office/drawing/2014/chart" uri="{C3380CC4-5D6E-409C-BE32-E72D297353CC}">
                  <c16:uniqueId val="{00000005-48DB-43AD-98C7-9BFD0B6F23EE}"/>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titanic_transformed!$I$4:$K$4</c:f>
              <c:numCache>
                <c:formatCode>General</c:formatCode>
                <c:ptCount val="3"/>
                <c:pt idx="0">
                  <c:v>12</c:v>
                </c:pt>
                <c:pt idx="1">
                  <c:v>14</c:v>
                </c:pt>
                <c:pt idx="2">
                  <c:v>28</c:v>
                </c:pt>
              </c:numCache>
            </c:numRef>
          </c:val>
          <c:extLst>
            <c:ext xmlns:c16="http://schemas.microsoft.com/office/drawing/2014/chart" uri="{C3380CC4-5D6E-409C-BE32-E72D297353CC}">
              <c16:uniqueId val="{00000001-48DB-43AD-98C7-9BFD0B6F23EE}"/>
            </c:ext>
          </c:extLst>
        </c:ser>
        <c:dLbls>
          <c:showLegendKey val="0"/>
          <c:showVal val="1"/>
          <c:showCatName val="0"/>
          <c:showSerName val="0"/>
          <c:showPercent val="0"/>
          <c:showBubbleSize val="0"/>
        </c:dLbls>
        <c:gapWidth val="95"/>
        <c:overlap val="100"/>
        <c:axId val="899018367"/>
        <c:axId val="899019327"/>
      </c:barChart>
      <c:catAx>
        <c:axId val="89901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19327"/>
        <c:crosses val="autoZero"/>
        <c:auto val="1"/>
        <c:lblAlgn val="ctr"/>
        <c:lblOffset val="100"/>
        <c:noMultiLvlLbl val="0"/>
      </c:catAx>
      <c:valAx>
        <c:axId val="899019327"/>
        <c:scaling>
          <c:orientation val="minMax"/>
        </c:scaling>
        <c:delete val="1"/>
        <c:axPos val="l"/>
        <c:numFmt formatCode="General" sourceLinked="1"/>
        <c:majorTickMark val="none"/>
        <c:minorTickMark val="none"/>
        <c:tickLblPos val="nextTo"/>
        <c:crossAx val="899018367"/>
        <c:crosses val="autoZero"/>
        <c:crossBetween val="between"/>
      </c:valAx>
      <c:spPr>
        <a:noFill/>
        <a:ln>
          <a:noFill/>
        </a:ln>
        <a:effectLst/>
      </c:spPr>
    </c:plotArea>
    <c:legend>
      <c:legendPos val="t"/>
      <c:layout>
        <c:manualLayout>
          <c:xMode val="edge"/>
          <c:yMode val="edge"/>
          <c:x val="1.2548732943469786E-4"/>
          <c:y val="8.7471815718157195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passenger class</a:t>
            </a:r>
            <a:endParaRPr lang="en-US" sz="2000" b="1" dirty="0"/>
          </a:p>
        </c:rich>
      </c:tx>
      <c:layout>
        <c:manualLayout>
          <c:xMode val="edge"/>
          <c:yMode val="edge"/>
          <c:x val="1.5294022092267765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titanic_transformed!$H$3</c:f>
              <c:strCache>
                <c:ptCount val="1"/>
                <c:pt idx="0">
                  <c:v>Died</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1-4522-4AF2-932C-BB0273548163}"/>
              </c:ext>
            </c:extLst>
          </c:dPt>
          <c:dPt>
            <c:idx val="2"/>
            <c:invertIfNegative val="0"/>
            <c:bubble3D val="0"/>
            <c:spPr>
              <a:solidFill>
                <a:srgbClr val="7030A0">
                  <a:alpha val="30000"/>
                </a:srgbClr>
              </a:solidFill>
              <a:ln>
                <a:noFill/>
              </a:ln>
              <a:effectLst/>
            </c:spPr>
            <c:extLst>
              <c:ext xmlns:c16="http://schemas.microsoft.com/office/drawing/2014/chart" uri="{C3380CC4-5D6E-409C-BE32-E72D297353CC}">
                <c16:uniqueId val="{00000003-4522-4AF2-932C-BB0273548163}"/>
              </c:ext>
            </c:extLst>
          </c:dPt>
          <c:dLbls>
            <c:dLbl>
              <c:idx val="0"/>
              <c:delete val="1"/>
              <c:extLst>
                <c:ext xmlns:c15="http://schemas.microsoft.com/office/drawing/2012/chart" uri="{CE6537A1-D6FC-4f65-9D91-7224C49458BB}"/>
                <c:ext xmlns:c16="http://schemas.microsoft.com/office/drawing/2014/chart" uri="{C3380CC4-5D6E-409C-BE32-E72D297353CC}">
                  <c16:uniqueId val="{00000001-4522-4AF2-932C-BB0273548163}"/>
                </c:ext>
              </c:extLst>
            </c:dLbl>
            <c:dLbl>
              <c:idx val="2"/>
              <c:delete val="1"/>
              <c:extLst>
                <c:ext xmlns:c15="http://schemas.microsoft.com/office/drawing/2012/chart" uri="{CE6537A1-D6FC-4f65-9D91-7224C49458BB}"/>
                <c:ext xmlns:c16="http://schemas.microsoft.com/office/drawing/2014/chart" uri="{C3380CC4-5D6E-409C-BE32-E72D297353CC}">
                  <c16:uniqueId val="{00000003-4522-4AF2-932C-BB027354816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titanic_transformed!$I$3:$K$3</c:f>
              <c:numCache>
                <c:formatCode>General</c:formatCode>
                <c:ptCount val="3"/>
                <c:pt idx="0">
                  <c:v>18</c:v>
                </c:pt>
                <c:pt idx="1">
                  <c:v>16</c:v>
                </c:pt>
                <c:pt idx="2">
                  <c:v>68</c:v>
                </c:pt>
              </c:numCache>
            </c:numRef>
          </c:val>
          <c:extLst>
            <c:ext xmlns:c16="http://schemas.microsoft.com/office/drawing/2014/chart" uri="{C3380CC4-5D6E-409C-BE32-E72D297353CC}">
              <c16:uniqueId val="{00000000-48DB-43AD-98C7-9BFD0B6F23EE}"/>
            </c:ext>
          </c:extLst>
        </c:ser>
        <c:ser>
          <c:idx val="1"/>
          <c:order val="1"/>
          <c:tx>
            <c:strRef>
              <c:f>titanic_transformed!$H$4</c:f>
              <c:strCache>
                <c:ptCount val="1"/>
                <c:pt idx="0">
                  <c:v>Survived</c:v>
                </c:pt>
              </c:strCache>
            </c:strRef>
          </c:tx>
          <c:spPr>
            <a:solidFill>
              <a:srgbClr val="FFC000"/>
            </a:solidFill>
            <a:ln>
              <a:noFill/>
            </a:ln>
            <a:effectLst/>
          </c:spPr>
          <c:invertIfNegative val="0"/>
          <c:dPt>
            <c:idx val="0"/>
            <c:invertIfNegative val="0"/>
            <c:bubble3D val="0"/>
            <c:spPr>
              <a:solidFill>
                <a:srgbClr val="FFC000">
                  <a:alpha val="30000"/>
                </a:srgbClr>
              </a:solidFill>
              <a:ln>
                <a:noFill/>
              </a:ln>
              <a:effectLst/>
            </c:spPr>
            <c:extLst>
              <c:ext xmlns:c16="http://schemas.microsoft.com/office/drawing/2014/chart" uri="{C3380CC4-5D6E-409C-BE32-E72D297353CC}">
                <c16:uniqueId val="{00000000-4522-4AF2-932C-BB0273548163}"/>
              </c:ext>
            </c:extLst>
          </c:dPt>
          <c:dPt>
            <c:idx val="2"/>
            <c:invertIfNegative val="0"/>
            <c:bubble3D val="0"/>
            <c:spPr>
              <a:solidFill>
                <a:srgbClr val="FFC000">
                  <a:alpha val="30000"/>
                </a:srgbClr>
              </a:solidFill>
              <a:ln>
                <a:noFill/>
              </a:ln>
              <a:effectLst/>
            </c:spPr>
            <c:extLst>
              <c:ext xmlns:c16="http://schemas.microsoft.com/office/drawing/2014/chart" uri="{C3380CC4-5D6E-409C-BE32-E72D297353CC}">
                <c16:uniqueId val="{00000002-4522-4AF2-932C-BB0273548163}"/>
              </c:ext>
            </c:extLst>
          </c:dPt>
          <c:dLbls>
            <c:dLbl>
              <c:idx val="0"/>
              <c:delete val="1"/>
              <c:extLst>
                <c:ext xmlns:c15="http://schemas.microsoft.com/office/drawing/2012/chart" uri="{CE6537A1-D6FC-4f65-9D91-7224C49458BB}"/>
                <c:ext xmlns:c16="http://schemas.microsoft.com/office/drawing/2014/chart" uri="{C3380CC4-5D6E-409C-BE32-E72D297353CC}">
                  <c16:uniqueId val="{00000000-4522-4AF2-932C-BB0273548163}"/>
                </c:ext>
              </c:extLst>
            </c:dLbl>
            <c:dLbl>
              <c:idx val="2"/>
              <c:delete val="1"/>
              <c:extLst>
                <c:ext xmlns:c15="http://schemas.microsoft.com/office/drawing/2012/chart" uri="{CE6537A1-D6FC-4f65-9D91-7224C49458BB}"/>
                <c:ext xmlns:c16="http://schemas.microsoft.com/office/drawing/2014/chart" uri="{C3380CC4-5D6E-409C-BE32-E72D297353CC}">
                  <c16:uniqueId val="{00000002-4522-4AF2-932C-BB027354816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titanic_transformed!$I$4:$K$4</c:f>
              <c:numCache>
                <c:formatCode>General</c:formatCode>
                <c:ptCount val="3"/>
                <c:pt idx="0">
                  <c:v>12</c:v>
                </c:pt>
                <c:pt idx="1">
                  <c:v>14</c:v>
                </c:pt>
                <c:pt idx="2">
                  <c:v>28</c:v>
                </c:pt>
              </c:numCache>
            </c:numRef>
          </c:val>
          <c:extLst>
            <c:ext xmlns:c16="http://schemas.microsoft.com/office/drawing/2014/chart" uri="{C3380CC4-5D6E-409C-BE32-E72D297353CC}">
              <c16:uniqueId val="{00000001-48DB-43AD-98C7-9BFD0B6F23EE}"/>
            </c:ext>
          </c:extLst>
        </c:ser>
        <c:dLbls>
          <c:showLegendKey val="0"/>
          <c:showVal val="1"/>
          <c:showCatName val="0"/>
          <c:showSerName val="0"/>
          <c:showPercent val="0"/>
          <c:showBubbleSize val="0"/>
        </c:dLbls>
        <c:gapWidth val="95"/>
        <c:overlap val="100"/>
        <c:axId val="899018367"/>
        <c:axId val="899019327"/>
      </c:barChart>
      <c:catAx>
        <c:axId val="89901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19327"/>
        <c:crosses val="autoZero"/>
        <c:auto val="1"/>
        <c:lblAlgn val="ctr"/>
        <c:lblOffset val="100"/>
        <c:noMultiLvlLbl val="0"/>
      </c:catAx>
      <c:valAx>
        <c:axId val="899019327"/>
        <c:scaling>
          <c:orientation val="minMax"/>
        </c:scaling>
        <c:delete val="1"/>
        <c:axPos val="l"/>
        <c:numFmt formatCode="General" sourceLinked="1"/>
        <c:majorTickMark val="none"/>
        <c:minorTickMark val="none"/>
        <c:tickLblPos val="nextTo"/>
        <c:crossAx val="899018367"/>
        <c:crosses val="autoZero"/>
        <c:crossBetween val="between"/>
      </c:valAx>
      <c:spPr>
        <a:noFill/>
        <a:ln>
          <a:noFill/>
        </a:ln>
        <a:effectLst/>
      </c:spPr>
    </c:plotArea>
    <c:legend>
      <c:legendPos val="t"/>
      <c:layout>
        <c:manualLayout>
          <c:xMode val="edge"/>
          <c:yMode val="edge"/>
          <c:x val="1.2548732943469786E-4"/>
          <c:y val="8.7471815718157195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passenger class</a:t>
            </a:r>
            <a:endParaRPr lang="en-US" sz="2000" b="1" dirty="0"/>
          </a:p>
        </c:rich>
      </c:tx>
      <c:layout>
        <c:manualLayout>
          <c:xMode val="edge"/>
          <c:yMode val="edge"/>
          <c:x val="1.5294022092267765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titanic_transformed!$H$3</c:f>
              <c:strCache>
                <c:ptCount val="1"/>
                <c:pt idx="0">
                  <c:v>Died</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3-2293-47E7-97BF-EA6F0C367D18}"/>
              </c:ext>
            </c:extLst>
          </c:dPt>
          <c:dPt>
            <c:idx val="1"/>
            <c:invertIfNegative val="0"/>
            <c:bubble3D val="0"/>
            <c:spPr>
              <a:solidFill>
                <a:srgbClr val="7030A0">
                  <a:alpha val="30000"/>
                </a:srgbClr>
              </a:solidFill>
              <a:ln>
                <a:noFill/>
              </a:ln>
              <a:effectLst/>
            </c:spPr>
            <c:extLst>
              <c:ext xmlns:c16="http://schemas.microsoft.com/office/drawing/2014/chart" uri="{C3380CC4-5D6E-409C-BE32-E72D297353CC}">
                <c16:uniqueId val="{00000002-2293-47E7-97BF-EA6F0C367D18}"/>
              </c:ext>
            </c:extLst>
          </c:dPt>
          <c:dLbls>
            <c:dLbl>
              <c:idx val="0"/>
              <c:delete val="1"/>
              <c:extLst>
                <c:ext xmlns:c15="http://schemas.microsoft.com/office/drawing/2012/chart" uri="{CE6537A1-D6FC-4f65-9D91-7224C49458BB}"/>
                <c:ext xmlns:c16="http://schemas.microsoft.com/office/drawing/2014/chart" uri="{C3380CC4-5D6E-409C-BE32-E72D297353CC}">
                  <c16:uniqueId val="{00000003-2293-47E7-97BF-EA6F0C367D18}"/>
                </c:ext>
              </c:extLst>
            </c:dLbl>
            <c:dLbl>
              <c:idx val="1"/>
              <c:delete val="1"/>
              <c:extLst>
                <c:ext xmlns:c15="http://schemas.microsoft.com/office/drawing/2012/chart" uri="{CE6537A1-D6FC-4f65-9D91-7224C49458BB}"/>
                <c:ext xmlns:c16="http://schemas.microsoft.com/office/drawing/2014/chart" uri="{C3380CC4-5D6E-409C-BE32-E72D297353CC}">
                  <c16:uniqueId val="{00000002-2293-47E7-97BF-EA6F0C367D1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titanic_transformed!$I$3:$K$3</c:f>
              <c:numCache>
                <c:formatCode>General</c:formatCode>
                <c:ptCount val="3"/>
                <c:pt idx="0">
                  <c:v>18</c:v>
                </c:pt>
                <c:pt idx="1">
                  <c:v>16</c:v>
                </c:pt>
                <c:pt idx="2">
                  <c:v>68</c:v>
                </c:pt>
              </c:numCache>
            </c:numRef>
          </c:val>
          <c:extLst>
            <c:ext xmlns:c16="http://schemas.microsoft.com/office/drawing/2014/chart" uri="{C3380CC4-5D6E-409C-BE32-E72D297353CC}">
              <c16:uniqueId val="{00000000-48DB-43AD-98C7-9BFD0B6F23EE}"/>
            </c:ext>
          </c:extLst>
        </c:ser>
        <c:ser>
          <c:idx val="1"/>
          <c:order val="1"/>
          <c:tx>
            <c:strRef>
              <c:f>titanic_transformed!$H$4</c:f>
              <c:strCache>
                <c:ptCount val="1"/>
                <c:pt idx="0">
                  <c:v>Survived</c:v>
                </c:pt>
              </c:strCache>
            </c:strRef>
          </c:tx>
          <c:spPr>
            <a:solidFill>
              <a:srgbClr val="FFC000"/>
            </a:solidFill>
            <a:ln>
              <a:noFill/>
            </a:ln>
            <a:effectLst/>
          </c:spPr>
          <c:invertIfNegative val="0"/>
          <c:dPt>
            <c:idx val="0"/>
            <c:invertIfNegative val="0"/>
            <c:bubble3D val="0"/>
            <c:spPr>
              <a:solidFill>
                <a:srgbClr val="FFC000">
                  <a:alpha val="30000"/>
                </a:srgbClr>
              </a:solidFill>
              <a:ln>
                <a:noFill/>
              </a:ln>
              <a:effectLst/>
            </c:spPr>
            <c:extLst>
              <c:ext xmlns:c16="http://schemas.microsoft.com/office/drawing/2014/chart" uri="{C3380CC4-5D6E-409C-BE32-E72D297353CC}">
                <c16:uniqueId val="{00000000-2293-47E7-97BF-EA6F0C367D18}"/>
              </c:ext>
            </c:extLst>
          </c:dPt>
          <c:dPt>
            <c:idx val="1"/>
            <c:invertIfNegative val="0"/>
            <c:bubble3D val="0"/>
            <c:spPr>
              <a:solidFill>
                <a:srgbClr val="FFC000">
                  <a:alpha val="30000"/>
                </a:srgbClr>
              </a:solidFill>
              <a:ln>
                <a:noFill/>
              </a:ln>
              <a:effectLst/>
            </c:spPr>
            <c:extLst>
              <c:ext xmlns:c16="http://schemas.microsoft.com/office/drawing/2014/chart" uri="{C3380CC4-5D6E-409C-BE32-E72D297353CC}">
                <c16:uniqueId val="{00000001-2293-47E7-97BF-EA6F0C367D18}"/>
              </c:ext>
            </c:extLst>
          </c:dPt>
          <c:dLbls>
            <c:dLbl>
              <c:idx val="0"/>
              <c:delete val="1"/>
              <c:extLst>
                <c:ext xmlns:c15="http://schemas.microsoft.com/office/drawing/2012/chart" uri="{CE6537A1-D6FC-4f65-9D91-7224C49458BB}"/>
                <c:ext xmlns:c16="http://schemas.microsoft.com/office/drawing/2014/chart" uri="{C3380CC4-5D6E-409C-BE32-E72D297353CC}">
                  <c16:uniqueId val="{00000000-2293-47E7-97BF-EA6F0C367D18}"/>
                </c:ext>
              </c:extLst>
            </c:dLbl>
            <c:dLbl>
              <c:idx val="1"/>
              <c:delete val="1"/>
              <c:extLst>
                <c:ext xmlns:c15="http://schemas.microsoft.com/office/drawing/2012/chart" uri="{CE6537A1-D6FC-4f65-9D91-7224C49458BB}"/>
                <c:ext xmlns:c16="http://schemas.microsoft.com/office/drawing/2014/chart" uri="{C3380CC4-5D6E-409C-BE32-E72D297353CC}">
                  <c16:uniqueId val="{00000001-2293-47E7-97BF-EA6F0C367D1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titanic_transformed!$I$2:$K$2</c:f>
              <c:strCache>
                <c:ptCount val="3"/>
                <c:pt idx="0">
                  <c:v>First class</c:v>
                </c:pt>
                <c:pt idx="1">
                  <c:v>Second class</c:v>
                </c:pt>
                <c:pt idx="2">
                  <c:v>Third class</c:v>
                </c:pt>
              </c:strCache>
            </c:strRef>
          </c:cat>
          <c:val>
            <c:numRef>
              <c:f>titanic_transformed!$I$4:$K$4</c:f>
              <c:numCache>
                <c:formatCode>General</c:formatCode>
                <c:ptCount val="3"/>
                <c:pt idx="0">
                  <c:v>12</c:v>
                </c:pt>
                <c:pt idx="1">
                  <c:v>14</c:v>
                </c:pt>
                <c:pt idx="2">
                  <c:v>28</c:v>
                </c:pt>
              </c:numCache>
            </c:numRef>
          </c:val>
          <c:extLst>
            <c:ext xmlns:c16="http://schemas.microsoft.com/office/drawing/2014/chart" uri="{C3380CC4-5D6E-409C-BE32-E72D297353CC}">
              <c16:uniqueId val="{00000001-48DB-43AD-98C7-9BFD0B6F23EE}"/>
            </c:ext>
          </c:extLst>
        </c:ser>
        <c:dLbls>
          <c:showLegendKey val="0"/>
          <c:showVal val="1"/>
          <c:showCatName val="0"/>
          <c:showSerName val="0"/>
          <c:showPercent val="0"/>
          <c:showBubbleSize val="0"/>
        </c:dLbls>
        <c:gapWidth val="95"/>
        <c:overlap val="100"/>
        <c:axId val="899018367"/>
        <c:axId val="899019327"/>
      </c:barChart>
      <c:catAx>
        <c:axId val="89901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19327"/>
        <c:crosses val="autoZero"/>
        <c:auto val="1"/>
        <c:lblAlgn val="ctr"/>
        <c:lblOffset val="100"/>
        <c:noMultiLvlLbl val="0"/>
      </c:catAx>
      <c:valAx>
        <c:axId val="899019327"/>
        <c:scaling>
          <c:orientation val="minMax"/>
        </c:scaling>
        <c:delete val="1"/>
        <c:axPos val="l"/>
        <c:numFmt formatCode="General" sourceLinked="1"/>
        <c:majorTickMark val="none"/>
        <c:minorTickMark val="none"/>
        <c:tickLblPos val="nextTo"/>
        <c:crossAx val="899018367"/>
        <c:crosses val="autoZero"/>
        <c:crossBetween val="between"/>
      </c:valAx>
      <c:spPr>
        <a:noFill/>
        <a:ln>
          <a:noFill/>
        </a:ln>
        <a:effectLst/>
      </c:spPr>
    </c:plotArea>
    <c:legend>
      <c:legendPos val="t"/>
      <c:layout>
        <c:manualLayout>
          <c:xMode val="edge"/>
          <c:yMode val="edge"/>
          <c:x val="1.2548732943469786E-4"/>
          <c:y val="8.7471815718157195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92D050"/>
            </a:solidFill>
            <a:ln>
              <a:noFill/>
            </a:ln>
            <a:effectLst/>
          </c:spPr>
          <c:invertIfNegative val="0"/>
          <c:dPt>
            <c:idx val="0"/>
            <c:invertIfNegative val="0"/>
            <c:bubble3D val="0"/>
            <c:spPr>
              <a:solidFill>
                <a:srgbClr val="92D050">
                  <a:alpha val="25000"/>
                </a:srgbClr>
              </a:solidFill>
              <a:ln>
                <a:noFill/>
              </a:ln>
              <a:effectLst/>
            </c:spPr>
            <c:extLst>
              <c:ext xmlns:c16="http://schemas.microsoft.com/office/drawing/2014/chart" uri="{C3380CC4-5D6E-409C-BE32-E72D297353CC}">
                <c16:uniqueId val="{00000001-03A7-4A12-92A1-25E84690158E}"/>
              </c:ext>
            </c:extLst>
          </c:dPt>
          <c:dLbls>
            <c:delete val="1"/>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92D050"/>
            </a:solidFill>
            <a:ln>
              <a:noFill/>
            </a:ln>
            <a:effectLst/>
          </c:spPr>
          <c:invertIfNegative val="0"/>
          <c:dPt>
            <c:idx val="0"/>
            <c:invertIfNegative val="0"/>
            <c:bubble3D val="0"/>
            <c:spPr>
              <a:solidFill>
                <a:srgbClr val="92D050">
                  <a:alpha val="25000"/>
                </a:srgbClr>
              </a:solidFill>
              <a:ln>
                <a:noFill/>
              </a:ln>
              <a:effectLst/>
            </c:spPr>
            <c:extLst>
              <c:ext xmlns:c16="http://schemas.microsoft.com/office/drawing/2014/chart" uri="{C3380CC4-5D6E-409C-BE32-E72D297353CC}">
                <c16:uniqueId val="{00000000-03A7-4A12-92A1-25E84690158E}"/>
              </c:ext>
            </c:extLst>
          </c:dPt>
          <c:dLbls>
            <c:delete val="1"/>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7030A0">
                <a:alpha val="25000"/>
              </a:srgbClr>
            </a:solidFill>
            <a:ln>
              <a:noFill/>
            </a:ln>
            <a:effectLst/>
          </c:spPr>
          <c:invertIfNegative val="0"/>
          <c:dLbls>
            <c:delete val="1"/>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FFC000"/>
            </a:solidFill>
            <a:ln>
              <a:noFill/>
            </a:ln>
            <a:effectLst/>
          </c:spPr>
          <c:invertIfNegative val="0"/>
          <c:dPt>
            <c:idx val="1"/>
            <c:invertIfNegative val="0"/>
            <c:bubble3D val="0"/>
            <c:spPr>
              <a:solidFill>
                <a:srgbClr val="FFC000">
                  <a:alpha val="25000"/>
                </a:srgbClr>
              </a:solidFill>
              <a:ln>
                <a:noFill/>
              </a:ln>
              <a:effectLst/>
            </c:spPr>
            <c:extLst>
              <c:ext xmlns:c16="http://schemas.microsoft.com/office/drawing/2014/chart" uri="{C3380CC4-5D6E-409C-BE32-E72D297353CC}">
                <c16:uniqueId val="{00000002-D868-4F97-B7E7-8506F51D3999}"/>
              </c:ext>
            </c:extLst>
          </c:dPt>
          <c:dLbls>
            <c:dLbl>
              <c:idx val="1"/>
              <c:delete val="1"/>
              <c:extLst>
                <c:ext xmlns:c15="http://schemas.microsoft.com/office/drawing/2012/chart" uri="{CE6537A1-D6FC-4f65-9D91-7224C49458BB}"/>
                <c:ext xmlns:c16="http://schemas.microsoft.com/office/drawing/2014/chart" uri="{C3380CC4-5D6E-409C-BE32-E72D297353CC}">
                  <c16:uniqueId val="{00000002-D868-4F97-B7E7-8506F51D399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legend>
      <c:legendPos val="t"/>
      <c:layout>
        <c:manualLayout>
          <c:xMode val="edge"/>
          <c:yMode val="edge"/>
          <c:x val="1.1384265807580999E-4"/>
          <c:y val="7.9460237364843242E-2"/>
          <c:w val="0.1596145810109634"/>
          <c:h val="6.432436050256379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7030A0">
                <a:alpha val="30000"/>
              </a:srgbClr>
            </a:solidFill>
            <a:ln>
              <a:noFill/>
            </a:ln>
            <a:effectLst/>
          </c:spPr>
          <c:invertIfNegative val="0"/>
          <c:dLbls>
            <c:delete val="1"/>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FFC000"/>
            </a:solidFill>
            <a:ln>
              <a:noFill/>
            </a:ln>
            <a:effectLst/>
          </c:spPr>
          <c:invertIfNegative val="0"/>
          <c:dPt>
            <c:idx val="0"/>
            <c:invertIfNegative val="0"/>
            <c:bubble3D val="0"/>
            <c:spPr>
              <a:solidFill>
                <a:srgbClr val="FFC000">
                  <a:alpha val="30000"/>
                </a:srgbClr>
              </a:solidFill>
              <a:ln>
                <a:noFill/>
              </a:ln>
              <a:effectLst/>
            </c:spPr>
            <c:extLst>
              <c:ext xmlns:c16="http://schemas.microsoft.com/office/drawing/2014/chart" uri="{C3380CC4-5D6E-409C-BE32-E72D297353CC}">
                <c16:uniqueId val="{00000000-1312-46D5-8408-113F61532944}"/>
              </c:ext>
            </c:extLst>
          </c:dPt>
          <c:dLbls>
            <c:dLbl>
              <c:idx val="0"/>
              <c:delete val="1"/>
              <c:extLst>
                <c:ext xmlns:c15="http://schemas.microsoft.com/office/drawing/2012/chart" uri="{CE6537A1-D6FC-4f65-9D91-7224C49458BB}"/>
                <c:ext xmlns:c16="http://schemas.microsoft.com/office/drawing/2014/chart" uri="{C3380CC4-5D6E-409C-BE32-E72D297353CC}">
                  <c16:uniqueId val="{00000000-1312-46D5-8408-113F61532944}"/>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legend>
      <c:legendPos val="t"/>
      <c:layout>
        <c:manualLayout>
          <c:xMode val="edge"/>
          <c:yMode val="edge"/>
          <c:x val="1.1384265807580999E-4"/>
          <c:y val="7.9460237364843242E-2"/>
          <c:w val="0.1596145810109634"/>
          <c:h val="6.432436050256379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7030A0"/>
            </a:solidFill>
            <a:ln>
              <a:noFill/>
            </a:ln>
            <a:effectLst/>
          </c:spPr>
          <c:invertIfNegative val="0"/>
          <c:dPt>
            <c:idx val="1"/>
            <c:invertIfNegative val="0"/>
            <c:bubble3D val="0"/>
            <c:spPr>
              <a:solidFill>
                <a:srgbClr val="7030A0">
                  <a:alpha val="25000"/>
                </a:srgbClr>
              </a:solidFill>
              <a:ln>
                <a:noFill/>
              </a:ln>
              <a:effectLst/>
            </c:spPr>
            <c:extLst>
              <c:ext xmlns:c16="http://schemas.microsoft.com/office/drawing/2014/chart" uri="{C3380CC4-5D6E-409C-BE32-E72D297353CC}">
                <c16:uniqueId val="{00000002-584C-4B20-BF15-F67E62ECAB2C}"/>
              </c:ext>
            </c:extLst>
          </c:dPt>
          <c:dLbls>
            <c:dLbl>
              <c:idx val="1"/>
              <c:delete val="1"/>
              <c:extLst>
                <c:ext xmlns:c15="http://schemas.microsoft.com/office/drawing/2012/chart" uri="{CE6537A1-D6FC-4f65-9D91-7224C49458BB}"/>
                <c:ext xmlns:c16="http://schemas.microsoft.com/office/drawing/2014/chart" uri="{C3380CC4-5D6E-409C-BE32-E72D297353CC}">
                  <c16:uniqueId val="{00000002-584C-4B20-BF15-F67E62ECAB2C}"/>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FFC000">
                <a:alpha val="25000"/>
              </a:srgbClr>
            </a:solidFill>
            <a:ln>
              <a:noFill/>
            </a:ln>
            <a:effectLst/>
          </c:spPr>
          <c:invertIfNegative val="0"/>
          <c:dLbls>
            <c:delete val="1"/>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legend>
      <c:legendPos val="t"/>
      <c:layout>
        <c:manualLayout>
          <c:xMode val="edge"/>
          <c:yMode val="edge"/>
          <c:x val="1.1384265807580999E-4"/>
          <c:y val="7.9460237364843242E-2"/>
          <c:w val="0.1596145810109634"/>
          <c:h val="6.432436050256379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t>Survival</a:t>
            </a:r>
            <a:r>
              <a:rPr lang="en-US" sz="2000" b="1" baseline="0" dirty="0"/>
              <a:t> by gender</a:t>
            </a:r>
            <a:endParaRPr lang="en-US" sz="2000" b="1" dirty="0"/>
          </a:p>
        </c:rich>
      </c:tx>
      <c:layout>
        <c:manualLayout>
          <c:xMode val="edge"/>
          <c:yMode val="edge"/>
          <c:x val="1.5335594213327791E-3"/>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titanic_transformed!$B$2</c:f>
              <c:strCache>
                <c:ptCount val="1"/>
                <c:pt idx="0">
                  <c:v>female</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0-F456-4EBC-8A6E-4250AC0B3E10}"/>
              </c:ext>
            </c:extLst>
          </c:dPt>
          <c:dLbls>
            <c:dLbl>
              <c:idx val="0"/>
              <c:delete val="1"/>
              <c:extLst>
                <c:ext xmlns:c15="http://schemas.microsoft.com/office/drawing/2012/chart" uri="{CE6537A1-D6FC-4f65-9D91-7224C49458BB}"/>
                <c:ext xmlns:c16="http://schemas.microsoft.com/office/drawing/2014/chart" uri="{C3380CC4-5D6E-409C-BE32-E72D297353CC}">
                  <c16:uniqueId val="{00000000-F456-4EBC-8A6E-4250AC0B3E1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titanic_transformed!$A$3:$A$4</c:f>
              <c:strCache>
                <c:ptCount val="2"/>
                <c:pt idx="0">
                  <c:v>Died</c:v>
                </c:pt>
                <c:pt idx="1">
                  <c:v>Survived</c:v>
                </c:pt>
              </c:strCache>
            </c:strRef>
          </c:cat>
          <c:val>
            <c:numRef>
              <c:f>titanic_transformed!$B$3:$B$4</c:f>
              <c:numCache>
                <c:formatCode>General</c:formatCode>
                <c:ptCount val="2"/>
                <c:pt idx="0">
                  <c:v>16</c:v>
                </c:pt>
                <c:pt idx="1">
                  <c:v>40</c:v>
                </c:pt>
              </c:numCache>
            </c:numRef>
          </c:val>
          <c:extLst>
            <c:ext xmlns:c16="http://schemas.microsoft.com/office/drawing/2014/chart" uri="{C3380CC4-5D6E-409C-BE32-E72D297353CC}">
              <c16:uniqueId val="{00000000-C6FE-4A01-9898-8AA034810DF5}"/>
            </c:ext>
          </c:extLst>
        </c:ser>
        <c:ser>
          <c:idx val="1"/>
          <c:order val="1"/>
          <c:tx>
            <c:strRef>
              <c:f>titanic_transformed!$C$2</c:f>
              <c:strCache>
                <c:ptCount val="1"/>
                <c:pt idx="0">
                  <c:v>male</c:v>
                </c:pt>
              </c:strCache>
            </c:strRef>
          </c:tx>
          <c:spPr>
            <a:solidFill>
              <a:srgbClr val="FFC000">
                <a:alpha val="30000"/>
              </a:srgbClr>
            </a:solidFill>
            <a:ln>
              <a:noFill/>
            </a:ln>
            <a:effectLst/>
          </c:spPr>
          <c:invertIfNegative val="0"/>
          <c:dLbls>
            <c:delete val="1"/>
          </c:dLbls>
          <c:cat>
            <c:strRef>
              <c:f>titanic_transformed!$A$3:$A$4</c:f>
              <c:strCache>
                <c:ptCount val="2"/>
                <c:pt idx="0">
                  <c:v>Died</c:v>
                </c:pt>
                <c:pt idx="1">
                  <c:v>Survived</c:v>
                </c:pt>
              </c:strCache>
            </c:strRef>
          </c:cat>
          <c:val>
            <c:numRef>
              <c:f>titanic_transformed!$C$3:$C$4</c:f>
              <c:numCache>
                <c:formatCode>General</c:formatCode>
                <c:ptCount val="2"/>
                <c:pt idx="0">
                  <c:v>86</c:v>
                </c:pt>
                <c:pt idx="1">
                  <c:v>14</c:v>
                </c:pt>
              </c:numCache>
            </c:numRef>
          </c:val>
          <c:extLst>
            <c:ext xmlns:c16="http://schemas.microsoft.com/office/drawing/2014/chart" uri="{C3380CC4-5D6E-409C-BE32-E72D297353CC}">
              <c16:uniqueId val="{00000001-C6FE-4A01-9898-8AA034810DF5}"/>
            </c:ext>
          </c:extLst>
        </c:ser>
        <c:dLbls>
          <c:showLegendKey val="0"/>
          <c:showVal val="1"/>
          <c:showCatName val="0"/>
          <c:showSerName val="0"/>
          <c:showPercent val="0"/>
          <c:showBubbleSize val="0"/>
        </c:dLbls>
        <c:gapWidth val="95"/>
        <c:overlap val="100"/>
        <c:axId val="879041168"/>
        <c:axId val="879046928"/>
      </c:barChart>
      <c:catAx>
        <c:axId val="879041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79046928"/>
        <c:crosses val="autoZero"/>
        <c:auto val="1"/>
        <c:lblAlgn val="ctr"/>
        <c:lblOffset val="100"/>
        <c:noMultiLvlLbl val="0"/>
      </c:catAx>
      <c:valAx>
        <c:axId val="879046928"/>
        <c:scaling>
          <c:orientation val="minMax"/>
        </c:scaling>
        <c:delete val="1"/>
        <c:axPos val="l"/>
        <c:numFmt formatCode="General" sourceLinked="1"/>
        <c:majorTickMark val="none"/>
        <c:minorTickMark val="none"/>
        <c:tickLblPos val="nextTo"/>
        <c:crossAx val="879041168"/>
        <c:crosses val="autoZero"/>
        <c:crossBetween val="between"/>
      </c:valAx>
      <c:spPr>
        <a:noFill/>
        <a:ln>
          <a:noFill/>
        </a:ln>
        <a:effectLst/>
      </c:spPr>
    </c:plotArea>
    <c:legend>
      <c:legendPos val="t"/>
      <c:layout>
        <c:manualLayout>
          <c:xMode val="edge"/>
          <c:yMode val="edge"/>
          <c:x val="1.1384265807580999E-4"/>
          <c:y val="7.9460237364843242E-2"/>
          <c:w val="0.1596145810109634"/>
          <c:h val="6.4324360502563793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 by age group</a:t>
            </a:r>
          </a:p>
        </c:rich>
      </c:tx>
      <c:layout>
        <c:manualLayout>
          <c:xMode val="edge"/>
          <c:yMode val="edge"/>
          <c:x val="1.0051169590643274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stacked"/>
        <c:varyColors val="0"/>
        <c:ser>
          <c:idx val="0"/>
          <c:order val="0"/>
          <c:tx>
            <c:strRef>
              <c:f>titanic_transformed!$P$3</c:f>
              <c:strCache>
                <c:ptCount val="1"/>
                <c:pt idx="0">
                  <c:v>Died</c:v>
                </c:pt>
              </c:strCache>
            </c:strRef>
          </c:tx>
          <c:spPr>
            <a:solidFill>
              <a:srgbClr val="7030A0"/>
            </a:solidFill>
            <a:ln>
              <a:noFill/>
            </a:ln>
            <a:effectLst/>
          </c:spPr>
          <c:invertIfNegative val="0"/>
          <c:dPt>
            <c:idx val="1"/>
            <c:invertIfNegative val="0"/>
            <c:bubble3D val="0"/>
            <c:spPr>
              <a:solidFill>
                <a:srgbClr val="7030A0">
                  <a:alpha val="30000"/>
                </a:srgbClr>
              </a:solidFill>
              <a:ln>
                <a:noFill/>
              </a:ln>
              <a:effectLst/>
            </c:spPr>
            <c:extLst>
              <c:ext xmlns:c16="http://schemas.microsoft.com/office/drawing/2014/chart" uri="{C3380CC4-5D6E-409C-BE32-E72D297353CC}">
                <c16:uniqueId val="{00000002-791C-4289-8D44-8CD6496F3692}"/>
              </c:ext>
            </c:extLst>
          </c:dPt>
          <c:dPt>
            <c:idx val="2"/>
            <c:invertIfNegative val="0"/>
            <c:bubble3D val="0"/>
            <c:spPr>
              <a:solidFill>
                <a:srgbClr val="7030A0">
                  <a:alpha val="30000"/>
                </a:srgbClr>
              </a:solidFill>
              <a:ln>
                <a:noFill/>
              </a:ln>
              <a:effectLst/>
            </c:spPr>
            <c:extLst>
              <c:ext xmlns:c16="http://schemas.microsoft.com/office/drawing/2014/chart" uri="{C3380CC4-5D6E-409C-BE32-E72D297353CC}">
                <c16:uniqueId val="{00000004-791C-4289-8D44-8CD6496F3692}"/>
              </c:ext>
            </c:extLst>
          </c:dPt>
          <c:dPt>
            <c:idx val="3"/>
            <c:invertIfNegative val="0"/>
            <c:bubble3D val="0"/>
            <c:spPr>
              <a:solidFill>
                <a:srgbClr val="7030A0">
                  <a:alpha val="30000"/>
                </a:srgbClr>
              </a:solidFill>
              <a:ln>
                <a:noFill/>
              </a:ln>
              <a:effectLst/>
            </c:spPr>
            <c:extLst>
              <c:ext xmlns:c16="http://schemas.microsoft.com/office/drawing/2014/chart" uri="{C3380CC4-5D6E-409C-BE32-E72D297353CC}">
                <c16:uniqueId val="{00000005-791C-4289-8D44-8CD6496F3692}"/>
              </c:ext>
            </c:extLst>
          </c:dPt>
          <c:dLbls>
            <c:dLbl>
              <c:idx val="1"/>
              <c:delete val="1"/>
              <c:extLst>
                <c:ext xmlns:c15="http://schemas.microsoft.com/office/drawing/2012/chart" uri="{CE6537A1-D6FC-4f65-9D91-7224C49458BB}"/>
                <c:ext xmlns:c16="http://schemas.microsoft.com/office/drawing/2014/chart" uri="{C3380CC4-5D6E-409C-BE32-E72D297353CC}">
                  <c16:uniqueId val="{00000002-791C-4289-8D44-8CD6496F3692}"/>
                </c:ext>
              </c:extLst>
            </c:dLbl>
            <c:dLbl>
              <c:idx val="2"/>
              <c:delete val="1"/>
              <c:extLst>
                <c:ext xmlns:c15="http://schemas.microsoft.com/office/drawing/2012/chart" uri="{CE6537A1-D6FC-4f65-9D91-7224C49458BB}"/>
                <c:ext xmlns:c16="http://schemas.microsoft.com/office/drawing/2014/chart" uri="{C3380CC4-5D6E-409C-BE32-E72D297353CC}">
                  <c16:uniqueId val="{00000004-791C-4289-8D44-8CD6496F3692}"/>
                </c:ext>
              </c:extLst>
            </c:dLbl>
            <c:dLbl>
              <c:idx val="3"/>
              <c:delete val="1"/>
              <c:extLst>
                <c:ext xmlns:c15="http://schemas.microsoft.com/office/drawing/2012/chart" uri="{CE6537A1-D6FC-4f65-9D91-7224C49458BB}"/>
                <c:ext xmlns:c16="http://schemas.microsoft.com/office/drawing/2014/chart" uri="{C3380CC4-5D6E-409C-BE32-E72D297353CC}">
                  <c16:uniqueId val="{00000005-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titanic_transformed!$Q$3:$T$3</c:f>
              <c:numCache>
                <c:formatCode>General</c:formatCode>
                <c:ptCount val="4"/>
                <c:pt idx="0">
                  <c:v>77</c:v>
                </c:pt>
                <c:pt idx="1">
                  <c:v>4</c:v>
                </c:pt>
                <c:pt idx="2">
                  <c:v>8</c:v>
                </c:pt>
                <c:pt idx="3">
                  <c:v>13</c:v>
                </c:pt>
              </c:numCache>
            </c:numRef>
          </c:val>
          <c:extLst>
            <c:ext xmlns:c16="http://schemas.microsoft.com/office/drawing/2014/chart" uri="{C3380CC4-5D6E-409C-BE32-E72D297353CC}">
              <c16:uniqueId val="{00000000-791C-4289-8D44-8CD6496F3692}"/>
            </c:ext>
          </c:extLst>
        </c:ser>
        <c:ser>
          <c:idx val="1"/>
          <c:order val="1"/>
          <c:tx>
            <c:strRef>
              <c:f>titanic_transformed!$P$4</c:f>
              <c:strCache>
                <c:ptCount val="1"/>
                <c:pt idx="0">
                  <c:v>Survived</c:v>
                </c:pt>
              </c:strCache>
            </c:strRef>
          </c:tx>
          <c:spPr>
            <a:solidFill>
              <a:srgbClr val="FFC000"/>
            </a:solidFill>
            <a:ln>
              <a:noFill/>
            </a:ln>
            <a:effectLst/>
          </c:spPr>
          <c:invertIfNegative val="0"/>
          <c:dPt>
            <c:idx val="2"/>
            <c:invertIfNegative val="0"/>
            <c:bubble3D val="0"/>
            <c:spPr>
              <a:solidFill>
                <a:srgbClr val="FFC000">
                  <a:alpha val="30000"/>
                </a:srgbClr>
              </a:solidFill>
              <a:ln>
                <a:noFill/>
              </a:ln>
              <a:effectLst/>
            </c:spPr>
            <c:extLst>
              <c:ext xmlns:c16="http://schemas.microsoft.com/office/drawing/2014/chart" uri="{C3380CC4-5D6E-409C-BE32-E72D297353CC}">
                <c16:uniqueId val="{00000003-791C-4289-8D44-8CD6496F3692}"/>
              </c:ext>
            </c:extLst>
          </c:dPt>
          <c:dPt>
            <c:idx val="3"/>
            <c:invertIfNegative val="0"/>
            <c:bubble3D val="0"/>
            <c:spPr>
              <a:solidFill>
                <a:srgbClr val="FFC000">
                  <a:alpha val="30000"/>
                </a:srgbClr>
              </a:solidFill>
              <a:ln>
                <a:noFill/>
              </a:ln>
              <a:effectLst/>
            </c:spPr>
            <c:extLst>
              <c:ext xmlns:c16="http://schemas.microsoft.com/office/drawing/2014/chart" uri="{C3380CC4-5D6E-409C-BE32-E72D297353CC}">
                <c16:uniqueId val="{00000006-791C-4289-8D44-8CD6496F3692}"/>
              </c:ext>
            </c:extLst>
          </c:dPt>
          <c:dLbls>
            <c:dLbl>
              <c:idx val="2"/>
              <c:delete val="1"/>
              <c:extLst>
                <c:ext xmlns:c15="http://schemas.microsoft.com/office/drawing/2012/chart" uri="{CE6537A1-D6FC-4f65-9D91-7224C49458BB}"/>
                <c:ext xmlns:c16="http://schemas.microsoft.com/office/drawing/2014/chart" uri="{C3380CC4-5D6E-409C-BE32-E72D297353CC}">
                  <c16:uniqueId val="{00000003-791C-4289-8D44-8CD6496F3692}"/>
                </c:ext>
              </c:extLst>
            </c:dLbl>
            <c:dLbl>
              <c:idx val="3"/>
              <c:delete val="1"/>
              <c:extLst>
                <c:ext xmlns:c15="http://schemas.microsoft.com/office/drawing/2012/chart" uri="{CE6537A1-D6FC-4f65-9D91-7224C49458BB}"/>
                <c:ext xmlns:c16="http://schemas.microsoft.com/office/drawing/2014/chart" uri="{C3380CC4-5D6E-409C-BE32-E72D297353CC}">
                  <c16:uniqueId val="{00000006-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titanic_transformed!$Q$4:$T$4</c:f>
              <c:numCache>
                <c:formatCode>General</c:formatCode>
                <c:ptCount val="4"/>
                <c:pt idx="0">
                  <c:v>42</c:v>
                </c:pt>
                <c:pt idx="2">
                  <c:v>4</c:v>
                </c:pt>
                <c:pt idx="3">
                  <c:v>8</c:v>
                </c:pt>
              </c:numCache>
            </c:numRef>
          </c:val>
          <c:extLst>
            <c:ext xmlns:c16="http://schemas.microsoft.com/office/drawing/2014/chart" uri="{C3380CC4-5D6E-409C-BE32-E72D297353CC}">
              <c16:uniqueId val="{00000001-791C-4289-8D44-8CD6496F3692}"/>
            </c:ext>
          </c:extLst>
        </c:ser>
        <c:dLbls>
          <c:showLegendKey val="0"/>
          <c:showVal val="1"/>
          <c:showCatName val="0"/>
          <c:showSerName val="0"/>
          <c:showPercent val="0"/>
          <c:showBubbleSize val="0"/>
        </c:dLbls>
        <c:gapWidth val="95"/>
        <c:overlap val="100"/>
        <c:axId val="899035167"/>
        <c:axId val="899033247"/>
      </c:barChart>
      <c:catAx>
        <c:axId val="8990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33247"/>
        <c:crosses val="autoZero"/>
        <c:auto val="1"/>
        <c:lblAlgn val="ctr"/>
        <c:lblOffset val="100"/>
        <c:noMultiLvlLbl val="0"/>
      </c:catAx>
      <c:valAx>
        <c:axId val="899033247"/>
        <c:scaling>
          <c:orientation val="minMax"/>
        </c:scaling>
        <c:delete val="1"/>
        <c:axPos val="l"/>
        <c:numFmt formatCode="General" sourceLinked="1"/>
        <c:majorTickMark val="none"/>
        <c:minorTickMark val="none"/>
        <c:tickLblPos val="nextTo"/>
        <c:crossAx val="899035167"/>
        <c:crosses val="autoZero"/>
        <c:crossBetween val="between"/>
      </c:valAx>
      <c:spPr>
        <a:noFill/>
        <a:ln>
          <a:noFill/>
        </a:ln>
        <a:effectLst/>
      </c:spPr>
    </c:plotArea>
    <c:legend>
      <c:legendPos val="t"/>
      <c:layout>
        <c:manualLayout>
          <c:xMode val="edge"/>
          <c:yMode val="edge"/>
          <c:x val="1.2548732943469786E-4"/>
          <c:y val="9.0913550135501356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 by age group</a:t>
            </a:r>
          </a:p>
        </c:rich>
      </c:tx>
      <c:layout>
        <c:manualLayout>
          <c:xMode val="edge"/>
          <c:yMode val="edge"/>
          <c:x val="1.0051169590643274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stacked"/>
        <c:varyColors val="0"/>
        <c:ser>
          <c:idx val="0"/>
          <c:order val="0"/>
          <c:tx>
            <c:strRef>
              <c:f>titanic_transformed!$P$3</c:f>
              <c:strCache>
                <c:ptCount val="1"/>
                <c:pt idx="0">
                  <c:v>Died</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7-791C-4289-8D44-8CD6496F3692}"/>
              </c:ext>
            </c:extLst>
          </c:dPt>
          <c:dPt>
            <c:idx val="2"/>
            <c:invertIfNegative val="0"/>
            <c:bubble3D val="0"/>
            <c:spPr>
              <a:solidFill>
                <a:srgbClr val="7030A0">
                  <a:alpha val="30000"/>
                </a:srgbClr>
              </a:solidFill>
              <a:ln>
                <a:noFill/>
              </a:ln>
              <a:effectLst/>
            </c:spPr>
            <c:extLst>
              <c:ext xmlns:c16="http://schemas.microsoft.com/office/drawing/2014/chart" uri="{C3380CC4-5D6E-409C-BE32-E72D297353CC}">
                <c16:uniqueId val="{00000004-791C-4289-8D44-8CD6496F3692}"/>
              </c:ext>
            </c:extLst>
          </c:dPt>
          <c:dPt>
            <c:idx val="3"/>
            <c:invertIfNegative val="0"/>
            <c:bubble3D val="0"/>
            <c:spPr>
              <a:solidFill>
                <a:srgbClr val="7030A0">
                  <a:alpha val="30000"/>
                </a:srgbClr>
              </a:solidFill>
              <a:ln>
                <a:noFill/>
              </a:ln>
              <a:effectLst/>
            </c:spPr>
            <c:extLst>
              <c:ext xmlns:c16="http://schemas.microsoft.com/office/drawing/2014/chart" uri="{C3380CC4-5D6E-409C-BE32-E72D297353CC}">
                <c16:uniqueId val="{00000005-791C-4289-8D44-8CD6496F3692}"/>
              </c:ext>
            </c:extLst>
          </c:dPt>
          <c:dLbls>
            <c:dLbl>
              <c:idx val="1"/>
              <c:layout>
                <c:manualLayout>
                  <c:x val="0"/>
                  <c:y val="-5.159756097560975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titanic_transformed!$Q$3:$T$3</c:f>
              <c:numCache>
                <c:formatCode>General</c:formatCode>
                <c:ptCount val="4"/>
                <c:pt idx="0">
                  <c:v>77</c:v>
                </c:pt>
                <c:pt idx="1">
                  <c:v>4</c:v>
                </c:pt>
                <c:pt idx="2">
                  <c:v>8</c:v>
                </c:pt>
                <c:pt idx="3">
                  <c:v>13</c:v>
                </c:pt>
              </c:numCache>
            </c:numRef>
          </c:val>
          <c:extLst>
            <c:ext xmlns:c16="http://schemas.microsoft.com/office/drawing/2014/chart" uri="{C3380CC4-5D6E-409C-BE32-E72D297353CC}">
              <c16:uniqueId val="{00000000-791C-4289-8D44-8CD6496F3692}"/>
            </c:ext>
          </c:extLst>
        </c:ser>
        <c:ser>
          <c:idx val="1"/>
          <c:order val="1"/>
          <c:tx>
            <c:strRef>
              <c:f>titanic_transformed!$P$4</c:f>
              <c:strCache>
                <c:ptCount val="1"/>
                <c:pt idx="0">
                  <c:v>Survived</c:v>
                </c:pt>
              </c:strCache>
            </c:strRef>
          </c:tx>
          <c:spPr>
            <a:solidFill>
              <a:srgbClr val="FFC000">
                <a:alpha val="30000"/>
              </a:srgbClr>
            </a:solidFill>
            <a:ln>
              <a:noFill/>
            </a:ln>
            <a:effectLst/>
          </c:spPr>
          <c:invertIfNegative val="0"/>
          <c:dLbls>
            <c:delete val="1"/>
          </c:dLbls>
          <c:cat>
            <c:strRef>
              <c:f>titanic_transformed!$Q$2:$T$2</c:f>
              <c:strCache>
                <c:ptCount val="4"/>
                <c:pt idx="0">
                  <c:v>Adults</c:v>
                </c:pt>
                <c:pt idx="1">
                  <c:v>Elders</c:v>
                </c:pt>
                <c:pt idx="2">
                  <c:v>Infants/children</c:v>
                </c:pt>
                <c:pt idx="3">
                  <c:v>Teenagers</c:v>
                </c:pt>
              </c:strCache>
            </c:strRef>
          </c:cat>
          <c:val>
            <c:numRef>
              <c:f>titanic_transformed!$Q$4:$T$4</c:f>
              <c:numCache>
                <c:formatCode>General</c:formatCode>
                <c:ptCount val="4"/>
                <c:pt idx="0">
                  <c:v>42</c:v>
                </c:pt>
                <c:pt idx="2">
                  <c:v>4</c:v>
                </c:pt>
                <c:pt idx="3">
                  <c:v>8</c:v>
                </c:pt>
              </c:numCache>
            </c:numRef>
          </c:val>
          <c:extLst>
            <c:ext xmlns:c16="http://schemas.microsoft.com/office/drawing/2014/chart" uri="{C3380CC4-5D6E-409C-BE32-E72D297353CC}">
              <c16:uniqueId val="{00000001-791C-4289-8D44-8CD6496F3692}"/>
            </c:ext>
          </c:extLst>
        </c:ser>
        <c:dLbls>
          <c:showLegendKey val="0"/>
          <c:showVal val="1"/>
          <c:showCatName val="0"/>
          <c:showSerName val="0"/>
          <c:showPercent val="0"/>
          <c:showBubbleSize val="0"/>
        </c:dLbls>
        <c:gapWidth val="95"/>
        <c:overlap val="100"/>
        <c:axId val="899035167"/>
        <c:axId val="899033247"/>
      </c:barChart>
      <c:catAx>
        <c:axId val="8990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33247"/>
        <c:crosses val="autoZero"/>
        <c:auto val="1"/>
        <c:lblAlgn val="ctr"/>
        <c:lblOffset val="100"/>
        <c:noMultiLvlLbl val="0"/>
      </c:catAx>
      <c:valAx>
        <c:axId val="899033247"/>
        <c:scaling>
          <c:orientation val="minMax"/>
        </c:scaling>
        <c:delete val="1"/>
        <c:axPos val="l"/>
        <c:numFmt formatCode="General" sourceLinked="1"/>
        <c:majorTickMark val="none"/>
        <c:minorTickMark val="none"/>
        <c:tickLblPos val="nextTo"/>
        <c:crossAx val="899035167"/>
        <c:crosses val="autoZero"/>
        <c:crossBetween val="between"/>
      </c:valAx>
      <c:spPr>
        <a:noFill/>
        <a:ln>
          <a:noFill/>
        </a:ln>
        <a:effectLst/>
      </c:spPr>
    </c:plotArea>
    <c:legend>
      <c:legendPos val="t"/>
      <c:layout>
        <c:manualLayout>
          <c:xMode val="edge"/>
          <c:yMode val="edge"/>
          <c:x val="1.2548732943469786E-4"/>
          <c:y val="9.0913550135501356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Survival by age group</a:t>
            </a:r>
          </a:p>
        </c:rich>
      </c:tx>
      <c:layout>
        <c:manualLayout>
          <c:xMode val="edge"/>
          <c:yMode val="edge"/>
          <c:x val="1.0051169590643274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MX"/>
        </a:p>
      </c:txPr>
    </c:title>
    <c:autoTitleDeleted val="0"/>
    <c:plotArea>
      <c:layout/>
      <c:barChart>
        <c:barDir val="col"/>
        <c:grouping val="stacked"/>
        <c:varyColors val="0"/>
        <c:ser>
          <c:idx val="0"/>
          <c:order val="0"/>
          <c:tx>
            <c:strRef>
              <c:f>titanic_transformed!$P$3</c:f>
              <c:strCache>
                <c:ptCount val="1"/>
                <c:pt idx="0">
                  <c:v>Died</c:v>
                </c:pt>
              </c:strCache>
            </c:strRef>
          </c:tx>
          <c:spPr>
            <a:solidFill>
              <a:srgbClr val="7030A0"/>
            </a:solidFill>
            <a:ln>
              <a:noFill/>
            </a:ln>
            <a:effectLst/>
          </c:spPr>
          <c:invertIfNegative val="0"/>
          <c:dPt>
            <c:idx val="0"/>
            <c:invertIfNegative val="0"/>
            <c:bubble3D val="0"/>
            <c:spPr>
              <a:solidFill>
                <a:srgbClr val="7030A0">
                  <a:alpha val="30000"/>
                </a:srgbClr>
              </a:solidFill>
              <a:ln>
                <a:noFill/>
              </a:ln>
              <a:effectLst/>
            </c:spPr>
            <c:extLst>
              <c:ext xmlns:c16="http://schemas.microsoft.com/office/drawing/2014/chart" uri="{C3380CC4-5D6E-409C-BE32-E72D297353CC}">
                <c16:uniqueId val="{00000007-791C-4289-8D44-8CD6496F3692}"/>
              </c:ext>
            </c:extLst>
          </c:dPt>
          <c:dPt>
            <c:idx val="1"/>
            <c:invertIfNegative val="0"/>
            <c:bubble3D val="0"/>
            <c:spPr>
              <a:solidFill>
                <a:srgbClr val="7030A0">
                  <a:alpha val="30000"/>
                </a:srgbClr>
              </a:solidFill>
              <a:ln>
                <a:noFill/>
              </a:ln>
              <a:effectLst/>
            </c:spPr>
            <c:extLst>
              <c:ext xmlns:c16="http://schemas.microsoft.com/office/drawing/2014/chart" uri="{C3380CC4-5D6E-409C-BE32-E72D297353CC}">
                <c16:uniqueId val="{00000002-791C-4289-8D44-8CD6496F3692}"/>
              </c:ext>
            </c:extLst>
          </c:dPt>
          <c:dPt>
            <c:idx val="3"/>
            <c:invertIfNegative val="0"/>
            <c:bubble3D val="0"/>
            <c:spPr>
              <a:solidFill>
                <a:srgbClr val="7030A0">
                  <a:alpha val="30000"/>
                </a:srgbClr>
              </a:solidFill>
              <a:ln>
                <a:noFill/>
              </a:ln>
              <a:effectLst/>
            </c:spPr>
            <c:extLst>
              <c:ext xmlns:c16="http://schemas.microsoft.com/office/drawing/2014/chart" uri="{C3380CC4-5D6E-409C-BE32-E72D297353CC}">
                <c16:uniqueId val="{00000005-791C-4289-8D44-8CD6496F3692}"/>
              </c:ext>
            </c:extLst>
          </c:dPt>
          <c:dLbls>
            <c:dLbl>
              <c:idx val="2"/>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titanic_transformed!$Q$3:$T$3</c:f>
              <c:numCache>
                <c:formatCode>General</c:formatCode>
                <c:ptCount val="4"/>
                <c:pt idx="0">
                  <c:v>77</c:v>
                </c:pt>
                <c:pt idx="1">
                  <c:v>4</c:v>
                </c:pt>
                <c:pt idx="2">
                  <c:v>8</c:v>
                </c:pt>
                <c:pt idx="3">
                  <c:v>13</c:v>
                </c:pt>
              </c:numCache>
            </c:numRef>
          </c:val>
          <c:extLst>
            <c:ext xmlns:c16="http://schemas.microsoft.com/office/drawing/2014/chart" uri="{C3380CC4-5D6E-409C-BE32-E72D297353CC}">
              <c16:uniqueId val="{00000000-791C-4289-8D44-8CD6496F3692}"/>
            </c:ext>
          </c:extLst>
        </c:ser>
        <c:ser>
          <c:idx val="1"/>
          <c:order val="1"/>
          <c:tx>
            <c:strRef>
              <c:f>titanic_transformed!$P$4</c:f>
              <c:strCache>
                <c:ptCount val="1"/>
                <c:pt idx="0">
                  <c:v>Survived</c:v>
                </c:pt>
              </c:strCache>
            </c:strRef>
          </c:tx>
          <c:spPr>
            <a:solidFill>
              <a:srgbClr val="FFC000"/>
            </a:solidFill>
            <a:ln>
              <a:noFill/>
            </a:ln>
            <a:effectLst/>
          </c:spPr>
          <c:invertIfNegative val="0"/>
          <c:dPt>
            <c:idx val="0"/>
            <c:invertIfNegative val="0"/>
            <c:bubble3D val="0"/>
            <c:spPr>
              <a:solidFill>
                <a:srgbClr val="FFC000">
                  <a:alpha val="30000"/>
                </a:srgbClr>
              </a:solidFill>
              <a:ln>
                <a:noFill/>
              </a:ln>
              <a:effectLst/>
            </c:spPr>
            <c:extLst>
              <c:ext xmlns:c16="http://schemas.microsoft.com/office/drawing/2014/chart" uri="{C3380CC4-5D6E-409C-BE32-E72D297353CC}">
                <c16:uniqueId val="{00000008-791C-4289-8D44-8CD6496F3692}"/>
              </c:ext>
            </c:extLst>
          </c:dPt>
          <c:dPt>
            <c:idx val="3"/>
            <c:invertIfNegative val="0"/>
            <c:bubble3D val="0"/>
            <c:spPr>
              <a:solidFill>
                <a:srgbClr val="FFC000">
                  <a:alpha val="30000"/>
                </a:srgbClr>
              </a:solidFill>
              <a:ln>
                <a:noFill/>
              </a:ln>
              <a:effectLst/>
            </c:spPr>
            <c:extLst>
              <c:ext xmlns:c16="http://schemas.microsoft.com/office/drawing/2014/chart" uri="{C3380CC4-5D6E-409C-BE32-E72D297353CC}">
                <c16:uniqueId val="{00000006-791C-4289-8D44-8CD6496F3692}"/>
              </c:ext>
            </c:extLst>
          </c:dPt>
          <c:dLbls>
            <c:dLbl>
              <c:idx val="2"/>
              <c:layout>
                <c:manualLayout>
                  <c:x val="0"/>
                  <c:y val="-3.097560975609768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1C-4289-8D44-8CD6496F369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s-MX"/>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titanic_transformed!$Q$2:$T$2</c:f>
              <c:strCache>
                <c:ptCount val="4"/>
                <c:pt idx="0">
                  <c:v>Adults</c:v>
                </c:pt>
                <c:pt idx="1">
                  <c:v>Elders</c:v>
                </c:pt>
                <c:pt idx="2">
                  <c:v>Infants/children</c:v>
                </c:pt>
                <c:pt idx="3">
                  <c:v>Teenagers</c:v>
                </c:pt>
              </c:strCache>
            </c:strRef>
          </c:cat>
          <c:val>
            <c:numRef>
              <c:f>titanic_transformed!$Q$4:$T$4</c:f>
              <c:numCache>
                <c:formatCode>General</c:formatCode>
                <c:ptCount val="4"/>
                <c:pt idx="0">
                  <c:v>42</c:v>
                </c:pt>
                <c:pt idx="2">
                  <c:v>4</c:v>
                </c:pt>
                <c:pt idx="3">
                  <c:v>8</c:v>
                </c:pt>
              </c:numCache>
            </c:numRef>
          </c:val>
          <c:extLst>
            <c:ext xmlns:c16="http://schemas.microsoft.com/office/drawing/2014/chart" uri="{C3380CC4-5D6E-409C-BE32-E72D297353CC}">
              <c16:uniqueId val="{00000001-791C-4289-8D44-8CD6496F3692}"/>
            </c:ext>
          </c:extLst>
        </c:ser>
        <c:dLbls>
          <c:showLegendKey val="0"/>
          <c:showVal val="1"/>
          <c:showCatName val="0"/>
          <c:showSerName val="0"/>
          <c:showPercent val="0"/>
          <c:showBubbleSize val="0"/>
        </c:dLbls>
        <c:gapWidth val="95"/>
        <c:overlap val="100"/>
        <c:axId val="899035167"/>
        <c:axId val="899033247"/>
      </c:barChart>
      <c:catAx>
        <c:axId val="8990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899033247"/>
        <c:crosses val="autoZero"/>
        <c:auto val="1"/>
        <c:lblAlgn val="ctr"/>
        <c:lblOffset val="100"/>
        <c:noMultiLvlLbl val="0"/>
      </c:catAx>
      <c:valAx>
        <c:axId val="899033247"/>
        <c:scaling>
          <c:orientation val="minMax"/>
        </c:scaling>
        <c:delete val="1"/>
        <c:axPos val="l"/>
        <c:numFmt formatCode="General" sourceLinked="1"/>
        <c:majorTickMark val="none"/>
        <c:minorTickMark val="none"/>
        <c:tickLblPos val="nextTo"/>
        <c:crossAx val="899035167"/>
        <c:crosses val="autoZero"/>
        <c:crossBetween val="between"/>
      </c:valAx>
      <c:spPr>
        <a:noFill/>
        <a:ln>
          <a:noFill/>
        </a:ln>
        <a:effectLst/>
      </c:spPr>
    </c:plotArea>
    <c:legend>
      <c:legendPos val="t"/>
      <c:layout>
        <c:manualLayout>
          <c:xMode val="edge"/>
          <c:yMode val="edge"/>
          <c:x val="1.2548732943469786E-4"/>
          <c:y val="9.0913550135501356E-2"/>
          <c:w val="0.17109946935239334"/>
          <c:h val="6.4331978319783212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187C-3EA4-44E5-AC3D-B6127276B1FD}"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0E8E9-B988-4E6E-9048-6113EAFA3983}" type="slidenum">
              <a:rPr lang="en-US" smtClean="0"/>
              <a:t>‹#›</a:t>
            </a:fld>
            <a:endParaRPr lang="en-US"/>
          </a:p>
        </p:txBody>
      </p:sp>
    </p:spTree>
    <p:extLst>
      <p:ext uri="{BB962C8B-B14F-4D97-AF65-F5344CB8AC3E}">
        <p14:creationId xmlns:p14="http://schemas.microsoft.com/office/powerpoint/2010/main" val="57224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0E8E9-B988-4E6E-9048-6113EAFA3983}" type="slidenum">
              <a:rPr lang="en-US" smtClean="0"/>
              <a:t>14</a:t>
            </a:fld>
            <a:endParaRPr lang="en-US"/>
          </a:p>
        </p:txBody>
      </p:sp>
    </p:spTree>
    <p:extLst>
      <p:ext uri="{BB962C8B-B14F-4D97-AF65-F5344CB8AC3E}">
        <p14:creationId xmlns:p14="http://schemas.microsoft.com/office/powerpoint/2010/main" val="3844168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30E8E9-B988-4E6E-9048-6113EAFA3983}" type="slidenum">
              <a:rPr lang="en-US" smtClean="0"/>
              <a:t>15</a:t>
            </a:fld>
            <a:endParaRPr lang="en-US"/>
          </a:p>
        </p:txBody>
      </p:sp>
    </p:spTree>
    <p:extLst>
      <p:ext uri="{BB962C8B-B14F-4D97-AF65-F5344CB8AC3E}">
        <p14:creationId xmlns:p14="http://schemas.microsoft.com/office/powerpoint/2010/main" val="402799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F42C9-36FF-8B4C-966F-E4998DB4D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CC65B-3494-1BD6-810B-88B050BC8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687927-7CA3-AC2F-DE16-33A5044FAA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DF872A-D351-0317-2BDB-78B1189300A3}"/>
              </a:ext>
            </a:extLst>
          </p:cNvPr>
          <p:cNvSpPr>
            <a:spLocks noGrp="1"/>
          </p:cNvSpPr>
          <p:nvPr>
            <p:ph type="sldNum" sz="quarter" idx="5"/>
          </p:nvPr>
        </p:nvSpPr>
        <p:spPr/>
        <p:txBody>
          <a:bodyPr/>
          <a:lstStyle/>
          <a:p>
            <a:fld id="{D030E8E9-B988-4E6E-9048-6113EAFA3983}" type="slidenum">
              <a:rPr lang="en-US" smtClean="0"/>
              <a:t>16</a:t>
            </a:fld>
            <a:endParaRPr lang="en-US"/>
          </a:p>
        </p:txBody>
      </p:sp>
    </p:spTree>
    <p:extLst>
      <p:ext uri="{BB962C8B-B14F-4D97-AF65-F5344CB8AC3E}">
        <p14:creationId xmlns:p14="http://schemas.microsoft.com/office/powerpoint/2010/main" val="380778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76D9-34A3-E0B9-8A28-034277BB1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DBFD0-51FD-4394-F59C-883B7E3316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04D432-52C0-BF46-7AC0-F92A17420470}"/>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65E47110-FFF7-C836-2507-7F1C25D9E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EC9D1-E7D6-4704-729B-86EE4667EDA1}"/>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73229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8592-B0D2-81FA-4C98-F5FD7372B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B1F6B-B66F-45EE-BA57-642EB801A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5FA1B-8806-6657-E834-48E6165D90C7}"/>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9FD6ED1C-3284-A3FC-0CFD-6FE19B3ED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334217-AA31-9B5E-26EF-E582DDC9CF73}"/>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29437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2F65A-584E-3DD7-DF5B-9CC3B02E8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ABB1C1-D6DD-808B-ACF9-D0C9BE4D6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9AE08-CF75-F5C9-009C-2944EBB6A8B0}"/>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A2C905CE-7C16-CE47-0AE7-FADCB2C65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C2B06-7641-FBD4-3F6B-AD08C5DC0A04}"/>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88339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EBDB-CE04-65C5-A3AF-D75C38567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EC07E-A01A-4205-7993-24053940E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6A2BE-29E8-3712-EFC7-FE11678EA321}"/>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85D7619D-B005-FB20-CB88-1370F0574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CC4E8-1145-FBD4-A1C7-09D897A9B3E4}"/>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396913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79C7-29E9-AA25-5445-3409FDA3AF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5AD057-C309-F67B-0E21-7670940F61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8AD83E-F987-6918-8A41-57FC2A3C2554}"/>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2D675C96-5287-3BE7-462C-423C687CA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C166E-6C40-94F5-C046-AD2707013F72}"/>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27881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AB6-4037-3B42-7319-5CC0B5FB04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EBEDF-14A2-BEBA-ECC3-05097E5B4B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D92ECD-B25B-9E80-AA6B-DA04737085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23A37-9A36-8344-EBA7-72B961C8E745}"/>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6" name="Footer Placeholder 5">
            <a:extLst>
              <a:ext uri="{FF2B5EF4-FFF2-40B4-BE49-F238E27FC236}">
                <a16:creationId xmlns:a16="http://schemas.microsoft.com/office/drawing/2014/main" id="{08DBAC38-9C38-DAD6-02C6-D7C4F4CEA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603FA-CA0B-6149-AB4A-0161778C149E}"/>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34376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A148-CA2D-96BF-93AD-DF2EB437F8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3FF166-8B0F-954E-6E62-EC00A68151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913D9-BA9D-C30E-6AB6-4998FC353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9D911E-C0B0-7E1E-0E13-5F1AEFA8E7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F17C8-991D-A344-E6CC-4AE86A3D6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FCAD97-40D2-CBA9-839D-1A6B1DCAEE78}"/>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8" name="Footer Placeholder 7">
            <a:extLst>
              <a:ext uri="{FF2B5EF4-FFF2-40B4-BE49-F238E27FC236}">
                <a16:creationId xmlns:a16="http://schemas.microsoft.com/office/drawing/2014/main" id="{7FFB5822-DFAC-22E9-BD34-8D14611924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E5D79-C904-B2A7-485E-8E5B8D88DF01}"/>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159383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D712-905F-DE53-BFF5-5BF3CA0BC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B0B444-5529-6D27-FC76-6B6C58F91C64}"/>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4" name="Footer Placeholder 3">
            <a:extLst>
              <a:ext uri="{FF2B5EF4-FFF2-40B4-BE49-F238E27FC236}">
                <a16:creationId xmlns:a16="http://schemas.microsoft.com/office/drawing/2014/main" id="{3591F5B9-8C90-62B4-11AD-9F4E8030D1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6AC7C-A7A5-5983-1EE8-74C41E528836}"/>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271308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41407-BCA8-0392-EAFA-DDD7C76F99F6}"/>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3" name="Footer Placeholder 2">
            <a:extLst>
              <a:ext uri="{FF2B5EF4-FFF2-40B4-BE49-F238E27FC236}">
                <a16:creationId xmlns:a16="http://schemas.microsoft.com/office/drawing/2014/main" id="{A21F0DB0-F27C-CD42-84CD-493ABEEBA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07CE62-EA24-5317-D054-86CAAA3CB616}"/>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270093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F273-C464-8044-8263-4EB4193B8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17679-ACF5-53BE-31EA-F5C171AD3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ED870E-31F6-CFB9-2FAB-D1E3F148A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75814-F5DE-5AB9-904B-5724EFD9CB82}"/>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6" name="Footer Placeholder 5">
            <a:extLst>
              <a:ext uri="{FF2B5EF4-FFF2-40B4-BE49-F238E27FC236}">
                <a16:creationId xmlns:a16="http://schemas.microsoft.com/office/drawing/2014/main" id="{F82425A4-E898-BC38-EC2A-39543770E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0256D-359F-66F4-4CAE-6B8E36168D3D}"/>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63919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3E0-2391-4392-03B1-F3B73F37D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1571C-BF4C-19C2-6C58-3650AD085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43FC4D-7F11-41FF-4A59-DBFE50BF0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B540E-1530-3DE3-5793-41B058B06641}"/>
              </a:ext>
            </a:extLst>
          </p:cNvPr>
          <p:cNvSpPr>
            <a:spLocks noGrp="1"/>
          </p:cNvSpPr>
          <p:nvPr>
            <p:ph type="dt" sz="half" idx="10"/>
          </p:nvPr>
        </p:nvSpPr>
        <p:spPr/>
        <p:txBody>
          <a:bodyPr/>
          <a:lstStyle/>
          <a:p>
            <a:fld id="{41EFA355-AE6B-4E96-AC26-2E506FA0CD3A}" type="datetimeFigureOut">
              <a:rPr lang="en-US" smtClean="0"/>
              <a:t>6/24/2025</a:t>
            </a:fld>
            <a:endParaRPr lang="en-US"/>
          </a:p>
        </p:txBody>
      </p:sp>
      <p:sp>
        <p:nvSpPr>
          <p:cNvPr id="6" name="Footer Placeholder 5">
            <a:extLst>
              <a:ext uri="{FF2B5EF4-FFF2-40B4-BE49-F238E27FC236}">
                <a16:creationId xmlns:a16="http://schemas.microsoft.com/office/drawing/2014/main" id="{171858E9-B781-48E4-EC01-76E614E7E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0ECA-36F6-B050-98DD-16096109286C}"/>
              </a:ext>
            </a:extLst>
          </p:cNvPr>
          <p:cNvSpPr>
            <a:spLocks noGrp="1"/>
          </p:cNvSpPr>
          <p:nvPr>
            <p:ph type="sldNum" sz="quarter" idx="12"/>
          </p:nvPr>
        </p:nvSpPr>
        <p:spPr/>
        <p:txBody>
          <a:bodyPr/>
          <a:lstStyle/>
          <a:p>
            <a:fld id="{F6564404-C4FA-402F-9343-4400F93B2D4E}" type="slidenum">
              <a:rPr lang="en-US" smtClean="0"/>
              <a:t>‹#›</a:t>
            </a:fld>
            <a:endParaRPr lang="en-US"/>
          </a:p>
        </p:txBody>
      </p:sp>
    </p:spTree>
    <p:extLst>
      <p:ext uri="{BB962C8B-B14F-4D97-AF65-F5344CB8AC3E}">
        <p14:creationId xmlns:p14="http://schemas.microsoft.com/office/powerpoint/2010/main" val="228358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65E628-B5D1-3791-B16A-8B68CFFFA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796D67-2E7C-D592-DC9B-5E4E635F3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4EBF5-3CF9-852A-5318-682726336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EFA355-AE6B-4E96-AC26-2E506FA0CD3A}" type="datetimeFigureOut">
              <a:rPr lang="en-US" smtClean="0"/>
              <a:t>6/24/2025</a:t>
            </a:fld>
            <a:endParaRPr lang="en-US"/>
          </a:p>
        </p:txBody>
      </p:sp>
      <p:sp>
        <p:nvSpPr>
          <p:cNvPr id="5" name="Footer Placeholder 4">
            <a:extLst>
              <a:ext uri="{FF2B5EF4-FFF2-40B4-BE49-F238E27FC236}">
                <a16:creationId xmlns:a16="http://schemas.microsoft.com/office/drawing/2014/main" id="{C64EC0E1-55F3-5EB5-E3A7-1F2A15C76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5E6EC9-579A-E696-BA7C-D6518EB71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564404-C4FA-402F-9343-4400F93B2D4E}" type="slidenum">
              <a:rPr lang="en-US" smtClean="0"/>
              <a:t>‹#›</a:t>
            </a:fld>
            <a:endParaRPr lang="en-US"/>
          </a:p>
        </p:txBody>
      </p:sp>
    </p:spTree>
    <p:extLst>
      <p:ext uri="{BB962C8B-B14F-4D97-AF65-F5344CB8AC3E}">
        <p14:creationId xmlns:p14="http://schemas.microsoft.com/office/powerpoint/2010/main" val="401421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9F95-A2BE-5EF9-D607-180AD59E0C1E}"/>
              </a:ext>
            </a:extLst>
          </p:cNvPr>
          <p:cNvSpPr>
            <a:spLocks noGrp="1"/>
          </p:cNvSpPr>
          <p:nvPr>
            <p:ph type="ctrTitle"/>
          </p:nvPr>
        </p:nvSpPr>
        <p:spPr/>
        <p:txBody>
          <a:bodyPr/>
          <a:lstStyle/>
          <a:p>
            <a:r>
              <a:rPr lang="en-US" dirty="0"/>
              <a:t>Titanic data analysis</a:t>
            </a:r>
          </a:p>
        </p:txBody>
      </p:sp>
      <p:sp>
        <p:nvSpPr>
          <p:cNvPr id="3" name="Subtitle 2">
            <a:extLst>
              <a:ext uri="{FF2B5EF4-FFF2-40B4-BE49-F238E27FC236}">
                <a16:creationId xmlns:a16="http://schemas.microsoft.com/office/drawing/2014/main" id="{8582E7FC-C694-30B1-9A05-AE460146206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2061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1CAD-77CE-C4BE-943E-FEF79FC64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6DF66-495E-4AD7-6B4F-CC733764D113}"/>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2BD82471-344B-DD75-8B5F-DFE887DAAB5A}"/>
              </a:ext>
            </a:extLst>
          </p:cNvPr>
          <p:cNvSpPr>
            <a:spLocks noGrp="1"/>
          </p:cNvSpPr>
          <p:nvPr>
            <p:ph idx="1"/>
          </p:nvPr>
        </p:nvSpPr>
        <p:spPr/>
        <p:txBody>
          <a:bodyPr/>
          <a:lstStyle/>
          <a:p>
            <a:pPr marL="0" indent="0">
              <a:buNone/>
            </a:pPr>
            <a:r>
              <a:rPr lang="en-US" sz="1800" dirty="0"/>
              <a:t>Out of 156 passengers analyzed:</a:t>
            </a:r>
          </a:p>
          <a:p>
            <a:r>
              <a:rPr lang="en-US" sz="1800" dirty="0"/>
              <a:t>40 women survived.</a:t>
            </a:r>
          </a:p>
          <a:p>
            <a:pPr marL="0" indent="0">
              <a:buNone/>
            </a:pPr>
            <a:endParaRPr lang="en-US" dirty="0"/>
          </a:p>
        </p:txBody>
      </p:sp>
      <p:graphicFrame>
        <p:nvGraphicFramePr>
          <p:cNvPr id="4" name="Chart 3">
            <a:extLst>
              <a:ext uri="{FF2B5EF4-FFF2-40B4-BE49-F238E27FC236}">
                <a16:creationId xmlns:a16="http://schemas.microsoft.com/office/drawing/2014/main" id="{ED1DF262-A459-8BA4-1AB1-41F276403D98}"/>
              </a:ext>
            </a:extLst>
          </p:cNvPr>
          <p:cNvGraphicFramePr>
            <a:graphicFrameLocks/>
          </p:cNvGraphicFramePr>
          <p:nvPr>
            <p:extLst>
              <p:ext uri="{D42A27DB-BD31-4B8C-83A1-F6EECF244321}">
                <p14:modId xmlns:p14="http://schemas.microsoft.com/office/powerpoint/2010/main" val="93209843"/>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115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C363-A6EC-B981-3462-E109612B9DCB}"/>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96F80F37-5F88-8C90-9570-A50E784BEDED}"/>
              </a:ext>
            </a:extLst>
          </p:cNvPr>
          <p:cNvSpPr>
            <a:spLocks noGrp="1"/>
          </p:cNvSpPr>
          <p:nvPr>
            <p:ph idx="1"/>
          </p:nvPr>
        </p:nvSpPr>
        <p:spPr/>
        <p:txBody>
          <a:bodyPr>
            <a:normAutofit/>
          </a:bodyPr>
          <a:lstStyle/>
          <a:p>
            <a:pPr marL="0" indent="0">
              <a:buNone/>
            </a:pPr>
            <a:r>
              <a:rPr lang="en-US" sz="1800" dirty="0"/>
              <a:t>The survival rates for each gender were:</a:t>
            </a:r>
          </a:p>
          <a:p>
            <a:r>
              <a:rPr lang="en-US" sz="1800" dirty="0"/>
              <a:t>Male: 14%.</a:t>
            </a:r>
          </a:p>
          <a:p>
            <a:r>
              <a:rPr lang="en-US" sz="1800" dirty="0"/>
              <a:t>Female: 71.4%.</a:t>
            </a:r>
          </a:p>
          <a:p>
            <a:endParaRPr lang="en-US" sz="1800" dirty="0"/>
          </a:p>
          <a:p>
            <a:pPr marL="0" indent="0">
              <a:buNone/>
            </a:pPr>
            <a:r>
              <a:rPr lang="en-US" sz="1800" dirty="0"/>
              <a:t>With this we can confirm that women were, in fact, prioritized while evacuating the ship.</a:t>
            </a:r>
          </a:p>
        </p:txBody>
      </p:sp>
    </p:spTree>
    <p:extLst>
      <p:ext uri="{BB962C8B-B14F-4D97-AF65-F5344CB8AC3E}">
        <p14:creationId xmlns:p14="http://schemas.microsoft.com/office/powerpoint/2010/main" val="275723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3201-14B9-8569-D550-862C565CD795}"/>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6F13F958-D53A-43BB-AF89-FE3399BE8B66}"/>
              </a:ext>
            </a:extLst>
          </p:cNvPr>
          <p:cNvSpPr>
            <a:spLocks noGrp="1"/>
          </p:cNvSpPr>
          <p:nvPr>
            <p:ph idx="1"/>
          </p:nvPr>
        </p:nvSpPr>
        <p:spPr/>
        <p:txBody>
          <a:bodyPr>
            <a:normAutofit/>
          </a:bodyPr>
          <a:lstStyle/>
          <a:p>
            <a:pPr marL="0" indent="0">
              <a:buNone/>
            </a:pPr>
            <a:r>
              <a:rPr lang="en-US" sz="1800" dirty="0"/>
              <a:t>Age groups were created based on different age ranges. It’s important to consider that the ranges used here may not align with the ones used around a century ago. The age groups were defined based on the ages spanning the stages of human development and are the following:</a:t>
            </a:r>
          </a:p>
          <a:p>
            <a:r>
              <a:rPr lang="en-US" sz="1800" dirty="0"/>
              <a:t>Infants/children, for those under 12.</a:t>
            </a:r>
          </a:p>
          <a:p>
            <a:r>
              <a:rPr lang="en-US" sz="1800" dirty="0"/>
              <a:t>Teenagers, for those 12 and over and under 20.</a:t>
            </a:r>
          </a:p>
          <a:p>
            <a:r>
              <a:rPr lang="en-US" sz="1800" dirty="0"/>
              <a:t>Adults, for those 20 and over and under 65.</a:t>
            </a:r>
          </a:p>
          <a:p>
            <a:r>
              <a:rPr lang="en-US" sz="1800" dirty="0"/>
              <a:t>Elders, for those 65 and over.</a:t>
            </a:r>
          </a:p>
        </p:txBody>
      </p:sp>
    </p:spTree>
    <p:extLst>
      <p:ext uri="{BB962C8B-B14F-4D97-AF65-F5344CB8AC3E}">
        <p14:creationId xmlns:p14="http://schemas.microsoft.com/office/powerpoint/2010/main" val="216024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D96F2-AE81-1963-BF00-693EB0805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14B20-1F9F-BF7B-9F72-0E93B022B132}"/>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0541A8B4-F04D-595A-2A7D-8A0CB2C5D292}"/>
              </a:ext>
            </a:extLst>
          </p:cNvPr>
          <p:cNvSpPr>
            <a:spLocks noGrp="1"/>
          </p:cNvSpPr>
          <p:nvPr>
            <p:ph idx="1"/>
          </p:nvPr>
        </p:nvSpPr>
        <p:spPr/>
        <p:txBody>
          <a:bodyPr/>
          <a:lstStyle/>
          <a:p>
            <a:pPr marL="0" indent="0">
              <a:buNone/>
            </a:pPr>
            <a:r>
              <a:rPr lang="en-US" sz="1800" dirty="0"/>
              <a:t>Out of 156 passengers analyzed:</a:t>
            </a:r>
          </a:p>
          <a:p>
            <a:r>
              <a:rPr lang="en-US" sz="1800" dirty="0"/>
              <a:t>119 were adults, of which 42 survived and 77 died.</a:t>
            </a:r>
          </a:p>
          <a:p>
            <a:pPr marL="0" indent="0">
              <a:buNone/>
            </a:pPr>
            <a:endParaRPr lang="en-US" dirty="0"/>
          </a:p>
        </p:txBody>
      </p:sp>
      <p:graphicFrame>
        <p:nvGraphicFramePr>
          <p:cNvPr id="5" name="Chart 4">
            <a:extLst>
              <a:ext uri="{FF2B5EF4-FFF2-40B4-BE49-F238E27FC236}">
                <a16:creationId xmlns:a16="http://schemas.microsoft.com/office/drawing/2014/main" id="{D7E297C6-C898-C229-CFE1-845E59BEEBDC}"/>
              </a:ext>
            </a:extLst>
          </p:cNvPr>
          <p:cNvGraphicFramePr>
            <a:graphicFrameLocks/>
          </p:cNvGraphicFramePr>
          <p:nvPr>
            <p:extLst>
              <p:ext uri="{D42A27DB-BD31-4B8C-83A1-F6EECF244321}">
                <p14:modId xmlns:p14="http://schemas.microsoft.com/office/powerpoint/2010/main" val="3675466084"/>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617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3F47-39C1-0072-D079-26D3CD24C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7BB7D-C22A-FB61-3141-EEFAF24E7B52}"/>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F71A5D31-C161-08D0-A685-93A053C3EAE6}"/>
              </a:ext>
            </a:extLst>
          </p:cNvPr>
          <p:cNvSpPr>
            <a:spLocks noGrp="1"/>
          </p:cNvSpPr>
          <p:nvPr>
            <p:ph idx="1"/>
          </p:nvPr>
        </p:nvSpPr>
        <p:spPr/>
        <p:txBody>
          <a:bodyPr/>
          <a:lstStyle/>
          <a:p>
            <a:pPr marL="0" indent="0">
              <a:buNone/>
            </a:pPr>
            <a:r>
              <a:rPr lang="en-US" sz="1800" dirty="0"/>
              <a:t>Out of 156 passengers analyzed:</a:t>
            </a:r>
          </a:p>
          <a:p>
            <a:r>
              <a:rPr lang="en-US" sz="1800" dirty="0"/>
              <a:t>All 4 elders died.</a:t>
            </a:r>
          </a:p>
          <a:p>
            <a:pPr marL="0" indent="0">
              <a:buNone/>
            </a:pPr>
            <a:endParaRPr lang="en-US" dirty="0"/>
          </a:p>
        </p:txBody>
      </p:sp>
      <p:graphicFrame>
        <p:nvGraphicFramePr>
          <p:cNvPr id="5" name="Chart 4">
            <a:extLst>
              <a:ext uri="{FF2B5EF4-FFF2-40B4-BE49-F238E27FC236}">
                <a16:creationId xmlns:a16="http://schemas.microsoft.com/office/drawing/2014/main" id="{F6D14303-ED85-7665-BC48-945D0131C1B7}"/>
              </a:ext>
            </a:extLst>
          </p:cNvPr>
          <p:cNvGraphicFramePr>
            <a:graphicFrameLocks/>
          </p:cNvGraphicFramePr>
          <p:nvPr>
            <p:extLst>
              <p:ext uri="{D42A27DB-BD31-4B8C-83A1-F6EECF244321}">
                <p14:modId xmlns:p14="http://schemas.microsoft.com/office/powerpoint/2010/main" val="3991344868"/>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498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D5780-AD14-F48B-C15F-341C28345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4A70F-0214-044B-6A0F-968DC4A69476}"/>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476EC27F-99E1-CC33-F0DB-43BA8D1DF63D}"/>
              </a:ext>
            </a:extLst>
          </p:cNvPr>
          <p:cNvSpPr>
            <a:spLocks noGrp="1"/>
          </p:cNvSpPr>
          <p:nvPr>
            <p:ph idx="1"/>
          </p:nvPr>
        </p:nvSpPr>
        <p:spPr/>
        <p:txBody>
          <a:bodyPr/>
          <a:lstStyle/>
          <a:p>
            <a:pPr marL="0" indent="0">
              <a:buNone/>
            </a:pPr>
            <a:r>
              <a:rPr lang="en-US" sz="1800" dirty="0"/>
              <a:t>Out of 156 passengers analyzed:</a:t>
            </a:r>
          </a:p>
          <a:p>
            <a:r>
              <a:rPr lang="en-US" sz="1800" dirty="0"/>
              <a:t>12 of them were infants/children, of which only 4 of them survived, while 8 died.</a:t>
            </a:r>
          </a:p>
          <a:p>
            <a:pPr marL="0" indent="0">
              <a:buNone/>
            </a:pPr>
            <a:endParaRPr lang="en-US" dirty="0"/>
          </a:p>
        </p:txBody>
      </p:sp>
      <p:graphicFrame>
        <p:nvGraphicFramePr>
          <p:cNvPr id="5" name="Chart 4">
            <a:extLst>
              <a:ext uri="{FF2B5EF4-FFF2-40B4-BE49-F238E27FC236}">
                <a16:creationId xmlns:a16="http://schemas.microsoft.com/office/drawing/2014/main" id="{C75AA5F4-4A9A-6D06-EAD0-36D07ADE85C8}"/>
              </a:ext>
            </a:extLst>
          </p:cNvPr>
          <p:cNvGraphicFramePr>
            <a:graphicFrameLocks/>
          </p:cNvGraphicFramePr>
          <p:nvPr>
            <p:extLst>
              <p:ext uri="{D42A27DB-BD31-4B8C-83A1-F6EECF244321}">
                <p14:modId xmlns:p14="http://schemas.microsoft.com/office/powerpoint/2010/main" val="1987391152"/>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894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D3BE8-DD07-A4B3-4060-30A8A9F14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103BC9-EA72-38A3-C834-71BA454B32D1}"/>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7ABF3D42-F0AF-C8C8-0C32-877C1403DC78}"/>
              </a:ext>
            </a:extLst>
          </p:cNvPr>
          <p:cNvSpPr>
            <a:spLocks noGrp="1"/>
          </p:cNvSpPr>
          <p:nvPr>
            <p:ph idx="1"/>
          </p:nvPr>
        </p:nvSpPr>
        <p:spPr/>
        <p:txBody>
          <a:bodyPr/>
          <a:lstStyle/>
          <a:p>
            <a:pPr marL="0" indent="0">
              <a:buNone/>
            </a:pPr>
            <a:r>
              <a:rPr lang="en-US" sz="1800" dirty="0"/>
              <a:t>Out of 156 passengers analyzed:</a:t>
            </a:r>
          </a:p>
          <a:p>
            <a:r>
              <a:rPr lang="en-US" sz="1800" dirty="0"/>
              <a:t>21 were teenagers, out of which 13 died and 8 survived.</a:t>
            </a:r>
          </a:p>
          <a:p>
            <a:pPr marL="0" indent="0">
              <a:buNone/>
            </a:pPr>
            <a:endParaRPr lang="en-US" dirty="0"/>
          </a:p>
        </p:txBody>
      </p:sp>
      <p:graphicFrame>
        <p:nvGraphicFramePr>
          <p:cNvPr id="5" name="Chart 4">
            <a:extLst>
              <a:ext uri="{FF2B5EF4-FFF2-40B4-BE49-F238E27FC236}">
                <a16:creationId xmlns:a16="http://schemas.microsoft.com/office/drawing/2014/main" id="{CDCF0FFB-EDEC-EF4D-1CEF-8E959D5AAC38}"/>
              </a:ext>
            </a:extLst>
          </p:cNvPr>
          <p:cNvGraphicFramePr>
            <a:graphicFrameLocks/>
          </p:cNvGraphicFramePr>
          <p:nvPr>
            <p:extLst>
              <p:ext uri="{D42A27DB-BD31-4B8C-83A1-F6EECF244321}">
                <p14:modId xmlns:p14="http://schemas.microsoft.com/office/powerpoint/2010/main" val="2362258405"/>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98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556F-6018-8584-09DF-AA02179E8F87}"/>
              </a:ext>
            </a:extLst>
          </p:cNvPr>
          <p:cNvSpPr>
            <a:spLocks noGrp="1"/>
          </p:cNvSpPr>
          <p:nvPr>
            <p:ph type="title"/>
          </p:nvPr>
        </p:nvSpPr>
        <p:spPr/>
        <p:txBody>
          <a:bodyPr/>
          <a:lstStyle/>
          <a:p>
            <a:r>
              <a:rPr lang="en-US" dirty="0"/>
              <a:t>Age group analysis.</a:t>
            </a:r>
          </a:p>
        </p:txBody>
      </p:sp>
      <p:sp>
        <p:nvSpPr>
          <p:cNvPr id="3" name="Content Placeholder 2">
            <a:extLst>
              <a:ext uri="{FF2B5EF4-FFF2-40B4-BE49-F238E27FC236}">
                <a16:creationId xmlns:a16="http://schemas.microsoft.com/office/drawing/2014/main" id="{814EC95C-9E90-C6E0-6CE2-85AEF74EF0A7}"/>
              </a:ext>
            </a:extLst>
          </p:cNvPr>
          <p:cNvSpPr>
            <a:spLocks noGrp="1"/>
          </p:cNvSpPr>
          <p:nvPr>
            <p:ph idx="1"/>
          </p:nvPr>
        </p:nvSpPr>
        <p:spPr/>
        <p:txBody>
          <a:bodyPr>
            <a:normAutofit/>
          </a:bodyPr>
          <a:lstStyle/>
          <a:p>
            <a:pPr marL="0" indent="0">
              <a:buNone/>
            </a:pPr>
            <a:r>
              <a:rPr lang="en-US" sz="1800" dirty="0"/>
              <a:t>The survival rates for each group were:</a:t>
            </a:r>
          </a:p>
          <a:p>
            <a:r>
              <a:rPr lang="en-US" sz="1800" dirty="0"/>
              <a:t>Infants/children: 33.3%</a:t>
            </a:r>
          </a:p>
          <a:p>
            <a:r>
              <a:rPr lang="en-US" sz="1800" dirty="0"/>
              <a:t>Teenagers: 38.1%</a:t>
            </a:r>
          </a:p>
          <a:p>
            <a:r>
              <a:rPr lang="en-US" sz="1800" dirty="0"/>
              <a:t>Adults: 35.3%</a:t>
            </a:r>
          </a:p>
          <a:p>
            <a:r>
              <a:rPr lang="en-US" sz="1800" dirty="0"/>
              <a:t>Elders: 0%</a:t>
            </a:r>
          </a:p>
          <a:p>
            <a:endParaRPr lang="en-US" sz="1800" dirty="0"/>
          </a:p>
          <a:p>
            <a:pPr marL="0" indent="0">
              <a:buNone/>
            </a:pPr>
            <a:r>
              <a:rPr lang="en-US" sz="1800" dirty="0"/>
              <a:t>So, it doesn’t seem that children had a higher priority after all, as they had the second lowest survival rate. Perhaps the children on board got scared and started running around in panic when the incident happened, becoming hard for other people to find them and evacuate them.</a:t>
            </a:r>
          </a:p>
          <a:p>
            <a:pPr marL="0" indent="0">
              <a:buNone/>
            </a:pPr>
            <a:r>
              <a:rPr lang="en-US" sz="1800" dirty="0"/>
              <a:t>Teenagers had the highest survival rate.</a:t>
            </a:r>
          </a:p>
        </p:txBody>
      </p:sp>
    </p:spTree>
    <p:extLst>
      <p:ext uri="{BB962C8B-B14F-4D97-AF65-F5344CB8AC3E}">
        <p14:creationId xmlns:p14="http://schemas.microsoft.com/office/powerpoint/2010/main" val="2037881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0536F-EA3F-C660-89C4-B45C86D3D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8175-83FF-CA94-18D1-D5D1696C0AB8}"/>
              </a:ext>
            </a:extLst>
          </p:cNvPr>
          <p:cNvSpPr>
            <a:spLocks noGrp="1"/>
          </p:cNvSpPr>
          <p:nvPr>
            <p:ph type="title"/>
          </p:nvPr>
        </p:nvSpPr>
        <p:spPr/>
        <p:txBody>
          <a:bodyPr/>
          <a:lstStyle/>
          <a:p>
            <a:r>
              <a:rPr lang="en-US" dirty="0"/>
              <a:t>Passenger class analysis.</a:t>
            </a:r>
          </a:p>
        </p:txBody>
      </p:sp>
      <p:sp>
        <p:nvSpPr>
          <p:cNvPr id="3" name="Content Placeholder 2">
            <a:extLst>
              <a:ext uri="{FF2B5EF4-FFF2-40B4-BE49-F238E27FC236}">
                <a16:creationId xmlns:a16="http://schemas.microsoft.com/office/drawing/2014/main" id="{06558977-B820-E98C-8E5B-FC880F87ECF2}"/>
              </a:ext>
            </a:extLst>
          </p:cNvPr>
          <p:cNvSpPr>
            <a:spLocks noGrp="1"/>
          </p:cNvSpPr>
          <p:nvPr>
            <p:ph idx="1"/>
          </p:nvPr>
        </p:nvSpPr>
        <p:spPr/>
        <p:txBody>
          <a:bodyPr>
            <a:normAutofit/>
          </a:bodyPr>
          <a:lstStyle/>
          <a:p>
            <a:pPr marL="0" indent="0">
              <a:buNone/>
            </a:pPr>
            <a:r>
              <a:rPr lang="en-US" sz="1800" dirty="0"/>
              <a:t>Out of 156 passengers analyzed:</a:t>
            </a:r>
          </a:p>
          <a:p>
            <a:r>
              <a:rPr lang="en-US" sz="1800" dirty="0"/>
              <a:t> 30 were first-class, out of which 12 survived and 18 died.</a:t>
            </a:r>
          </a:p>
        </p:txBody>
      </p:sp>
      <p:graphicFrame>
        <p:nvGraphicFramePr>
          <p:cNvPr id="4" name="Chart 3">
            <a:extLst>
              <a:ext uri="{FF2B5EF4-FFF2-40B4-BE49-F238E27FC236}">
                <a16:creationId xmlns:a16="http://schemas.microsoft.com/office/drawing/2014/main" id="{E4E081F7-20EF-3AAA-C659-BB96E028558C}"/>
              </a:ext>
            </a:extLst>
          </p:cNvPr>
          <p:cNvGraphicFramePr>
            <a:graphicFrameLocks/>
          </p:cNvGraphicFramePr>
          <p:nvPr>
            <p:extLst>
              <p:ext uri="{D42A27DB-BD31-4B8C-83A1-F6EECF244321}">
                <p14:modId xmlns:p14="http://schemas.microsoft.com/office/powerpoint/2010/main" val="1828282345"/>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222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79FEB-C1AF-BAAF-F191-BD11A4684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B9D04E-1727-2C82-6ABB-B6E36895C133}"/>
              </a:ext>
            </a:extLst>
          </p:cNvPr>
          <p:cNvSpPr>
            <a:spLocks noGrp="1"/>
          </p:cNvSpPr>
          <p:nvPr>
            <p:ph type="title"/>
          </p:nvPr>
        </p:nvSpPr>
        <p:spPr/>
        <p:txBody>
          <a:bodyPr/>
          <a:lstStyle/>
          <a:p>
            <a:r>
              <a:rPr lang="en-US" dirty="0"/>
              <a:t>Passenger class analysis.</a:t>
            </a:r>
          </a:p>
        </p:txBody>
      </p:sp>
      <p:sp>
        <p:nvSpPr>
          <p:cNvPr id="3" name="Content Placeholder 2">
            <a:extLst>
              <a:ext uri="{FF2B5EF4-FFF2-40B4-BE49-F238E27FC236}">
                <a16:creationId xmlns:a16="http://schemas.microsoft.com/office/drawing/2014/main" id="{331B242C-C832-9C2E-49E7-0D350EB1BC4E}"/>
              </a:ext>
            </a:extLst>
          </p:cNvPr>
          <p:cNvSpPr>
            <a:spLocks noGrp="1"/>
          </p:cNvSpPr>
          <p:nvPr>
            <p:ph idx="1"/>
          </p:nvPr>
        </p:nvSpPr>
        <p:spPr/>
        <p:txBody>
          <a:bodyPr>
            <a:normAutofit/>
          </a:bodyPr>
          <a:lstStyle/>
          <a:p>
            <a:pPr marL="0" indent="0">
              <a:buNone/>
            </a:pPr>
            <a:r>
              <a:rPr lang="en-US" sz="1800" dirty="0"/>
              <a:t>Out of 156 passengers analyzed:</a:t>
            </a:r>
          </a:p>
          <a:p>
            <a:r>
              <a:rPr lang="en-US" sz="1800" dirty="0"/>
              <a:t> 30 were second-class and only 14 of them survived.</a:t>
            </a:r>
          </a:p>
        </p:txBody>
      </p:sp>
      <p:graphicFrame>
        <p:nvGraphicFramePr>
          <p:cNvPr id="4" name="Chart 3">
            <a:extLst>
              <a:ext uri="{FF2B5EF4-FFF2-40B4-BE49-F238E27FC236}">
                <a16:creationId xmlns:a16="http://schemas.microsoft.com/office/drawing/2014/main" id="{BD64D9BA-6B54-DB90-9DB0-B7A428F8623D}"/>
              </a:ext>
            </a:extLst>
          </p:cNvPr>
          <p:cNvGraphicFramePr>
            <a:graphicFrameLocks/>
          </p:cNvGraphicFramePr>
          <p:nvPr>
            <p:extLst>
              <p:ext uri="{D42A27DB-BD31-4B8C-83A1-F6EECF244321}">
                <p14:modId xmlns:p14="http://schemas.microsoft.com/office/powerpoint/2010/main" val="1625407950"/>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638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56DF-3473-32FD-2A2A-29381696A3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556D1C-DCD5-3855-1B8C-129429289764}"/>
              </a:ext>
            </a:extLst>
          </p:cNvPr>
          <p:cNvSpPr>
            <a:spLocks noGrp="1"/>
          </p:cNvSpPr>
          <p:nvPr>
            <p:ph idx="1"/>
          </p:nvPr>
        </p:nvSpPr>
        <p:spPr/>
        <p:txBody>
          <a:bodyPr/>
          <a:lstStyle/>
          <a:p>
            <a:pPr marL="0" indent="0">
              <a:buNone/>
            </a:pPr>
            <a:r>
              <a:rPr lang="en-US" dirty="0"/>
              <a:t>The Titanic was, at its time, the biggest passenger ship in the world and it sank on April 15, 1912, because it hit an iceberg. </a:t>
            </a:r>
          </a:p>
          <a:p>
            <a:pPr marL="0" indent="0">
              <a:buNone/>
            </a:pPr>
            <a:r>
              <a:rPr lang="en-US" dirty="0"/>
              <a:t>Its story is very popular due to the gravity of the situation, which led to major changes in maritime safety regulations and to multiple forms of media talking about or inspired by the story, which is still </a:t>
            </a:r>
            <a:r>
              <a:rPr lang="en-US"/>
              <a:t>relevant today</a:t>
            </a:r>
            <a:r>
              <a:rPr lang="en-US" dirty="0"/>
              <a:t>.</a:t>
            </a:r>
          </a:p>
        </p:txBody>
      </p:sp>
    </p:spTree>
    <p:extLst>
      <p:ext uri="{BB962C8B-B14F-4D97-AF65-F5344CB8AC3E}">
        <p14:creationId xmlns:p14="http://schemas.microsoft.com/office/powerpoint/2010/main" val="220621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CDD0F-CF1C-0E73-804B-3490C4AA2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53BC-77E7-C00C-10F5-981ED248F170}"/>
              </a:ext>
            </a:extLst>
          </p:cNvPr>
          <p:cNvSpPr>
            <a:spLocks noGrp="1"/>
          </p:cNvSpPr>
          <p:nvPr>
            <p:ph type="title"/>
          </p:nvPr>
        </p:nvSpPr>
        <p:spPr/>
        <p:txBody>
          <a:bodyPr/>
          <a:lstStyle/>
          <a:p>
            <a:r>
              <a:rPr lang="en-US" dirty="0"/>
              <a:t>Passenger class analysis.</a:t>
            </a:r>
          </a:p>
        </p:txBody>
      </p:sp>
      <p:sp>
        <p:nvSpPr>
          <p:cNvPr id="3" name="Content Placeholder 2">
            <a:extLst>
              <a:ext uri="{FF2B5EF4-FFF2-40B4-BE49-F238E27FC236}">
                <a16:creationId xmlns:a16="http://schemas.microsoft.com/office/drawing/2014/main" id="{A1BC5B76-5A70-C702-2069-A18F6474B292}"/>
              </a:ext>
            </a:extLst>
          </p:cNvPr>
          <p:cNvSpPr>
            <a:spLocks noGrp="1"/>
          </p:cNvSpPr>
          <p:nvPr>
            <p:ph idx="1"/>
          </p:nvPr>
        </p:nvSpPr>
        <p:spPr/>
        <p:txBody>
          <a:bodyPr>
            <a:normAutofit/>
          </a:bodyPr>
          <a:lstStyle/>
          <a:p>
            <a:pPr marL="0" indent="0">
              <a:buNone/>
            </a:pPr>
            <a:r>
              <a:rPr lang="en-US" sz="1800" dirty="0"/>
              <a:t>Out of 156 passengers analyzed:</a:t>
            </a:r>
          </a:p>
          <a:p>
            <a:r>
              <a:rPr lang="en-US" sz="1800" dirty="0"/>
              <a:t> 96 were third-class, out of which 28 survived and 68 died.</a:t>
            </a:r>
          </a:p>
        </p:txBody>
      </p:sp>
      <p:graphicFrame>
        <p:nvGraphicFramePr>
          <p:cNvPr id="4" name="Chart 3">
            <a:extLst>
              <a:ext uri="{FF2B5EF4-FFF2-40B4-BE49-F238E27FC236}">
                <a16:creationId xmlns:a16="http://schemas.microsoft.com/office/drawing/2014/main" id="{555F5511-75F5-1BB9-3B38-73C1437F4EAD}"/>
              </a:ext>
            </a:extLst>
          </p:cNvPr>
          <p:cNvGraphicFramePr>
            <a:graphicFrameLocks/>
          </p:cNvGraphicFramePr>
          <p:nvPr>
            <p:extLst>
              <p:ext uri="{D42A27DB-BD31-4B8C-83A1-F6EECF244321}">
                <p14:modId xmlns:p14="http://schemas.microsoft.com/office/powerpoint/2010/main" val="3150154932"/>
              </p:ext>
            </p:extLst>
          </p:nvPr>
        </p:nvGraphicFramePr>
        <p:xfrm>
          <a:off x="838200" y="2802875"/>
          <a:ext cx="7387200" cy="369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71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BBF65-ABAD-BD65-A5C1-5886043BEF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12C32-7F94-8B47-AB9A-6AA4E544DB01}"/>
              </a:ext>
            </a:extLst>
          </p:cNvPr>
          <p:cNvSpPr>
            <a:spLocks noGrp="1"/>
          </p:cNvSpPr>
          <p:nvPr>
            <p:ph type="title"/>
          </p:nvPr>
        </p:nvSpPr>
        <p:spPr/>
        <p:txBody>
          <a:bodyPr/>
          <a:lstStyle/>
          <a:p>
            <a:r>
              <a:rPr lang="en-US" dirty="0"/>
              <a:t>Passenger class analysis.</a:t>
            </a:r>
          </a:p>
        </p:txBody>
      </p:sp>
      <p:sp>
        <p:nvSpPr>
          <p:cNvPr id="3" name="Content Placeholder 2">
            <a:extLst>
              <a:ext uri="{FF2B5EF4-FFF2-40B4-BE49-F238E27FC236}">
                <a16:creationId xmlns:a16="http://schemas.microsoft.com/office/drawing/2014/main" id="{9638FD1E-9EE2-9D61-D97B-3D9E150BA6AA}"/>
              </a:ext>
            </a:extLst>
          </p:cNvPr>
          <p:cNvSpPr>
            <a:spLocks noGrp="1"/>
          </p:cNvSpPr>
          <p:nvPr>
            <p:ph idx="1"/>
          </p:nvPr>
        </p:nvSpPr>
        <p:spPr/>
        <p:txBody>
          <a:bodyPr>
            <a:normAutofit/>
          </a:bodyPr>
          <a:lstStyle/>
          <a:p>
            <a:pPr marL="0" indent="0">
              <a:buNone/>
            </a:pPr>
            <a:r>
              <a:rPr lang="en-US" sz="1800" dirty="0"/>
              <a:t>The survival rates for each segment were: </a:t>
            </a:r>
          </a:p>
          <a:p>
            <a:r>
              <a:rPr lang="en-US" sz="1800" dirty="0"/>
              <a:t>First-class passengers: 40%</a:t>
            </a:r>
          </a:p>
          <a:p>
            <a:r>
              <a:rPr lang="en-US" sz="1800" dirty="0"/>
              <a:t>Second-class passengers: 46.67%</a:t>
            </a:r>
          </a:p>
          <a:p>
            <a:r>
              <a:rPr lang="en-US" sz="1800" dirty="0"/>
              <a:t>Third-class passengers: 29.17%</a:t>
            </a:r>
          </a:p>
          <a:p>
            <a:endParaRPr lang="en-US" sz="1800" dirty="0"/>
          </a:p>
          <a:p>
            <a:pPr marL="0" indent="0">
              <a:buNone/>
            </a:pPr>
            <a:r>
              <a:rPr lang="en-US" sz="1800" dirty="0"/>
              <a:t>So, it doesn’t seem like the “higher class were also prioritized when evacuating” hypothesis is completely true, at least for this data set. It is true in the sense that both first- and second-class passengers had higher priority than third-class. However, one would expect the highest survival rate to belong to first class passengers, but it doesn’t, so the hypothesis would be false in that sense, as survival rate wouldn’t increase with class.</a:t>
            </a:r>
          </a:p>
        </p:txBody>
      </p:sp>
    </p:spTree>
    <p:extLst>
      <p:ext uri="{BB962C8B-B14F-4D97-AF65-F5344CB8AC3E}">
        <p14:creationId xmlns:p14="http://schemas.microsoft.com/office/powerpoint/2010/main" val="1836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CC73-9EB7-2396-EBFA-F9080BC6D0B6}"/>
              </a:ext>
            </a:extLst>
          </p:cNvPr>
          <p:cNvSpPr>
            <a:spLocks noGrp="1"/>
          </p:cNvSpPr>
          <p:nvPr>
            <p:ph type="title"/>
          </p:nvPr>
        </p:nvSpPr>
        <p:spPr/>
        <p:txBody>
          <a:bodyPr/>
          <a:lstStyle/>
          <a:p>
            <a:r>
              <a:rPr lang="en-US" dirty="0"/>
              <a:t>Gender, age and class analysis.</a:t>
            </a:r>
          </a:p>
        </p:txBody>
      </p:sp>
      <p:sp>
        <p:nvSpPr>
          <p:cNvPr id="3" name="Content Placeholder 2">
            <a:extLst>
              <a:ext uri="{FF2B5EF4-FFF2-40B4-BE49-F238E27FC236}">
                <a16:creationId xmlns:a16="http://schemas.microsoft.com/office/drawing/2014/main" id="{2A8CA810-10E0-3DE3-42F9-93BADA9BA69B}"/>
              </a:ext>
            </a:extLst>
          </p:cNvPr>
          <p:cNvSpPr>
            <a:spLocks noGrp="1"/>
          </p:cNvSpPr>
          <p:nvPr>
            <p:ph idx="1"/>
          </p:nvPr>
        </p:nvSpPr>
        <p:spPr/>
        <p:txBody>
          <a:bodyPr>
            <a:normAutofit lnSpcReduction="10000"/>
          </a:bodyPr>
          <a:lstStyle/>
          <a:p>
            <a:pPr marL="0" indent="0">
              <a:buNone/>
            </a:pPr>
            <a:r>
              <a:rPr lang="en-US" sz="1800" dirty="0"/>
              <a:t>This analysis resulted in 22 different groups. Out of those 22 groups:</a:t>
            </a:r>
          </a:p>
          <a:p>
            <a:r>
              <a:rPr lang="en-US" sz="1800" dirty="0"/>
              <a:t>6 of them had no survivors.</a:t>
            </a:r>
          </a:p>
          <a:p>
            <a:r>
              <a:rPr lang="en-US" sz="1800" dirty="0"/>
              <a:t>5 of them had 100% survival rate (male, infants/children, second-class (1/1); female, adults, first-class (8/8); female, teenagers, first-class (1/1); female, infants/children, second-class (2/2); female, teenagers, second-class (2/2)). The male group mentioned previously was the only male group with a survival rate higher than 20%.</a:t>
            </a:r>
          </a:p>
          <a:p>
            <a:r>
              <a:rPr lang="en-US" sz="1800" dirty="0"/>
              <a:t>The lowest survival rate for a group of women was 25%, which was the group of female, infants/children, third-class, in which only 1 out of 4 girls survived.</a:t>
            </a:r>
          </a:p>
          <a:p>
            <a:r>
              <a:rPr lang="en-US" sz="1800" dirty="0"/>
              <a:t>The most numerous group (male, adults, third-class) had a survival rate of 14%, with only 7 survivors out of 50 people.</a:t>
            </a:r>
          </a:p>
          <a:p>
            <a:r>
              <a:rPr lang="en-US" sz="1800" dirty="0"/>
              <a:t>The second-most numerous group (female, adults, third-class) had a survival rate of 71.43%, with 15 out of 21 women surviving.</a:t>
            </a:r>
          </a:p>
          <a:p>
            <a:r>
              <a:rPr lang="en-US" sz="1800" dirty="0"/>
              <a:t>For male teenager groups, the only class that had a survivor was third class.</a:t>
            </a:r>
          </a:p>
          <a:p>
            <a:r>
              <a:rPr lang="en-US" sz="1800" dirty="0"/>
              <a:t>For the remaining groups, a higher class indicated higher chances of survival.</a:t>
            </a:r>
          </a:p>
        </p:txBody>
      </p:sp>
    </p:spTree>
    <p:extLst>
      <p:ext uri="{BB962C8B-B14F-4D97-AF65-F5344CB8AC3E}">
        <p14:creationId xmlns:p14="http://schemas.microsoft.com/office/powerpoint/2010/main" val="3531799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71002-684C-DBCF-5729-054AECAE0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D501E-7FB8-6325-E767-A4C61870293F}"/>
              </a:ext>
            </a:extLst>
          </p:cNvPr>
          <p:cNvSpPr>
            <a:spLocks noGrp="1"/>
          </p:cNvSpPr>
          <p:nvPr>
            <p:ph type="title"/>
          </p:nvPr>
        </p:nvSpPr>
        <p:spPr/>
        <p:txBody>
          <a:bodyPr/>
          <a:lstStyle/>
          <a:p>
            <a:r>
              <a:rPr lang="en-US" dirty="0"/>
              <a:t>Significant relationships.</a:t>
            </a:r>
          </a:p>
        </p:txBody>
      </p:sp>
      <p:sp>
        <p:nvSpPr>
          <p:cNvPr id="3" name="Content Placeholder 2">
            <a:extLst>
              <a:ext uri="{FF2B5EF4-FFF2-40B4-BE49-F238E27FC236}">
                <a16:creationId xmlns:a16="http://schemas.microsoft.com/office/drawing/2014/main" id="{A2BB94B1-9161-5EF6-6FAB-6CCB7C2C8B6A}"/>
              </a:ext>
            </a:extLst>
          </p:cNvPr>
          <p:cNvSpPr>
            <a:spLocks noGrp="1"/>
          </p:cNvSpPr>
          <p:nvPr>
            <p:ph idx="1"/>
          </p:nvPr>
        </p:nvSpPr>
        <p:spPr/>
        <p:txBody>
          <a:bodyPr>
            <a:normAutofit/>
          </a:bodyPr>
          <a:lstStyle/>
          <a:p>
            <a:pPr marL="0" indent="0">
              <a:buNone/>
            </a:pPr>
            <a:r>
              <a:rPr lang="en-US" sz="1800" dirty="0"/>
              <a:t>The dataset is composed of different variables, and some of these variables are significantly related. This relationship means that a change of values in one will affect the values of the other. Here are some of the most significant relationships within the variables:</a:t>
            </a:r>
          </a:p>
          <a:p>
            <a:r>
              <a:rPr lang="en-US" sz="1800" dirty="0"/>
              <a:t>People with more siblings or spouses on board tended to be of younger ages.</a:t>
            </a:r>
          </a:p>
          <a:p>
            <a:r>
              <a:rPr lang="en-US" sz="1800" dirty="0"/>
              <a:t>People with more siblings or parents on board had also more spouses or siblings on board.</a:t>
            </a:r>
          </a:p>
          <a:p>
            <a:r>
              <a:rPr lang="en-US" sz="1800" dirty="0"/>
              <a:t>Females tended to survive more than males.</a:t>
            </a:r>
          </a:p>
          <a:p>
            <a:r>
              <a:rPr lang="en-US" sz="1800" dirty="0"/>
              <a:t>People of higher ages tended to belong to a higher class.</a:t>
            </a:r>
          </a:p>
          <a:p>
            <a:r>
              <a:rPr lang="en-US" sz="1800" dirty="0"/>
              <a:t>Higher class people paid more for their tickets.</a:t>
            </a:r>
          </a:p>
        </p:txBody>
      </p:sp>
    </p:spTree>
    <p:extLst>
      <p:ext uri="{BB962C8B-B14F-4D97-AF65-F5344CB8AC3E}">
        <p14:creationId xmlns:p14="http://schemas.microsoft.com/office/powerpoint/2010/main" val="44798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3576-580E-D848-B0FB-70C4654F045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9BFD523-A1E9-BFCC-C096-E07718F06DBD}"/>
              </a:ext>
            </a:extLst>
          </p:cNvPr>
          <p:cNvSpPr>
            <a:spLocks noGrp="1"/>
          </p:cNvSpPr>
          <p:nvPr>
            <p:ph idx="1"/>
          </p:nvPr>
        </p:nvSpPr>
        <p:spPr/>
        <p:txBody>
          <a:bodyPr>
            <a:normAutofit/>
          </a:bodyPr>
          <a:lstStyle/>
          <a:p>
            <a:pPr marL="0" indent="0">
              <a:buNone/>
            </a:pPr>
            <a:r>
              <a:rPr lang="en-US" sz="1800" dirty="0"/>
              <a:t>After analyzing the data, it seems clear that women’s survival was, in fact, prioritized, as women had the higher survival rate (of 71.4%). Surprisingly, though, children were the second-least likely to survive, so their survival wasn’t as prioritized as previously hypothesized. </a:t>
            </a:r>
          </a:p>
          <a:p>
            <a:pPr marL="0" indent="0">
              <a:buNone/>
            </a:pPr>
            <a:r>
              <a:rPr lang="en-US" sz="1800" dirty="0"/>
              <a:t>Also, when analyzed by class, second-class people had the highest survival rate, however, when analyzed by gender, age group and class, most of the small groups with the highest survival rates were from first class. So, people of higher-classes (first- and second-class) did have a higher survival rate, but the survival rate didn’t increase with the class. This small discrepancy may be due to the size of the data set.</a:t>
            </a:r>
          </a:p>
          <a:p>
            <a:pPr marL="0" indent="0">
              <a:buNone/>
            </a:pPr>
            <a:r>
              <a:rPr lang="en-US" sz="1800" dirty="0"/>
              <a:t>Some other things discovered through the data analysis is that younger people tended to travel accompanied by their families, and that older people tended to be of higher classes.</a:t>
            </a:r>
          </a:p>
        </p:txBody>
      </p:sp>
    </p:spTree>
    <p:extLst>
      <p:ext uri="{BB962C8B-B14F-4D97-AF65-F5344CB8AC3E}">
        <p14:creationId xmlns:p14="http://schemas.microsoft.com/office/powerpoint/2010/main" val="92715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B8EB-4BE1-C6F3-7857-F05BE3A32F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227F37-6394-F8BC-9246-24551B32B0A1}"/>
              </a:ext>
            </a:extLst>
          </p:cNvPr>
          <p:cNvSpPr>
            <a:spLocks noGrp="1"/>
          </p:cNvSpPr>
          <p:nvPr>
            <p:ph idx="1"/>
          </p:nvPr>
        </p:nvSpPr>
        <p:spPr/>
        <p:txBody>
          <a:bodyPr/>
          <a:lstStyle/>
          <a:p>
            <a:pPr marL="0" indent="0">
              <a:buNone/>
            </a:pPr>
            <a:r>
              <a:rPr lang="en-US" dirty="0"/>
              <a:t>One of the things that’s usually known about the disaster is that women and children were prioritized when evacuating the ship, which led to men being most of the deaths. Also, we can assume that those of higher class were also prioritized when evacuating. </a:t>
            </a:r>
          </a:p>
          <a:p>
            <a:pPr marL="0" indent="0">
              <a:buNone/>
            </a:pPr>
            <a:r>
              <a:rPr lang="en-US" dirty="0"/>
              <a:t>So, what can the data tell us about this?</a:t>
            </a:r>
          </a:p>
        </p:txBody>
      </p:sp>
    </p:spTree>
    <p:extLst>
      <p:ext uri="{BB962C8B-B14F-4D97-AF65-F5344CB8AC3E}">
        <p14:creationId xmlns:p14="http://schemas.microsoft.com/office/powerpoint/2010/main" val="38543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B767-6B59-8B6C-8AF4-242CCC3FA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B78AB4-A4DE-131C-72B3-2C3D7097B693}"/>
              </a:ext>
            </a:extLst>
          </p:cNvPr>
          <p:cNvSpPr>
            <a:spLocks noGrp="1"/>
          </p:cNvSpPr>
          <p:nvPr>
            <p:ph idx="1"/>
          </p:nvPr>
        </p:nvSpPr>
        <p:spPr/>
        <p:txBody>
          <a:bodyPr/>
          <a:lstStyle/>
          <a:p>
            <a:pPr marL="0" indent="0">
              <a:buNone/>
            </a:pPr>
            <a:r>
              <a:rPr lang="en-US" dirty="0"/>
              <a:t>The data analyzed contains information of 156 passengers, so results may vary when compared to analysis of more complete data sets.</a:t>
            </a:r>
          </a:p>
          <a:p>
            <a:pPr marL="0" indent="0">
              <a:buNone/>
            </a:pPr>
            <a:endParaRPr lang="en-US" dirty="0"/>
          </a:p>
          <a:p>
            <a:pPr marL="0" indent="0">
              <a:buNone/>
            </a:pPr>
            <a:r>
              <a:rPr lang="en-US" dirty="0"/>
              <a:t>The analysis will be divided in:</a:t>
            </a:r>
          </a:p>
          <a:p>
            <a:r>
              <a:rPr lang="en-US" dirty="0"/>
              <a:t>Gender.</a:t>
            </a:r>
          </a:p>
          <a:p>
            <a:r>
              <a:rPr lang="en-US" dirty="0"/>
              <a:t>Age group.</a:t>
            </a:r>
          </a:p>
          <a:p>
            <a:r>
              <a:rPr lang="en-US" dirty="0"/>
              <a:t>Class.</a:t>
            </a:r>
          </a:p>
          <a:p>
            <a:r>
              <a:rPr lang="en-US" dirty="0"/>
              <a:t>Gender, age group and class.</a:t>
            </a:r>
          </a:p>
        </p:txBody>
      </p:sp>
    </p:spTree>
    <p:extLst>
      <p:ext uri="{BB962C8B-B14F-4D97-AF65-F5344CB8AC3E}">
        <p14:creationId xmlns:p14="http://schemas.microsoft.com/office/powerpoint/2010/main" val="364267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6EB8-3B71-7190-F467-CD9BA823E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B7EA0-39B1-FAB2-BB97-757EEEA04A9F}"/>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612C00E5-D3B0-146B-F71E-2FF46187C8BB}"/>
              </a:ext>
            </a:extLst>
          </p:cNvPr>
          <p:cNvSpPr>
            <a:spLocks noGrp="1"/>
          </p:cNvSpPr>
          <p:nvPr>
            <p:ph idx="1"/>
          </p:nvPr>
        </p:nvSpPr>
        <p:spPr/>
        <p:txBody>
          <a:bodyPr/>
          <a:lstStyle/>
          <a:p>
            <a:pPr marL="0" indent="0">
              <a:buNone/>
            </a:pPr>
            <a:r>
              <a:rPr lang="en-US" sz="1800" dirty="0"/>
              <a:t>Out of 156 passengers analyzed:</a:t>
            </a:r>
          </a:p>
          <a:p>
            <a:r>
              <a:rPr lang="en-US" sz="1800" dirty="0"/>
              <a:t>102 died.</a:t>
            </a:r>
          </a:p>
          <a:p>
            <a:pPr marL="0" indent="0">
              <a:buNone/>
            </a:pPr>
            <a:endParaRPr lang="en-US" dirty="0"/>
          </a:p>
        </p:txBody>
      </p:sp>
      <p:graphicFrame>
        <p:nvGraphicFramePr>
          <p:cNvPr id="4" name="Chart 3">
            <a:extLst>
              <a:ext uri="{FF2B5EF4-FFF2-40B4-BE49-F238E27FC236}">
                <a16:creationId xmlns:a16="http://schemas.microsoft.com/office/drawing/2014/main" id="{EB4215DC-F90A-0355-1A5E-D9AAF11F7319}"/>
              </a:ext>
            </a:extLst>
          </p:cNvPr>
          <p:cNvGraphicFramePr>
            <a:graphicFrameLocks/>
          </p:cNvGraphicFramePr>
          <p:nvPr>
            <p:extLst>
              <p:ext uri="{D42A27DB-BD31-4B8C-83A1-F6EECF244321}">
                <p14:modId xmlns:p14="http://schemas.microsoft.com/office/powerpoint/2010/main" val="281758832"/>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364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28563-3096-EA8D-5362-C7F923D30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5260F-0B82-ECE0-A19B-ECB2B692AEF0}"/>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9E95C9B4-3768-E4EA-098B-5221D772B9F2}"/>
              </a:ext>
            </a:extLst>
          </p:cNvPr>
          <p:cNvSpPr>
            <a:spLocks noGrp="1"/>
          </p:cNvSpPr>
          <p:nvPr>
            <p:ph idx="1"/>
          </p:nvPr>
        </p:nvSpPr>
        <p:spPr/>
        <p:txBody>
          <a:bodyPr/>
          <a:lstStyle/>
          <a:p>
            <a:pPr marL="0" indent="0">
              <a:buNone/>
            </a:pPr>
            <a:r>
              <a:rPr lang="en-US" sz="1800" dirty="0"/>
              <a:t>Out of 156 passengers analyzed:</a:t>
            </a:r>
          </a:p>
          <a:p>
            <a:r>
              <a:rPr lang="en-US" sz="1800" dirty="0"/>
              <a:t>54 survived died.</a:t>
            </a:r>
          </a:p>
          <a:p>
            <a:pPr marL="0" indent="0">
              <a:buNone/>
            </a:pPr>
            <a:endParaRPr lang="en-US" dirty="0"/>
          </a:p>
        </p:txBody>
      </p:sp>
      <p:graphicFrame>
        <p:nvGraphicFramePr>
          <p:cNvPr id="4" name="Chart 3">
            <a:extLst>
              <a:ext uri="{FF2B5EF4-FFF2-40B4-BE49-F238E27FC236}">
                <a16:creationId xmlns:a16="http://schemas.microsoft.com/office/drawing/2014/main" id="{FE79A40C-3E68-57B9-CC12-3BFACD416D74}"/>
              </a:ext>
            </a:extLst>
          </p:cNvPr>
          <p:cNvGraphicFramePr>
            <a:graphicFrameLocks/>
          </p:cNvGraphicFramePr>
          <p:nvPr>
            <p:extLst>
              <p:ext uri="{D42A27DB-BD31-4B8C-83A1-F6EECF244321}">
                <p14:modId xmlns:p14="http://schemas.microsoft.com/office/powerpoint/2010/main" val="3471646873"/>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924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54220-B68C-C10C-873B-E5D10B08A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1747B-4117-9A27-167B-19134D1C42A5}"/>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9D5BD057-9BCB-81C1-4980-EBD036679591}"/>
              </a:ext>
            </a:extLst>
          </p:cNvPr>
          <p:cNvSpPr>
            <a:spLocks noGrp="1"/>
          </p:cNvSpPr>
          <p:nvPr>
            <p:ph idx="1"/>
          </p:nvPr>
        </p:nvSpPr>
        <p:spPr/>
        <p:txBody>
          <a:bodyPr/>
          <a:lstStyle/>
          <a:p>
            <a:pPr marL="0" indent="0">
              <a:buNone/>
            </a:pPr>
            <a:r>
              <a:rPr lang="en-US" sz="1800" dirty="0"/>
              <a:t>Out of 156 passengers analyzed:</a:t>
            </a:r>
          </a:p>
          <a:p>
            <a:r>
              <a:rPr lang="en-US" sz="1800" dirty="0"/>
              <a:t>There was 100 men, and 86 of them died.</a:t>
            </a:r>
          </a:p>
          <a:p>
            <a:pPr marL="0" indent="0">
              <a:buNone/>
            </a:pPr>
            <a:endParaRPr lang="en-US" dirty="0"/>
          </a:p>
        </p:txBody>
      </p:sp>
      <p:graphicFrame>
        <p:nvGraphicFramePr>
          <p:cNvPr id="4" name="Chart 3">
            <a:extLst>
              <a:ext uri="{FF2B5EF4-FFF2-40B4-BE49-F238E27FC236}">
                <a16:creationId xmlns:a16="http://schemas.microsoft.com/office/drawing/2014/main" id="{35EFA207-19BF-CA73-FE0F-B79676090A3A}"/>
              </a:ext>
            </a:extLst>
          </p:cNvPr>
          <p:cNvGraphicFramePr>
            <a:graphicFrameLocks/>
          </p:cNvGraphicFramePr>
          <p:nvPr>
            <p:extLst>
              <p:ext uri="{D42A27DB-BD31-4B8C-83A1-F6EECF244321}">
                <p14:modId xmlns:p14="http://schemas.microsoft.com/office/powerpoint/2010/main" val="4142436349"/>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57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0F8DC-9E16-DFE1-F022-ADEDB6FCD6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FA931-D638-CB96-CB78-06E4D9AA290F}"/>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179D2D17-A597-0205-6578-0B0380536A3E}"/>
              </a:ext>
            </a:extLst>
          </p:cNvPr>
          <p:cNvSpPr>
            <a:spLocks noGrp="1"/>
          </p:cNvSpPr>
          <p:nvPr>
            <p:ph idx="1"/>
          </p:nvPr>
        </p:nvSpPr>
        <p:spPr/>
        <p:txBody>
          <a:bodyPr/>
          <a:lstStyle/>
          <a:p>
            <a:pPr marL="0" indent="0">
              <a:buNone/>
            </a:pPr>
            <a:r>
              <a:rPr lang="en-US" sz="1800" dirty="0"/>
              <a:t>Out of 156 passengers analyzed:</a:t>
            </a:r>
          </a:p>
          <a:p>
            <a:r>
              <a:rPr lang="en-US" sz="1800" dirty="0"/>
              <a:t>Only 14 men survived.</a:t>
            </a:r>
          </a:p>
          <a:p>
            <a:pPr marL="0" indent="0">
              <a:buNone/>
            </a:pPr>
            <a:endParaRPr lang="en-US" dirty="0"/>
          </a:p>
        </p:txBody>
      </p:sp>
      <p:graphicFrame>
        <p:nvGraphicFramePr>
          <p:cNvPr id="4" name="Chart 3">
            <a:extLst>
              <a:ext uri="{FF2B5EF4-FFF2-40B4-BE49-F238E27FC236}">
                <a16:creationId xmlns:a16="http://schemas.microsoft.com/office/drawing/2014/main" id="{3FCEF342-C2DE-CC01-B8D1-E347AD2CB23C}"/>
              </a:ext>
            </a:extLst>
          </p:cNvPr>
          <p:cNvGraphicFramePr>
            <a:graphicFrameLocks/>
          </p:cNvGraphicFramePr>
          <p:nvPr>
            <p:extLst>
              <p:ext uri="{D42A27DB-BD31-4B8C-83A1-F6EECF244321}">
                <p14:modId xmlns:p14="http://schemas.microsoft.com/office/powerpoint/2010/main" val="209524573"/>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659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9B92-CADC-FFFD-23ED-778E191C28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9A789-2739-7EBE-75A7-414995CA38A0}"/>
              </a:ext>
            </a:extLst>
          </p:cNvPr>
          <p:cNvSpPr>
            <a:spLocks noGrp="1"/>
          </p:cNvSpPr>
          <p:nvPr>
            <p:ph type="title"/>
          </p:nvPr>
        </p:nvSpPr>
        <p:spPr/>
        <p:txBody>
          <a:bodyPr/>
          <a:lstStyle/>
          <a:p>
            <a:r>
              <a:rPr lang="en-US" dirty="0"/>
              <a:t>Gender analysis.</a:t>
            </a:r>
          </a:p>
        </p:txBody>
      </p:sp>
      <p:sp>
        <p:nvSpPr>
          <p:cNvPr id="3" name="Content Placeholder 2">
            <a:extLst>
              <a:ext uri="{FF2B5EF4-FFF2-40B4-BE49-F238E27FC236}">
                <a16:creationId xmlns:a16="http://schemas.microsoft.com/office/drawing/2014/main" id="{A4506348-9508-0A1B-2BEB-E4908FF085B1}"/>
              </a:ext>
            </a:extLst>
          </p:cNvPr>
          <p:cNvSpPr>
            <a:spLocks noGrp="1"/>
          </p:cNvSpPr>
          <p:nvPr>
            <p:ph idx="1"/>
          </p:nvPr>
        </p:nvSpPr>
        <p:spPr/>
        <p:txBody>
          <a:bodyPr/>
          <a:lstStyle/>
          <a:p>
            <a:pPr marL="0" indent="0">
              <a:buNone/>
            </a:pPr>
            <a:r>
              <a:rPr lang="en-US" sz="1800" dirty="0"/>
              <a:t>Out of 156 passengers analyzed:</a:t>
            </a:r>
          </a:p>
          <a:p>
            <a:r>
              <a:rPr lang="en-US" sz="1800" dirty="0"/>
              <a:t>56 of them were women, and only 16 died.</a:t>
            </a:r>
          </a:p>
          <a:p>
            <a:pPr marL="0" indent="0">
              <a:buNone/>
            </a:pPr>
            <a:endParaRPr lang="en-US" dirty="0"/>
          </a:p>
        </p:txBody>
      </p:sp>
      <p:graphicFrame>
        <p:nvGraphicFramePr>
          <p:cNvPr id="4" name="Chart 3">
            <a:extLst>
              <a:ext uri="{FF2B5EF4-FFF2-40B4-BE49-F238E27FC236}">
                <a16:creationId xmlns:a16="http://schemas.microsoft.com/office/drawing/2014/main" id="{B950D4AB-70A9-FEE2-3A3C-6DDE4D0270EF}"/>
              </a:ext>
            </a:extLst>
          </p:cNvPr>
          <p:cNvGraphicFramePr>
            <a:graphicFrameLocks/>
          </p:cNvGraphicFramePr>
          <p:nvPr>
            <p:extLst>
              <p:ext uri="{D42A27DB-BD31-4B8C-83A1-F6EECF244321}">
                <p14:modId xmlns:p14="http://schemas.microsoft.com/office/powerpoint/2010/main" val="772726772"/>
              </p:ext>
            </p:extLst>
          </p:nvPr>
        </p:nvGraphicFramePr>
        <p:xfrm>
          <a:off x="838200" y="2802438"/>
          <a:ext cx="7387389" cy="3690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4163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1303</Words>
  <Application>Microsoft Office PowerPoint</Application>
  <PresentationFormat>Widescreen</PresentationFormat>
  <Paragraphs>115</Paragraphs>
  <Slides>24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Titanic data analysis</vt:lpstr>
      <vt:lpstr>PowerPoint Presentation</vt:lpstr>
      <vt:lpstr>PowerPoint Presentation</vt:lpstr>
      <vt:lpstr>PowerPoint Presentation</vt:lpstr>
      <vt:lpstr>Gender analysis.</vt:lpstr>
      <vt:lpstr>Gender analysis.</vt:lpstr>
      <vt:lpstr>Gender analysis.</vt:lpstr>
      <vt:lpstr>Gender analysis.</vt:lpstr>
      <vt:lpstr>Gender analysis.</vt:lpstr>
      <vt:lpstr>Gender analysis.</vt:lpstr>
      <vt:lpstr>Gender analysis</vt:lpstr>
      <vt:lpstr>Age group analysis</vt:lpstr>
      <vt:lpstr>Age group analysis.</vt:lpstr>
      <vt:lpstr>Age group analysis.</vt:lpstr>
      <vt:lpstr>Age group analysis.</vt:lpstr>
      <vt:lpstr>Age group analysis.</vt:lpstr>
      <vt:lpstr>Age group analysis.</vt:lpstr>
      <vt:lpstr>Passenger class analysis.</vt:lpstr>
      <vt:lpstr>Passenger class analysis.</vt:lpstr>
      <vt:lpstr>Passenger class analysis.</vt:lpstr>
      <vt:lpstr>Passenger class analysis.</vt:lpstr>
      <vt:lpstr>Gender, age and class analysis.</vt:lpstr>
      <vt:lpstr>Significant relationships.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ROBERTO ESPARZA RESENDIZ</dc:creator>
  <cp:lastModifiedBy>JOSE ROBERTO ESPARZA RESENDIZ</cp:lastModifiedBy>
  <cp:revision>2</cp:revision>
  <dcterms:created xsi:type="dcterms:W3CDTF">2024-10-07T17:15:46Z</dcterms:created>
  <dcterms:modified xsi:type="dcterms:W3CDTF">2025-06-24T18:56:20Z</dcterms:modified>
</cp:coreProperties>
</file>