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56" r:id="rId4"/>
    <p:sldId id="257" r:id="rId5"/>
    <p:sldId id="258" r:id="rId6"/>
    <p:sldId id="259" r:id="rId7"/>
    <p:sldId id="261" r:id="rId8"/>
    <p:sldId id="260" r:id="rId9"/>
    <p:sldId id="265" r:id="rId10"/>
    <p:sldId id="264" r:id="rId11"/>
    <p:sldId id="266" r:id="rId12"/>
    <p:sldId id="262" r:id="rId13"/>
    <p:sldId id="263" r:id="rId14"/>
    <p:sldId id="273" r:id="rId15"/>
    <p:sldId id="274" r:id="rId16"/>
    <p:sldId id="275" r:id="rId17"/>
    <p:sldId id="276" r:id="rId18"/>
    <p:sldId id="279" r:id="rId19"/>
    <p:sldId id="278" r:id="rId20"/>
    <p:sldId id="280" r:id="rId21"/>
    <p:sldId id="281" r:id="rId22"/>
    <p:sldId id="282" r:id="rId23"/>
    <p:sldId id="284" r:id="rId24"/>
    <p:sldId id="283" r:id="rId25"/>
    <p:sldId id="285" r:id="rId26"/>
    <p:sldId id="286" r:id="rId27"/>
    <p:sldId id="292" r:id="rId28"/>
    <p:sldId id="287" r:id="rId29"/>
    <p:sldId id="290" r:id="rId30"/>
    <p:sldId id="288" r:id="rId31"/>
    <p:sldId id="289" r:id="rId32"/>
    <p:sldId id="291" r:id="rId3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95" autoAdjust="0"/>
  </p:normalViewPr>
  <p:slideViewPr>
    <p:cSldViewPr snapToGrid="0">
      <p:cViewPr>
        <p:scale>
          <a:sx n="66" d="100"/>
          <a:sy n="66" d="100"/>
        </p:scale>
        <p:origin x="600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Gun%20Deaths%20Transform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Gun%20Deaths%20Transformed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Gun%20Deaths%20Transformed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Gun%20Deaths%20Transformed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Gun%20Deaths%20Transformed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Gun%20Deaths%20Transformed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Gun%20Deaths%20Transformed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Gun%20Deaths%20Transformed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Gun%20Deaths%20Transformed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Gun%20Deaths%20Transformed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Gun%20Deaths%20Transformed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Gun%20Deaths%20Transform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Gun%20Deaths%20Transformed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Gun%20Deaths%20Transformed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Gun%20Deaths%20Transformed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AppData\Roaming\Microsoft\Excel\Gun%20Deaths%20Transformed%20(version%201).xlsb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AppData\Roaming\Microsoft\Excel\Gun%20Deaths%20Transformed%20(version%201).xlsb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AppData\Roaming\Microsoft\Excel\Gun%20Deaths%20Transformed%20(version%201).xlsb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Gun%20Deaths%20Transformed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AppData\Roaming\Microsoft\Excel\Gun%20Deaths%20Transformed%20(version%201).xlsb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AppData\Roaming\Microsoft\Excel\Gun%20Deaths%20Transformed%20(version%201).xlsb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AppData\Roaming\Microsoft\Excel\Gun%20Deaths%20Transformed%20(version%201).xlsb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Gun%20Deaths%20Transforme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Gun%20Deaths%20Transforme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Gun%20Deaths%20Transforme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Gun%20Deaths%20Transforme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Gun%20Deaths%20Transforme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Gun%20Deaths%20Transformed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Gun%20Deaths%20Transformed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[Gun Deaths Transformed.xlsx]Graphs!PivotTable5</c:name>
    <c:fmtId val="5"/>
  </c:pivotSource>
  <c:chart>
    <c:title>
      <c:tx>
        <c:rich>
          <a:bodyPr rot="0" spcFirstLastPara="1" vertOverflow="ellipsis" vert="horz" wrap="square" anchor="t" anchorCtr="0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</a:rPr>
              <a:t>Muertes</a:t>
            </a:r>
            <a:r>
              <a:rPr lang="en-US" b="1" baseline="0">
                <a:solidFill>
                  <a:schemeClr val="tx1"/>
                </a:solidFill>
              </a:rPr>
              <a:t> por armas </a:t>
            </a:r>
            <a:r>
              <a:rPr lang="en-US" baseline="0">
                <a:solidFill>
                  <a:schemeClr val="tx1"/>
                </a:solidFill>
              </a:rPr>
              <a:t>en el 2012 - 2013</a:t>
            </a:r>
            <a:endParaRPr lang="en-US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"/>
          <c:y val="2.488913023803060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1.615120274914101E-2"/>
              <c:y val="-4.946526080791625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1.615120274914101E-2"/>
              <c:y val="-4.946526080791625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1.615120274914101E-2"/>
              <c:y val="-4.946526080791625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Graphs!$B$1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Graphs!$A$2:$A$13</c:f>
              <c:multiLvlStrCache>
                <c:ptCount val="9"/>
                <c:lvl>
                  <c:pt idx="0">
                    <c:v>dic</c:v>
                  </c:pt>
                  <c:pt idx="1">
                    <c:v>ene</c:v>
                  </c:pt>
                  <c:pt idx="2">
                    <c:v>feb</c:v>
                  </c:pt>
                  <c:pt idx="3">
                    <c:v>mar</c:v>
                  </c:pt>
                  <c:pt idx="4">
                    <c:v>abr</c:v>
                  </c:pt>
                  <c:pt idx="5">
                    <c:v>may</c:v>
                  </c:pt>
                  <c:pt idx="6">
                    <c:v>jun</c:v>
                  </c:pt>
                  <c:pt idx="7">
                    <c:v>jul</c:v>
                  </c:pt>
                  <c:pt idx="8">
                    <c:v>ago</c:v>
                  </c:pt>
                </c:lvl>
                <c:lvl>
                  <c:pt idx="0">
                    <c:v>2012</c:v>
                  </c:pt>
                  <c:pt idx="1">
                    <c:v>2013</c:v>
                  </c:pt>
                </c:lvl>
              </c:multiLvlStrCache>
            </c:multiLvlStrRef>
          </c:cat>
          <c:val>
            <c:numRef>
              <c:f>Graphs!$B$2:$B$13</c:f>
              <c:numCache>
                <c:formatCode>General</c:formatCode>
                <c:ptCount val="9"/>
                <c:pt idx="0">
                  <c:v>646</c:v>
                </c:pt>
                <c:pt idx="1">
                  <c:v>1097</c:v>
                </c:pt>
                <c:pt idx="2">
                  <c:v>800</c:v>
                </c:pt>
                <c:pt idx="3">
                  <c:v>910</c:v>
                </c:pt>
                <c:pt idx="4">
                  <c:v>704</c:v>
                </c:pt>
                <c:pt idx="5">
                  <c:v>692</c:v>
                </c:pt>
                <c:pt idx="6">
                  <c:v>898</c:v>
                </c:pt>
                <c:pt idx="7">
                  <c:v>1066</c:v>
                </c:pt>
                <c:pt idx="8">
                  <c:v>414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389-4569-BED2-0FE15E15C36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88332063"/>
        <c:axId val="688324863"/>
      </c:lineChart>
      <c:catAx>
        <c:axId val="688332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688324863"/>
        <c:crosses val="autoZero"/>
        <c:auto val="1"/>
        <c:lblAlgn val="ctr"/>
        <c:lblOffset val="100"/>
        <c:noMultiLvlLbl val="0"/>
      </c:catAx>
      <c:valAx>
        <c:axId val="68832486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# de</a:t>
                </a:r>
                <a:r>
                  <a:rPr lang="es-MX" baseline="0"/>
                  <a:t> muertes</a:t>
                </a:r>
                <a:endParaRPr lang="es-MX"/>
              </a:p>
            </c:rich>
          </c:tx>
          <c:layout>
            <c:manualLayout>
              <c:xMode val="edge"/>
              <c:yMode val="edge"/>
              <c:x val="1.2496094970321775E-2"/>
              <c:y val="9.591038907492886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6883320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s-MX">
                <a:solidFill>
                  <a:schemeClr val="tx1"/>
                </a:solidFill>
              </a:rPr>
              <a:t>Muertes por </a:t>
            </a:r>
            <a:r>
              <a:rPr lang="es-MX" b="1">
                <a:solidFill>
                  <a:schemeClr val="tx1"/>
                </a:solidFill>
              </a:rPr>
              <a:t>grupo de edad</a:t>
            </a:r>
          </a:p>
        </c:rich>
      </c:tx>
      <c:layout>
        <c:manualLayout>
          <c:xMode val="edge"/>
          <c:yMode val="edge"/>
          <c:x val="1.5137795275590646E-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0.28835251586247601"/>
          <c:y val="0.13144695827048769"/>
          <c:w val="0.42485662289115145"/>
          <c:h val="0.86855304172951231"/>
        </c:manualLayout>
      </c:layout>
      <c:pieChart>
        <c:varyColors val="1"/>
        <c:ser>
          <c:idx val="0"/>
          <c:order val="0"/>
          <c:spPr>
            <a:solidFill>
              <a:srgbClr val="00B0F0"/>
            </a:solidFill>
          </c:spPr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7A0-4425-8B1F-E9ADFBEB9DD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7A0-4425-8B1F-E9ADFBEB9DDE}"/>
              </c:ext>
            </c:extLst>
          </c:dPt>
          <c:dPt>
            <c:idx val="2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7A0-4425-8B1F-E9ADFBEB9DDE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7A0-4425-8B1F-E9ADFBEB9DDE}"/>
              </c:ext>
            </c:extLst>
          </c:dPt>
          <c:cat>
            <c:strRef>
              <c:f>Graphs!$A$35:$A$38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Unknown</c:v>
                </c:pt>
              </c:strCache>
            </c:strRef>
          </c:cat>
          <c:val>
            <c:numRef>
              <c:f>Graphs!$B$35:$B$38</c:f>
              <c:numCache>
                <c:formatCode>General</c:formatCode>
                <c:ptCount val="4"/>
                <c:pt idx="0">
                  <c:v>155</c:v>
                </c:pt>
                <c:pt idx="1">
                  <c:v>363</c:v>
                </c:pt>
                <c:pt idx="2">
                  <c:v>6502</c:v>
                </c:pt>
                <c:pt idx="3">
                  <c:v>207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7A0-4425-8B1F-E9ADFBEB9D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</c:legendEntry>
      <c:layout>
        <c:manualLayout>
          <c:xMode val="edge"/>
          <c:yMode val="edge"/>
          <c:x val="0"/>
          <c:y val="3.2991452991452974E-3"/>
          <c:w val="0.10156546652894596"/>
          <c:h val="0.20662141779788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s-MX">
                <a:solidFill>
                  <a:schemeClr val="tx1"/>
                </a:solidFill>
              </a:rPr>
              <a:t>Muertes por </a:t>
            </a:r>
            <a:r>
              <a:rPr lang="es-MX" b="1">
                <a:solidFill>
                  <a:schemeClr val="tx1"/>
                </a:solidFill>
              </a:rPr>
              <a:t>grupo de edad</a:t>
            </a:r>
          </a:p>
        </c:rich>
      </c:tx>
      <c:layout>
        <c:manualLayout>
          <c:xMode val="edge"/>
          <c:yMode val="edge"/>
          <c:x val="1.5137795275590646E-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0.28835251586247601"/>
          <c:y val="0.13144695827048769"/>
          <c:w val="0.42485662289115145"/>
          <c:h val="0.86855304172951231"/>
        </c:manualLayout>
      </c:layout>
      <c:pieChart>
        <c:varyColors val="1"/>
        <c:ser>
          <c:idx val="0"/>
          <c:order val="0"/>
          <c:spPr>
            <a:solidFill>
              <a:srgbClr val="00B0F0"/>
            </a:solidFill>
          </c:spPr>
          <c:dPt>
            <c:idx val="0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7A0-4425-8B1F-E9ADFBEB9DDE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7A0-4425-8B1F-E9ADFBEB9DDE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7A0-4425-8B1F-E9ADFBEB9DDE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7A0-4425-8B1F-E9ADFBEB9DD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Graphs!$A$35:$A$38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Unknown</c:v>
                </c:pt>
              </c:strCache>
            </c:strRef>
          </c:cat>
          <c:val>
            <c:numRef>
              <c:f>Graphs!$B$35:$B$38</c:f>
              <c:numCache>
                <c:formatCode>General</c:formatCode>
                <c:ptCount val="4"/>
                <c:pt idx="0">
                  <c:v>155</c:v>
                </c:pt>
                <c:pt idx="1">
                  <c:v>363</c:v>
                </c:pt>
                <c:pt idx="2">
                  <c:v>6502</c:v>
                </c:pt>
                <c:pt idx="3">
                  <c:v>207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7A0-4425-8B1F-E9ADFBEB9DD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7.0342885872297631E-2"/>
          <c:w val="0.25773097112860893"/>
          <c:h val="7.25339020122484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[Gun Deaths Transformed.xlsx]Graphs!PivotTable13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>
                <a:solidFill>
                  <a:schemeClr val="tx1"/>
                </a:solidFill>
              </a:rPr>
              <a:t>Causas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muerte</a:t>
            </a:r>
            <a:endParaRPr lang="en-US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1.3949141704785604E-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Graphs!$J$43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0F0">
                <a:alpha val="25000"/>
              </a:srgb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21A-4880-9B5D-CFF31862E063}"/>
              </c:ext>
            </c:extLst>
          </c:dPt>
          <c:dLbls>
            <c:dLbl>
              <c:idx val="1"/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21A-4880-9B5D-CFF31862E0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Graphs!$I$44:$I$48</c:f>
              <c:strCache>
                <c:ptCount val="4"/>
                <c:pt idx="0">
                  <c:v>Desconocido</c:v>
                </c:pt>
                <c:pt idx="1">
                  <c:v>Homicidio</c:v>
                </c:pt>
                <c:pt idx="2">
                  <c:v>Supuesta defensa propia</c:v>
                </c:pt>
                <c:pt idx="3">
                  <c:v>Suicidio</c:v>
                </c:pt>
              </c:strCache>
            </c:strRef>
          </c:cat>
          <c:val>
            <c:numRef>
              <c:f>Graphs!$J$44:$J$48</c:f>
              <c:numCache>
                <c:formatCode>General</c:formatCode>
                <c:ptCount val="4"/>
                <c:pt idx="0">
                  <c:v>1455</c:v>
                </c:pt>
                <c:pt idx="1">
                  <c:v>5354</c:v>
                </c:pt>
                <c:pt idx="2">
                  <c:v>8</c:v>
                </c:pt>
                <c:pt idx="3">
                  <c:v>410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1A-4880-9B5D-CFF31862E0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707938271"/>
        <c:axId val="699404687"/>
      </c:barChart>
      <c:catAx>
        <c:axId val="707938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699404687"/>
        <c:crosses val="autoZero"/>
        <c:auto val="1"/>
        <c:lblAlgn val="ctr"/>
        <c:lblOffset val="100"/>
        <c:noMultiLvlLbl val="0"/>
      </c:catAx>
      <c:valAx>
        <c:axId val="69940468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dirty="0"/>
                  <a:t># de</a:t>
                </a:r>
                <a:r>
                  <a:rPr lang="es-MX" baseline="0" dirty="0"/>
                  <a:t> víctimas</a:t>
                </a:r>
                <a:endParaRPr lang="es-MX" dirty="0"/>
              </a:p>
            </c:rich>
          </c:tx>
          <c:layout>
            <c:manualLayout>
              <c:xMode val="edge"/>
              <c:yMode val="edge"/>
              <c:x val="7.8082730805174366E-3"/>
              <c:y val="9.912895927601812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7079382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[Gun Deaths Transformed.xlsx]Graphs!PivotTable13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>
                <a:solidFill>
                  <a:schemeClr val="tx1"/>
                </a:solidFill>
              </a:rPr>
              <a:t>Causas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muerte</a:t>
            </a:r>
            <a:endParaRPr lang="en-US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1.3949141704785604E-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Graphs!$J$43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0F0">
                <a:alpha val="25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3D3-48C6-A91E-B070762F1D45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21A-4880-9B5D-CFF31862E063}"/>
              </c:ext>
            </c:extLst>
          </c:dPt>
          <c:dLbls>
            <c:dLbl>
              <c:idx val="0"/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3D3-48C6-A91E-B070762F1D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Graphs!$I$44:$I$48</c:f>
              <c:strCache>
                <c:ptCount val="4"/>
                <c:pt idx="0">
                  <c:v>Desconocido</c:v>
                </c:pt>
                <c:pt idx="1">
                  <c:v>Homicidio</c:v>
                </c:pt>
                <c:pt idx="2">
                  <c:v>Supuesta defensa propia</c:v>
                </c:pt>
                <c:pt idx="3">
                  <c:v>Suicidio</c:v>
                </c:pt>
              </c:strCache>
            </c:strRef>
          </c:cat>
          <c:val>
            <c:numRef>
              <c:f>Graphs!$J$44:$J$48</c:f>
              <c:numCache>
                <c:formatCode>General</c:formatCode>
                <c:ptCount val="4"/>
                <c:pt idx="0">
                  <c:v>1455</c:v>
                </c:pt>
                <c:pt idx="1">
                  <c:v>5354</c:v>
                </c:pt>
                <c:pt idx="2">
                  <c:v>8</c:v>
                </c:pt>
                <c:pt idx="3">
                  <c:v>410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1A-4880-9B5D-CFF31862E0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707938271"/>
        <c:axId val="699404687"/>
      </c:barChart>
      <c:catAx>
        <c:axId val="707938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699404687"/>
        <c:crosses val="autoZero"/>
        <c:auto val="1"/>
        <c:lblAlgn val="ctr"/>
        <c:lblOffset val="100"/>
        <c:noMultiLvlLbl val="0"/>
      </c:catAx>
      <c:valAx>
        <c:axId val="69940468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dirty="0"/>
                  <a:t># de</a:t>
                </a:r>
                <a:r>
                  <a:rPr lang="es-MX" baseline="0" dirty="0"/>
                  <a:t> víctimas</a:t>
                </a:r>
                <a:endParaRPr lang="es-MX" dirty="0"/>
              </a:p>
            </c:rich>
          </c:tx>
          <c:layout>
            <c:manualLayout>
              <c:xMode val="edge"/>
              <c:yMode val="edge"/>
              <c:x val="7.8082730805174366E-3"/>
              <c:y val="9.912895927601812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7079382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[Gun Deaths Transformed.xlsx]Graphs!PivotTable13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>
                <a:solidFill>
                  <a:schemeClr val="tx1"/>
                </a:solidFill>
              </a:rPr>
              <a:t>Causas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muerte</a:t>
            </a:r>
            <a:endParaRPr lang="en-US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1.3949141704785604E-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Graphs!$J$43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0F0">
                <a:alpha val="25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3D3-48C6-A91E-B070762F1D45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21A-4880-9B5D-CFF31862E063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204-40F1-AE2E-9010F37A9238}"/>
              </c:ext>
            </c:extLst>
          </c:dPt>
          <c:dLbls>
            <c:dLbl>
              <c:idx val="3"/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204-40F1-AE2E-9010F37A92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Graphs!$I$44:$I$48</c:f>
              <c:strCache>
                <c:ptCount val="4"/>
                <c:pt idx="0">
                  <c:v>Desconocido</c:v>
                </c:pt>
                <c:pt idx="1">
                  <c:v>Homicidio</c:v>
                </c:pt>
                <c:pt idx="2">
                  <c:v>Supuesta defensa propia</c:v>
                </c:pt>
                <c:pt idx="3">
                  <c:v>Suicidio</c:v>
                </c:pt>
              </c:strCache>
            </c:strRef>
          </c:cat>
          <c:val>
            <c:numRef>
              <c:f>Graphs!$J$44:$J$48</c:f>
              <c:numCache>
                <c:formatCode>General</c:formatCode>
                <c:ptCount val="4"/>
                <c:pt idx="0">
                  <c:v>1455</c:v>
                </c:pt>
                <c:pt idx="1">
                  <c:v>5354</c:v>
                </c:pt>
                <c:pt idx="2">
                  <c:v>8</c:v>
                </c:pt>
                <c:pt idx="3">
                  <c:v>410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1A-4880-9B5D-CFF31862E0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707938271"/>
        <c:axId val="699404687"/>
      </c:barChart>
      <c:catAx>
        <c:axId val="707938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699404687"/>
        <c:crosses val="autoZero"/>
        <c:auto val="1"/>
        <c:lblAlgn val="ctr"/>
        <c:lblOffset val="100"/>
        <c:noMultiLvlLbl val="0"/>
      </c:catAx>
      <c:valAx>
        <c:axId val="69940468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dirty="0"/>
                  <a:t># de</a:t>
                </a:r>
                <a:r>
                  <a:rPr lang="es-MX" baseline="0" dirty="0"/>
                  <a:t> víctimas</a:t>
                </a:r>
                <a:endParaRPr lang="es-MX" dirty="0"/>
              </a:p>
            </c:rich>
          </c:tx>
          <c:layout>
            <c:manualLayout>
              <c:xMode val="edge"/>
              <c:yMode val="edge"/>
              <c:x val="7.8082730805174366E-3"/>
              <c:y val="9.912895927601812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7079382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[Gun Deaths Transformed.xlsx]Graphs!PivotTable13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>
                <a:solidFill>
                  <a:schemeClr val="tx1"/>
                </a:solidFill>
              </a:rPr>
              <a:t>Causas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muerte</a:t>
            </a:r>
            <a:endParaRPr lang="en-US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1.3949141704785604E-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Graphs!$J$43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0F0">
                <a:alpha val="25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3D3-48C6-A91E-B070762F1D45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21A-4880-9B5D-CFF31862E063}"/>
              </c:ext>
            </c:extLst>
          </c:dPt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7DC-4296-8326-D2E353168DB1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204-40F1-AE2E-9010F37A9238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3D3-48C6-A91E-B070762F1D4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21A-4880-9B5D-CFF31862E06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204-40F1-AE2E-9010F37A92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Graphs!$I$44:$I$48</c:f>
              <c:strCache>
                <c:ptCount val="4"/>
                <c:pt idx="0">
                  <c:v>Desconocido</c:v>
                </c:pt>
                <c:pt idx="1">
                  <c:v>Homicidio</c:v>
                </c:pt>
                <c:pt idx="2">
                  <c:v>Supuesta defensa propia</c:v>
                </c:pt>
                <c:pt idx="3">
                  <c:v>Suicidio</c:v>
                </c:pt>
              </c:strCache>
            </c:strRef>
          </c:cat>
          <c:val>
            <c:numRef>
              <c:f>Graphs!$J$44:$J$48</c:f>
              <c:numCache>
                <c:formatCode>General</c:formatCode>
                <c:ptCount val="4"/>
                <c:pt idx="0">
                  <c:v>1455</c:v>
                </c:pt>
                <c:pt idx="1">
                  <c:v>5354</c:v>
                </c:pt>
                <c:pt idx="2">
                  <c:v>8</c:v>
                </c:pt>
                <c:pt idx="3">
                  <c:v>410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1A-4880-9B5D-CFF31862E0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707938271"/>
        <c:axId val="699404687"/>
      </c:barChart>
      <c:catAx>
        <c:axId val="707938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699404687"/>
        <c:crosses val="autoZero"/>
        <c:auto val="1"/>
        <c:lblAlgn val="ctr"/>
        <c:lblOffset val="100"/>
        <c:noMultiLvlLbl val="0"/>
      </c:catAx>
      <c:valAx>
        <c:axId val="69940468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dirty="0"/>
                  <a:t># de</a:t>
                </a:r>
                <a:r>
                  <a:rPr lang="es-MX" baseline="0" dirty="0"/>
                  <a:t> víctimas</a:t>
                </a:r>
                <a:endParaRPr lang="es-MX" dirty="0"/>
              </a:p>
            </c:rich>
          </c:tx>
          <c:layout>
            <c:manualLayout>
              <c:xMode val="edge"/>
              <c:yMode val="edge"/>
              <c:x val="7.8082730805174366E-3"/>
              <c:y val="9.912895927601812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7079382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[Gun Deaths Transformed.xlsx]Graphs!PivotTable13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>
                <a:solidFill>
                  <a:schemeClr val="tx1"/>
                </a:solidFill>
              </a:rPr>
              <a:t>Causas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muerte</a:t>
            </a:r>
            <a:endParaRPr lang="en-US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1.3949141704785604E-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Graphs!$J$43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3D3-48C6-A91E-B070762F1D45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21A-4880-9B5D-CFF31862E063}"/>
              </c:ext>
            </c:extLst>
          </c:dPt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7DC-4296-8326-D2E353168DB1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204-40F1-AE2E-9010F37A923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Graphs!$I$44:$I$48</c:f>
              <c:strCache>
                <c:ptCount val="4"/>
                <c:pt idx="0">
                  <c:v>Desconocido</c:v>
                </c:pt>
                <c:pt idx="1">
                  <c:v>Homicidio</c:v>
                </c:pt>
                <c:pt idx="2">
                  <c:v>Supuesta defensa propia</c:v>
                </c:pt>
                <c:pt idx="3">
                  <c:v>Suicidio</c:v>
                </c:pt>
              </c:strCache>
            </c:strRef>
          </c:cat>
          <c:val>
            <c:numRef>
              <c:f>Graphs!$J$44:$J$48</c:f>
              <c:numCache>
                <c:formatCode>General</c:formatCode>
                <c:ptCount val="4"/>
                <c:pt idx="0">
                  <c:v>1455</c:v>
                </c:pt>
                <c:pt idx="1">
                  <c:v>5354</c:v>
                </c:pt>
                <c:pt idx="2">
                  <c:v>8</c:v>
                </c:pt>
                <c:pt idx="3">
                  <c:v>410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1A-4880-9B5D-CFF31862E0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707938271"/>
        <c:axId val="699404687"/>
      </c:barChart>
      <c:catAx>
        <c:axId val="707938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699404687"/>
        <c:crosses val="autoZero"/>
        <c:auto val="1"/>
        <c:lblAlgn val="ctr"/>
        <c:lblOffset val="100"/>
        <c:noMultiLvlLbl val="0"/>
      </c:catAx>
      <c:valAx>
        <c:axId val="69940468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dirty="0"/>
                  <a:t># de</a:t>
                </a:r>
                <a:r>
                  <a:rPr lang="es-MX" baseline="0" dirty="0"/>
                  <a:t> víctimas</a:t>
                </a:r>
                <a:endParaRPr lang="es-MX" dirty="0"/>
              </a:p>
            </c:rich>
          </c:tx>
          <c:layout>
            <c:manualLayout>
              <c:xMode val="edge"/>
              <c:yMode val="edge"/>
              <c:x val="7.8082730805174366E-3"/>
              <c:y val="9.912895927601812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7079382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>
                <a:solidFill>
                  <a:schemeClr val="tx1"/>
                </a:solidFill>
              </a:rPr>
              <a:t>Muertes</a:t>
            </a:r>
            <a:r>
              <a:rPr lang="en-US" baseline="0" dirty="0">
                <a:solidFill>
                  <a:schemeClr val="tx1"/>
                </a:solidFill>
              </a:rPr>
              <a:t> </a:t>
            </a:r>
            <a:r>
              <a:rPr lang="en-US" baseline="0" dirty="0" err="1">
                <a:solidFill>
                  <a:schemeClr val="tx1"/>
                </a:solidFill>
              </a:rPr>
              <a:t>registradas</a:t>
            </a:r>
            <a:r>
              <a:rPr lang="en-US" baseline="0" dirty="0">
                <a:solidFill>
                  <a:schemeClr val="tx1"/>
                </a:solidFill>
              </a:rPr>
              <a:t> </a:t>
            </a:r>
            <a:r>
              <a:rPr lang="en-US" baseline="0" dirty="0" err="1">
                <a:solidFill>
                  <a:schemeClr val="tx1"/>
                </a:solidFill>
              </a:rPr>
              <a:t>por</a:t>
            </a:r>
            <a:r>
              <a:rPr lang="en-US" baseline="0" dirty="0">
                <a:solidFill>
                  <a:schemeClr val="tx1"/>
                </a:solidFill>
              </a:rPr>
              <a:t> </a:t>
            </a:r>
            <a:r>
              <a:rPr lang="en-US" b="1" baseline="0" dirty="0" err="1">
                <a:solidFill>
                  <a:schemeClr val="tx1"/>
                </a:solidFill>
              </a:rPr>
              <a:t>estado</a:t>
            </a:r>
            <a:endParaRPr lang="en-US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8.2484875313560563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Graphs!$S$21</c:f>
              <c:strCache>
                <c:ptCount val="1"/>
                <c:pt idx="0">
                  <c:v>Total deaths</c:v>
                </c:pt>
              </c:strCache>
            </c:strRef>
          </c:tx>
          <c:spPr>
            <a:solidFill>
              <a:srgbClr val="00B0F0">
                <a:alpha val="25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77C-4C56-92C8-B943C82D2ABD}"/>
              </c:ext>
            </c:extLst>
          </c:dPt>
          <c:dLbls>
            <c:dLbl>
              <c:idx val="0"/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77C-4C56-92C8-B943C82D2A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Graphs!$R$22:$R$32</c:f>
              <c:strCache>
                <c:ptCount val="11"/>
                <c:pt idx="0">
                  <c:v>CA</c:v>
                </c:pt>
                <c:pt idx="1">
                  <c:v>TX</c:v>
                </c:pt>
                <c:pt idx="2">
                  <c:v>FL</c:v>
                </c:pt>
                <c:pt idx="3">
                  <c:v>IL</c:v>
                </c:pt>
                <c:pt idx="4">
                  <c:v>PA</c:v>
                </c:pt>
                <c:pt idx="5">
                  <c:v>MI</c:v>
                </c:pt>
                <c:pt idx="6">
                  <c:v>OH</c:v>
                </c:pt>
                <c:pt idx="7">
                  <c:v>LA</c:v>
                </c:pt>
                <c:pt idx="8">
                  <c:v>NY</c:v>
                </c:pt>
                <c:pt idx="9">
                  <c:v>NC</c:v>
                </c:pt>
                <c:pt idx="10">
                  <c:v>MD</c:v>
                </c:pt>
              </c:strCache>
            </c:strRef>
          </c:cat>
          <c:val>
            <c:numRef>
              <c:f>Graphs!$S$22:$S$32</c:f>
              <c:numCache>
                <c:formatCode>General</c:formatCode>
                <c:ptCount val="11"/>
                <c:pt idx="0">
                  <c:v>799</c:v>
                </c:pt>
                <c:pt idx="1">
                  <c:v>613</c:v>
                </c:pt>
                <c:pt idx="2">
                  <c:v>452</c:v>
                </c:pt>
                <c:pt idx="3">
                  <c:v>396</c:v>
                </c:pt>
                <c:pt idx="4">
                  <c:v>360</c:v>
                </c:pt>
                <c:pt idx="5">
                  <c:v>312</c:v>
                </c:pt>
                <c:pt idx="6">
                  <c:v>304</c:v>
                </c:pt>
                <c:pt idx="7">
                  <c:v>267</c:v>
                </c:pt>
                <c:pt idx="8">
                  <c:v>236</c:v>
                </c:pt>
                <c:pt idx="9">
                  <c:v>235</c:v>
                </c:pt>
                <c:pt idx="10">
                  <c:v>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7C-4C56-92C8-B943C82D2A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49593919"/>
        <c:axId val="249611679"/>
      </c:barChart>
      <c:catAx>
        <c:axId val="249593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49611679"/>
        <c:crosses val="autoZero"/>
        <c:auto val="1"/>
        <c:lblAlgn val="ctr"/>
        <c:lblOffset val="100"/>
        <c:noMultiLvlLbl val="0"/>
      </c:catAx>
      <c:valAx>
        <c:axId val="24961167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dirty="0"/>
                  <a:t># de víctimas</a:t>
                </a:r>
              </a:p>
            </c:rich>
          </c:tx>
          <c:layout>
            <c:manualLayout>
              <c:xMode val="edge"/>
              <c:yMode val="edge"/>
              <c:x val="7.8082730805174366E-3"/>
              <c:y val="9.9128959276018086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49593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>
                <a:solidFill>
                  <a:schemeClr val="tx1"/>
                </a:solidFill>
              </a:rPr>
              <a:t>Muertes</a:t>
            </a:r>
            <a:r>
              <a:rPr lang="en-US" baseline="0" dirty="0">
                <a:solidFill>
                  <a:schemeClr val="tx1"/>
                </a:solidFill>
              </a:rPr>
              <a:t> </a:t>
            </a:r>
            <a:r>
              <a:rPr lang="en-US" baseline="0" dirty="0" err="1">
                <a:solidFill>
                  <a:schemeClr val="tx1"/>
                </a:solidFill>
              </a:rPr>
              <a:t>registradas</a:t>
            </a:r>
            <a:r>
              <a:rPr lang="en-US" baseline="0" dirty="0">
                <a:solidFill>
                  <a:schemeClr val="tx1"/>
                </a:solidFill>
              </a:rPr>
              <a:t> </a:t>
            </a:r>
            <a:r>
              <a:rPr lang="en-US" baseline="0" dirty="0" err="1">
                <a:solidFill>
                  <a:schemeClr val="tx1"/>
                </a:solidFill>
              </a:rPr>
              <a:t>por</a:t>
            </a:r>
            <a:r>
              <a:rPr lang="en-US" baseline="0" dirty="0">
                <a:solidFill>
                  <a:schemeClr val="tx1"/>
                </a:solidFill>
              </a:rPr>
              <a:t> </a:t>
            </a:r>
            <a:r>
              <a:rPr lang="en-US" b="1" baseline="0" dirty="0" err="1">
                <a:solidFill>
                  <a:schemeClr val="tx1"/>
                </a:solidFill>
              </a:rPr>
              <a:t>estado</a:t>
            </a:r>
            <a:endParaRPr lang="en-US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8.2484875313560563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Graphs!$S$21</c:f>
              <c:strCache>
                <c:ptCount val="1"/>
                <c:pt idx="0">
                  <c:v>Total deaths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77C-4C56-92C8-B943C82D2AB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Graphs!$R$22:$R$32</c:f>
              <c:strCache>
                <c:ptCount val="11"/>
                <c:pt idx="0">
                  <c:v>CA</c:v>
                </c:pt>
                <c:pt idx="1">
                  <c:v>TX</c:v>
                </c:pt>
                <c:pt idx="2">
                  <c:v>FL</c:v>
                </c:pt>
                <c:pt idx="3">
                  <c:v>IL</c:v>
                </c:pt>
                <c:pt idx="4">
                  <c:v>PA</c:v>
                </c:pt>
                <c:pt idx="5">
                  <c:v>MI</c:v>
                </c:pt>
                <c:pt idx="6">
                  <c:v>OH</c:v>
                </c:pt>
                <c:pt idx="7">
                  <c:v>LA</c:v>
                </c:pt>
                <c:pt idx="8">
                  <c:v>NY</c:v>
                </c:pt>
                <c:pt idx="9">
                  <c:v>NC</c:v>
                </c:pt>
                <c:pt idx="10">
                  <c:v>MD</c:v>
                </c:pt>
              </c:strCache>
            </c:strRef>
          </c:cat>
          <c:val>
            <c:numRef>
              <c:f>Graphs!$S$22:$S$32</c:f>
              <c:numCache>
                <c:formatCode>General</c:formatCode>
                <c:ptCount val="11"/>
                <c:pt idx="0">
                  <c:v>799</c:v>
                </c:pt>
                <c:pt idx="1">
                  <c:v>613</c:v>
                </c:pt>
                <c:pt idx="2">
                  <c:v>452</c:v>
                </c:pt>
                <c:pt idx="3">
                  <c:v>396</c:v>
                </c:pt>
                <c:pt idx="4">
                  <c:v>360</c:v>
                </c:pt>
                <c:pt idx="5">
                  <c:v>312</c:v>
                </c:pt>
                <c:pt idx="6">
                  <c:v>304</c:v>
                </c:pt>
                <c:pt idx="7">
                  <c:v>267</c:v>
                </c:pt>
                <c:pt idx="8">
                  <c:v>236</c:v>
                </c:pt>
                <c:pt idx="9">
                  <c:v>235</c:v>
                </c:pt>
                <c:pt idx="10">
                  <c:v>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7C-4C56-92C8-B943C82D2A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49593919"/>
        <c:axId val="249611679"/>
      </c:barChart>
      <c:catAx>
        <c:axId val="249593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49611679"/>
        <c:crosses val="autoZero"/>
        <c:auto val="1"/>
        <c:lblAlgn val="ctr"/>
        <c:lblOffset val="100"/>
        <c:noMultiLvlLbl val="0"/>
      </c:catAx>
      <c:valAx>
        <c:axId val="24961167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dirty="0"/>
                  <a:t># de víctimas</a:t>
                </a:r>
              </a:p>
            </c:rich>
          </c:tx>
          <c:layout>
            <c:manualLayout>
              <c:xMode val="edge"/>
              <c:yMode val="edge"/>
              <c:x val="7.8082730805174366E-3"/>
              <c:y val="9.9128959276018086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49593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>
                <a:solidFill>
                  <a:schemeClr val="tx1"/>
                </a:solidFill>
              </a:rPr>
              <a:t>Muertes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registradas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por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ciudad</a:t>
            </a:r>
          </a:p>
        </c:rich>
      </c:tx>
      <c:layout>
        <c:manualLayout>
          <c:xMode val="edge"/>
          <c:yMode val="edge"/>
          <c:x val="2.3141999901627944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Graphs!$W$21</c:f>
              <c:strCache>
                <c:ptCount val="1"/>
                <c:pt idx="0">
                  <c:v>Total deaths</c:v>
                </c:pt>
              </c:strCache>
            </c:strRef>
          </c:tx>
          <c:spPr>
            <a:solidFill>
              <a:srgbClr val="00B0F0">
                <a:alpha val="25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633-4A45-BCF6-91502DDD71CB}"/>
              </c:ext>
            </c:extLst>
          </c:dPt>
          <c:dLbls>
            <c:dLbl>
              <c:idx val="0"/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633-4A45-BCF6-91502DDD71C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Graphs!$U$22:$V$32</c:f>
              <c:multiLvlStrCache>
                <c:ptCount val="11"/>
                <c:lvl>
                  <c:pt idx="0">
                    <c:v>Chicago</c:v>
                  </c:pt>
                  <c:pt idx="1">
                    <c:v>Detroit</c:v>
                  </c:pt>
                  <c:pt idx="2">
                    <c:v>Houston</c:v>
                  </c:pt>
                  <c:pt idx="3">
                    <c:v>Philadelphia</c:v>
                  </c:pt>
                  <c:pt idx="4">
                    <c:v>Baltimore</c:v>
                  </c:pt>
                  <c:pt idx="5">
                    <c:v>New Orleans</c:v>
                  </c:pt>
                  <c:pt idx="6">
                    <c:v>Memphis</c:v>
                  </c:pt>
                  <c:pt idx="7">
                    <c:v>Oakland</c:v>
                  </c:pt>
                  <c:pt idx="8">
                    <c:v>Indianapolis</c:v>
                  </c:pt>
                  <c:pt idx="9">
                    <c:v>Dallas</c:v>
                  </c:pt>
                  <c:pt idx="10">
                    <c:v>St. Louis</c:v>
                  </c:pt>
                </c:lvl>
                <c:lvl>
                  <c:pt idx="0">
                    <c:v>IL</c:v>
                  </c:pt>
                  <c:pt idx="1">
                    <c:v>MI</c:v>
                  </c:pt>
                  <c:pt idx="2">
                    <c:v>TX</c:v>
                  </c:pt>
                  <c:pt idx="3">
                    <c:v>PA</c:v>
                  </c:pt>
                  <c:pt idx="4">
                    <c:v>MD</c:v>
                  </c:pt>
                  <c:pt idx="5">
                    <c:v>LA</c:v>
                  </c:pt>
                  <c:pt idx="6">
                    <c:v>TN</c:v>
                  </c:pt>
                  <c:pt idx="7">
                    <c:v>CA</c:v>
                  </c:pt>
                  <c:pt idx="8">
                    <c:v>IN</c:v>
                  </c:pt>
                  <c:pt idx="9">
                    <c:v>TX</c:v>
                  </c:pt>
                  <c:pt idx="10">
                    <c:v>MO</c:v>
                  </c:pt>
                </c:lvl>
              </c:multiLvlStrCache>
            </c:multiLvlStrRef>
          </c:cat>
          <c:val>
            <c:numRef>
              <c:f>Graphs!$W$22:$W$32</c:f>
              <c:numCache>
                <c:formatCode>General</c:formatCode>
                <c:ptCount val="11"/>
                <c:pt idx="0">
                  <c:v>259</c:v>
                </c:pt>
                <c:pt idx="1">
                  <c:v>156</c:v>
                </c:pt>
                <c:pt idx="2">
                  <c:v>147</c:v>
                </c:pt>
                <c:pt idx="3">
                  <c:v>135</c:v>
                </c:pt>
                <c:pt idx="4">
                  <c:v>128</c:v>
                </c:pt>
                <c:pt idx="5">
                  <c:v>111</c:v>
                </c:pt>
                <c:pt idx="6">
                  <c:v>68</c:v>
                </c:pt>
                <c:pt idx="7">
                  <c:v>66</c:v>
                </c:pt>
                <c:pt idx="8">
                  <c:v>63</c:v>
                </c:pt>
                <c:pt idx="9">
                  <c:v>62</c:v>
                </c:pt>
                <c:pt idx="10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33-4A45-BCF6-91502DDD71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49592479"/>
        <c:axId val="249599199"/>
      </c:barChart>
      <c:catAx>
        <c:axId val="249592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49599199"/>
        <c:crosses val="autoZero"/>
        <c:auto val="1"/>
        <c:lblAlgn val="ctr"/>
        <c:lblOffset val="100"/>
        <c:noMultiLvlLbl val="0"/>
      </c:catAx>
      <c:valAx>
        <c:axId val="24959919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dirty="0"/>
                  <a:t>#</a:t>
                </a:r>
                <a:r>
                  <a:rPr lang="es-MX" baseline="0" dirty="0"/>
                  <a:t> de víctimas</a:t>
                </a:r>
                <a:endParaRPr lang="es-MX" dirty="0"/>
              </a:p>
            </c:rich>
          </c:tx>
          <c:layout>
            <c:manualLayout>
              <c:xMode val="edge"/>
              <c:yMode val="edge"/>
              <c:x val="7.8082730805174366E-3"/>
              <c:y val="0.100839617898441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49592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[Gun Deaths Transformed.xlsx]Graphs!PivotTable5</c:name>
    <c:fmtId val="5"/>
  </c:pivotSource>
  <c:chart>
    <c:title>
      <c:tx>
        <c:rich>
          <a:bodyPr rot="0" spcFirstLastPara="1" vertOverflow="ellipsis" vert="horz" wrap="square" anchor="t" anchorCtr="0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</a:rPr>
              <a:t>Muertes</a:t>
            </a:r>
            <a:r>
              <a:rPr lang="en-US" b="1" baseline="0">
                <a:solidFill>
                  <a:schemeClr val="tx1"/>
                </a:solidFill>
              </a:rPr>
              <a:t> por armas </a:t>
            </a:r>
            <a:r>
              <a:rPr lang="en-US" baseline="0">
                <a:solidFill>
                  <a:schemeClr val="tx1"/>
                </a:solidFill>
              </a:rPr>
              <a:t>en el 2012 - 2013</a:t>
            </a:r>
            <a:endParaRPr lang="en-US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"/>
          <c:y val="2.488913023803060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1.615120274914101E-2"/>
              <c:y val="-4.946526080791625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1.615120274914101E-2"/>
              <c:y val="-4.946526080791625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1.615120274914101E-2"/>
              <c:y val="-4.946526080791625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Graphs!$B$1</c:f>
              <c:strCache>
                <c:ptCount val="1"/>
                <c:pt idx="0">
                  <c:v>Total</c:v>
                </c:pt>
              </c:strCache>
            </c:strRef>
          </c:tx>
          <c:spPr>
            <a:ln w="12700" cap="rnd">
              <a:solidFill>
                <a:schemeClr val="bg1">
                  <a:lumMod val="50000"/>
                  <a:alpha val="25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389-4569-BED2-0FE15E15C36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018-4584-BCC2-F40527FE06F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389-4569-BED2-0FE15E15C366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389-4569-BED2-0FE15E15C366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389-4569-BED2-0FE15E15C366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389-4569-BED2-0FE15E15C366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389-4569-BED2-0FE15E15C366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1018-4584-BCC2-F40527FE06FC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389-4569-BED2-0FE15E15C3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Graphs!$A$2:$A$13</c:f>
              <c:multiLvlStrCache>
                <c:ptCount val="9"/>
                <c:lvl>
                  <c:pt idx="0">
                    <c:v>dic</c:v>
                  </c:pt>
                  <c:pt idx="1">
                    <c:v>ene</c:v>
                  </c:pt>
                  <c:pt idx="2">
                    <c:v>feb</c:v>
                  </c:pt>
                  <c:pt idx="3">
                    <c:v>mar</c:v>
                  </c:pt>
                  <c:pt idx="4">
                    <c:v>abr</c:v>
                  </c:pt>
                  <c:pt idx="5">
                    <c:v>may</c:v>
                  </c:pt>
                  <c:pt idx="6">
                    <c:v>jun</c:v>
                  </c:pt>
                  <c:pt idx="7">
                    <c:v>jul</c:v>
                  </c:pt>
                  <c:pt idx="8">
                    <c:v>ago</c:v>
                  </c:pt>
                </c:lvl>
                <c:lvl>
                  <c:pt idx="0">
                    <c:v>2012</c:v>
                  </c:pt>
                  <c:pt idx="1">
                    <c:v>2013</c:v>
                  </c:pt>
                </c:lvl>
              </c:multiLvlStrCache>
            </c:multiLvlStrRef>
          </c:cat>
          <c:val>
            <c:numRef>
              <c:f>Graphs!$B$2:$B$13</c:f>
              <c:numCache>
                <c:formatCode>General</c:formatCode>
                <c:ptCount val="9"/>
                <c:pt idx="0">
                  <c:v>646</c:v>
                </c:pt>
                <c:pt idx="1">
                  <c:v>1097</c:v>
                </c:pt>
                <c:pt idx="2">
                  <c:v>800</c:v>
                </c:pt>
                <c:pt idx="3">
                  <c:v>910</c:v>
                </c:pt>
                <c:pt idx="4">
                  <c:v>704</c:v>
                </c:pt>
                <c:pt idx="5">
                  <c:v>692</c:v>
                </c:pt>
                <c:pt idx="6">
                  <c:v>898</c:v>
                </c:pt>
                <c:pt idx="7">
                  <c:v>1066</c:v>
                </c:pt>
                <c:pt idx="8">
                  <c:v>414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389-4569-BED2-0FE15E15C36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88332063"/>
        <c:axId val="688324863"/>
      </c:lineChart>
      <c:catAx>
        <c:axId val="688332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688324863"/>
        <c:crosses val="autoZero"/>
        <c:auto val="1"/>
        <c:lblAlgn val="ctr"/>
        <c:lblOffset val="100"/>
        <c:noMultiLvlLbl val="0"/>
      </c:catAx>
      <c:valAx>
        <c:axId val="68832486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# de</a:t>
                </a:r>
                <a:r>
                  <a:rPr lang="es-MX" baseline="0"/>
                  <a:t> muertes</a:t>
                </a:r>
                <a:endParaRPr lang="es-MX"/>
              </a:p>
            </c:rich>
          </c:tx>
          <c:layout>
            <c:manualLayout>
              <c:xMode val="edge"/>
              <c:yMode val="edge"/>
              <c:x val="1.2496094970321775E-2"/>
              <c:y val="9.591038907492886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6883320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>
                <a:solidFill>
                  <a:schemeClr val="tx1"/>
                </a:solidFill>
              </a:rPr>
              <a:t>Muertes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registradas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por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ciudad</a:t>
            </a:r>
          </a:p>
        </c:rich>
      </c:tx>
      <c:layout>
        <c:manualLayout>
          <c:xMode val="edge"/>
          <c:yMode val="edge"/>
          <c:x val="2.3141999901627944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Graphs!$W$21</c:f>
              <c:strCache>
                <c:ptCount val="1"/>
                <c:pt idx="0">
                  <c:v>Total deaths</c:v>
                </c:pt>
              </c:strCache>
            </c:strRef>
          </c:tx>
          <c:spPr>
            <a:solidFill>
              <a:srgbClr val="00B0F0">
                <a:alpha val="25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633-4A45-BCF6-91502DDD71CB}"/>
              </c:ext>
            </c:extLst>
          </c:dPt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DA2-4148-90C4-484C68254F1F}"/>
              </c:ext>
            </c:extLst>
          </c:dPt>
          <c:dPt>
            <c:idx val="9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DA2-4148-90C4-484C68254F1F}"/>
              </c:ext>
            </c:extLst>
          </c:dPt>
          <c:dLbls>
            <c:dLbl>
              <c:idx val="2"/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DA2-4148-90C4-484C68254F1F}"/>
                </c:ext>
              </c:extLst>
            </c:dLbl>
            <c:dLbl>
              <c:idx val="9"/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DA2-4148-90C4-484C68254F1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Graphs!$U$22:$V$32</c:f>
              <c:multiLvlStrCache>
                <c:ptCount val="11"/>
                <c:lvl>
                  <c:pt idx="0">
                    <c:v>Chicago</c:v>
                  </c:pt>
                  <c:pt idx="1">
                    <c:v>Detroit</c:v>
                  </c:pt>
                  <c:pt idx="2">
                    <c:v>Houston</c:v>
                  </c:pt>
                  <c:pt idx="3">
                    <c:v>Philadelphia</c:v>
                  </c:pt>
                  <c:pt idx="4">
                    <c:v>Baltimore</c:v>
                  </c:pt>
                  <c:pt idx="5">
                    <c:v>New Orleans</c:v>
                  </c:pt>
                  <c:pt idx="6">
                    <c:v>Memphis</c:v>
                  </c:pt>
                  <c:pt idx="7">
                    <c:v>Oakland</c:v>
                  </c:pt>
                  <c:pt idx="8">
                    <c:v>Indianapolis</c:v>
                  </c:pt>
                  <c:pt idx="9">
                    <c:v>Dallas</c:v>
                  </c:pt>
                  <c:pt idx="10">
                    <c:v>St. Louis</c:v>
                  </c:pt>
                </c:lvl>
                <c:lvl>
                  <c:pt idx="0">
                    <c:v>IL</c:v>
                  </c:pt>
                  <c:pt idx="1">
                    <c:v>MI</c:v>
                  </c:pt>
                  <c:pt idx="2">
                    <c:v>TX</c:v>
                  </c:pt>
                  <c:pt idx="3">
                    <c:v>PA</c:v>
                  </c:pt>
                  <c:pt idx="4">
                    <c:v>MD</c:v>
                  </c:pt>
                  <c:pt idx="5">
                    <c:v>LA</c:v>
                  </c:pt>
                  <c:pt idx="6">
                    <c:v>TN</c:v>
                  </c:pt>
                  <c:pt idx="7">
                    <c:v>CA</c:v>
                  </c:pt>
                  <c:pt idx="8">
                    <c:v>IN</c:v>
                  </c:pt>
                  <c:pt idx="9">
                    <c:v>TX</c:v>
                  </c:pt>
                  <c:pt idx="10">
                    <c:v>MO</c:v>
                  </c:pt>
                </c:lvl>
              </c:multiLvlStrCache>
            </c:multiLvlStrRef>
          </c:cat>
          <c:val>
            <c:numRef>
              <c:f>Graphs!$W$22:$W$32</c:f>
              <c:numCache>
                <c:formatCode>General</c:formatCode>
                <c:ptCount val="11"/>
                <c:pt idx="0">
                  <c:v>259</c:v>
                </c:pt>
                <c:pt idx="1">
                  <c:v>156</c:v>
                </c:pt>
                <c:pt idx="2">
                  <c:v>147</c:v>
                </c:pt>
                <c:pt idx="3">
                  <c:v>135</c:v>
                </c:pt>
                <c:pt idx="4">
                  <c:v>128</c:v>
                </c:pt>
                <c:pt idx="5">
                  <c:v>111</c:v>
                </c:pt>
                <c:pt idx="6">
                  <c:v>68</c:v>
                </c:pt>
                <c:pt idx="7">
                  <c:v>66</c:v>
                </c:pt>
                <c:pt idx="8">
                  <c:v>63</c:v>
                </c:pt>
                <c:pt idx="9">
                  <c:v>62</c:v>
                </c:pt>
                <c:pt idx="10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33-4A45-BCF6-91502DDD71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49592479"/>
        <c:axId val="249599199"/>
      </c:barChart>
      <c:catAx>
        <c:axId val="249592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49599199"/>
        <c:crosses val="autoZero"/>
        <c:auto val="1"/>
        <c:lblAlgn val="ctr"/>
        <c:lblOffset val="100"/>
        <c:noMultiLvlLbl val="0"/>
      </c:catAx>
      <c:valAx>
        <c:axId val="24959919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dirty="0"/>
                  <a:t>#</a:t>
                </a:r>
                <a:r>
                  <a:rPr lang="es-MX" baseline="0" dirty="0"/>
                  <a:t> de víctimas</a:t>
                </a:r>
                <a:endParaRPr lang="es-MX" dirty="0"/>
              </a:p>
            </c:rich>
          </c:tx>
          <c:layout>
            <c:manualLayout>
              <c:xMode val="edge"/>
              <c:yMode val="edge"/>
              <c:x val="7.8082730805174366E-3"/>
              <c:y val="0.100839617898441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49592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>
                <a:solidFill>
                  <a:schemeClr val="tx1"/>
                </a:solidFill>
              </a:rPr>
              <a:t>Muertes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registradas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por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ciudad</a:t>
            </a:r>
          </a:p>
        </c:rich>
      </c:tx>
      <c:layout>
        <c:manualLayout>
          <c:xMode val="edge"/>
          <c:yMode val="edge"/>
          <c:x val="2.3141999901627944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Graphs!$W$21</c:f>
              <c:strCache>
                <c:ptCount val="1"/>
                <c:pt idx="0">
                  <c:v>Total deaths</c:v>
                </c:pt>
              </c:strCache>
            </c:strRef>
          </c:tx>
          <c:spPr>
            <a:solidFill>
              <a:srgbClr val="00B0F0">
                <a:alpha val="25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633-4A45-BCF6-91502DDD71CB}"/>
              </c:ext>
            </c:extLst>
          </c:dPt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DA2-4148-90C4-484C68254F1F}"/>
              </c:ext>
            </c:extLst>
          </c:dPt>
          <c:dPt>
            <c:idx val="9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DA2-4148-90C4-484C68254F1F}"/>
              </c:ext>
            </c:extLst>
          </c:dPt>
          <c:dLbls>
            <c:dLbl>
              <c:idx val="2"/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DA2-4148-90C4-484C68254F1F}"/>
                </c:ext>
              </c:extLst>
            </c:dLbl>
            <c:dLbl>
              <c:idx val="9"/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DA2-4148-90C4-484C68254F1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Graphs!$U$22:$V$32</c:f>
              <c:multiLvlStrCache>
                <c:ptCount val="11"/>
                <c:lvl>
                  <c:pt idx="0">
                    <c:v>Chicago</c:v>
                  </c:pt>
                  <c:pt idx="1">
                    <c:v>Detroit</c:v>
                  </c:pt>
                  <c:pt idx="2">
                    <c:v>Houston</c:v>
                  </c:pt>
                  <c:pt idx="3">
                    <c:v>Philadelphia</c:v>
                  </c:pt>
                  <c:pt idx="4">
                    <c:v>Baltimore</c:v>
                  </c:pt>
                  <c:pt idx="5">
                    <c:v>New Orleans</c:v>
                  </c:pt>
                  <c:pt idx="6">
                    <c:v>Memphis</c:v>
                  </c:pt>
                  <c:pt idx="7">
                    <c:v>Oakland</c:v>
                  </c:pt>
                  <c:pt idx="8">
                    <c:v>Indianapolis</c:v>
                  </c:pt>
                  <c:pt idx="9">
                    <c:v>Dallas</c:v>
                  </c:pt>
                  <c:pt idx="10">
                    <c:v>St. Louis</c:v>
                  </c:pt>
                </c:lvl>
                <c:lvl>
                  <c:pt idx="0">
                    <c:v>IL</c:v>
                  </c:pt>
                  <c:pt idx="1">
                    <c:v>MI</c:v>
                  </c:pt>
                  <c:pt idx="2">
                    <c:v>TX</c:v>
                  </c:pt>
                  <c:pt idx="3">
                    <c:v>PA</c:v>
                  </c:pt>
                  <c:pt idx="4">
                    <c:v>MD</c:v>
                  </c:pt>
                  <c:pt idx="5">
                    <c:v>LA</c:v>
                  </c:pt>
                  <c:pt idx="6">
                    <c:v>TN</c:v>
                  </c:pt>
                  <c:pt idx="7">
                    <c:v>CA</c:v>
                  </c:pt>
                  <c:pt idx="8">
                    <c:v>IN</c:v>
                  </c:pt>
                  <c:pt idx="9">
                    <c:v>TX</c:v>
                  </c:pt>
                  <c:pt idx="10">
                    <c:v>MO</c:v>
                  </c:pt>
                </c:lvl>
              </c:multiLvlStrCache>
            </c:multiLvlStrRef>
          </c:cat>
          <c:val>
            <c:numRef>
              <c:f>Graphs!$W$22:$W$32</c:f>
              <c:numCache>
                <c:formatCode>General</c:formatCode>
                <c:ptCount val="11"/>
                <c:pt idx="0">
                  <c:v>259</c:v>
                </c:pt>
                <c:pt idx="1">
                  <c:v>156</c:v>
                </c:pt>
                <c:pt idx="2">
                  <c:v>147</c:v>
                </c:pt>
                <c:pt idx="3">
                  <c:v>135</c:v>
                </c:pt>
                <c:pt idx="4">
                  <c:v>128</c:v>
                </c:pt>
                <c:pt idx="5">
                  <c:v>111</c:v>
                </c:pt>
                <c:pt idx="6">
                  <c:v>68</c:v>
                </c:pt>
                <c:pt idx="7">
                  <c:v>66</c:v>
                </c:pt>
                <c:pt idx="8">
                  <c:v>63</c:v>
                </c:pt>
                <c:pt idx="9">
                  <c:v>62</c:v>
                </c:pt>
                <c:pt idx="10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33-4A45-BCF6-91502DDD71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49592479"/>
        <c:axId val="249599199"/>
      </c:barChart>
      <c:catAx>
        <c:axId val="249592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49599199"/>
        <c:crosses val="autoZero"/>
        <c:auto val="1"/>
        <c:lblAlgn val="ctr"/>
        <c:lblOffset val="100"/>
        <c:noMultiLvlLbl val="0"/>
      </c:catAx>
      <c:valAx>
        <c:axId val="24959919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dirty="0"/>
                  <a:t>#</a:t>
                </a:r>
                <a:r>
                  <a:rPr lang="es-MX" baseline="0" dirty="0"/>
                  <a:t> de víctimas</a:t>
                </a:r>
                <a:endParaRPr lang="es-MX" dirty="0"/>
              </a:p>
            </c:rich>
          </c:tx>
          <c:layout>
            <c:manualLayout>
              <c:xMode val="edge"/>
              <c:yMode val="edge"/>
              <c:x val="7.8082730805174366E-3"/>
              <c:y val="0.100839617898441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49592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>
                <a:solidFill>
                  <a:schemeClr val="tx1"/>
                </a:solidFill>
              </a:rPr>
              <a:t>Muertes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registradas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por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ciudad</a:t>
            </a:r>
          </a:p>
        </c:rich>
      </c:tx>
      <c:layout>
        <c:manualLayout>
          <c:xMode val="edge"/>
          <c:yMode val="edge"/>
          <c:x val="2.3141999901627944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Graphs!$W$21</c:f>
              <c:strCache>
                <c:ptCount val="1"/>
                <c:pt idx="0">
                  <c:v>Total deaths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633-4A45-BCF6-91502DDD71CB}"/>
              </c:ext>
            </c:extLst>
          </c:dPt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DA2-4148-90C4-484C68254F1F}"/>
              </c:ext>
            </c:extLst>
          </c:dPt>
          <c:dPt>
            <c:idx val="9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DA2-4148-90C4-484C68254F1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Graphs!$U$22:$V$32</c:f>
              <c:multiLvlStrCache>
                <c:ptCount val="11"/>
                <c:lvl>
                  <c:pt idx="0">
                    <c:v>Chicago</c:v>
                  </c:pt>
                  <c:pt idx="1">
                    <c:v>Detroit</c:v>
                  </c:pt>
                  <c:pt idx="2">
                    <c:v>Houston</c:v>
                  </c:pt>
                  <c:pt idx="3">
                    <c:v>Philadelphia</c:v>
                  </c:pt>
                  <c:pt idx="4">
                    <c:v>Baltimore</c:v>
                  </c:pt>
                  <c:pt idx="5">
                    <c:v>New Orleans</c:v>
                  </c:pt>
                  <c:pt idx="6">
                    <c:v>Memphis</c:v>
                  </c:pt>
                  <c:pt idx="7">
                    <c:v>Oakland</c:v>
                  </c:pt>
                  <c:pt idx="8">
                    <c:v>Indianapolis</c:v>
                  </c:pt>
                  <c:pt idx="9">
                    <c:v>Dallas</c:v>
                  </c:pt>
                  <c:pt idx="10">
                    <c:v>St. Louis</c:v>
                  </c:pt>
                </c:lvl>
                <c:lvl>
                  <c:pt idx="0">
                    <c:v>IL</c:v>
                  </c:pt>
                  <c:pt idx="1">
                    <c:v>MI</c:v>
                  </c:pt>
                  <c:pt idx="2">
                    <c:v>TX</c:v>
                  </c:pt>
                  <c:pt idx="3">
                    <c:v>PA</c:v>
                  </c:pt>
                  <c:pt idx="4">
                    <c:v>MD</c:v>
                  </c:pt>
                  <c:pt idx="5">
                    <c:v>LA</c:v>
                  </c:pt>
                  <c:pt idx="6">
                    <c:v>TN</c:v>
                  </c:pt>
                  <c:pt idx="7">
                    <c:v>CA</c:v>
                  </c:pt>
                  <c:pt idx="8">
                    <c:v>IN</c:v>
                  </c:pt>
                  <c:pt idx="9">
                    <c:v>TX</c:v>
                  </c:pt>
                  <c:pt idx="10">
                    <c:v>MO</c:v>
                  </c:pt>
                </c:lvl>
              </c:multiLvlStrCache>
            </c:multiLvlStrRef>
          </c:cat>
          <c:val>
            <c:numRef>
              <c:f>Graphs!$W$22:$W$32</c:f>
              <c:numCache>
                <c:formatCode>General</c:formatCode>
                <c:ptCount val="11"/>
                <c:pt idx="0">
                  <c:v>259</c:v>
                </c:pt>
                <c:pt idx="1">
                  <c:v>156</c:v>
                </c:pt>
                <c:pt idx="2">
                  <c:v>147</c:v>
                </c:pt>
                <c:pt idx="3">
                  <c:v>135</c:v>
                </c:pt>
                <c:pt idx="4">
                  <c:v>128</c:v>
                </c:pt>
                <c:pt idx="5">
                  <c:v>111</c:v>
                </c:pt>
                <c:pt idx="6">
                  <c:v>68</c:v>
                </c:pt>
                <c:pt idx="7">
                  <c:v>66</c:v>
                </c:pt>
                <c:pt idx="8">
                  <c:v>63</c:v>
                </c:pt>
                <c:pt idx="9">
                  <c:v>62</c:v>
                </c:pt>
                <c:pt idx="10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33-4A45-BCF6-91502DDD71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49592479"/>
        <c:axId val="249599199"/>
      </c:barChart>
      <c:catAx>
        <c:axId val="249592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49599199"/>
        <c:crosses val="autoZero"/>
        <c:auto val="1"/>
        <c:lblAlgn val="ctr"/>
        <c:lblOffset val="100"/>
        <c:noMultiLvlLbl val="0"/>
      </c:catAx>
      <c:valAx>
        <c:axId val="24959919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dirty="0"/>
                  <a:t>#</a:t>
                </a:r>
                <a:r>
                  <a:rPr lang="es-MX" baseline="0" dirty="0"/>
                  <a:t> de víctimas</a:t>
                </a:r>
                <a:endParaRPr lang="es-MX" dirty="0"/>
              </a:p>
            </c:rich>
          </c:tx>
          <c:layout>
            <c:manualLayout>
              <c:xMode val="edge"/>
              <c:yMode val="edge"/>
              <c:x val="7.8082730805174366E-3"/>
              <c:y val="0.100839617898441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49592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[Gun Deaths Transformed (version 1).xlsb]Graphs!PivotTable29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 err="1">
                <a:solidFill>
                  <a:schemeClr val="tx1"/>
                </a:solidFill>
              </a:rPr>
              <a:t>Muertes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por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día de la </a:t>
            </a:r>
            <a:r>
              <a:rPr lang="en-US" sz="1400" b="1" dirty="0" err="1">
                <a:solidFill>
                  <a:schemeClr val="tx1"/>
                </a:solidFill>
              </a:rPr>
              <a:t>semana</a:t>
            </a:r>
            <a:endParaRPr lang="en-US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6.8429983768627839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Graphs!$AN$2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0F0">
                <a:alpha val="25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BD7-490D-A5D3-CAC4F65B2CC3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BD7-490D-A5D3-CAC4F65B2CC3}"/>
              </c:ext>
            </c:extLst>
          </c:dPt>
          <c:dPt>
            <c:idx val="2"/>
            <c:invertIfNegative val="0"/>
            <c:bubble3D val="0"/>
            <c:spPr>
              <a:solidFill>
                <a:srgbClr val="00B0F0">
                  <a:alpha val="6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BD7-490D-A5D3-CAC4F65B2CC3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>
                  <a:alpha val="6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BD7-490D-A5D3-CAC4F65B2CC3}"/>
              </c:ext>
            </c:extLst>
          </c:dPt>
          <c:dLbls>
            <c:dLbl>
              <c:idx val="0"/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BD7-490D-A5D3-CAC4F65B2CC3}"/>
                </c:ext>
              </c:extLst>
            </c:dLbl>
            <c:dLbl>
              <c:idx val="1"/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BD7-490D-A5D3-CAC4F65B2CC3}"/>
                </c:ext>
              </c:extLst>
            </c:dLbl>
            <c:dLbl>
              <c:idx val="2"/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BD7-490D-A5D3-CAC4F65B2CC3}"/>
                </c:ext>
              </c:extLst>
            </c:dLbl>
            <c:dLbl>
              <c:idx val="3"/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BD7-490D-A5D3-CAC4F65B2CC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Graphs!$AM$3:$AM$10</c:f>
              <c:strCache>
                <c:ptCount val="7"/>
                <c:pt idx="0">
                  <c:v>Sábado</c:v>
                </c:pt>
                <c:pt idx="1">
                  <c:v>Domingo</c:v>
                </c:pt>
                <c:pt idx="2">
                  <c:v>Viernes</c:v>
                </c:pt>
                <c:pt idx="3">
                  <c:v>Lunes</c:v>
                </c:pt>
                <c:pt idx="4">
                  <c:v>Martes</c:v>
                </c:pt>
                <c:pt idx="5">
                  <c:v>Jueves</c:v>
                </c:pt>
                <c:pt idx="6">
                  <c:v>Miércoles</c:v>
                </c:pt>
              </c:strCache>
            </c:strRef>
          </c:cat>
          <c:val>
            <c:numRef>
              <c:f>Graphs!$AN$3:$AN$10</c:f>
              <c:numCache>
                <c:formatCode>General</c:formatCode>
                <c:ptCount val="7"/>
                <c:pt idx="0">
                  <c:v>1210</c:v>
                </c:pt>
                <c:pt idx="1">
                  <c:v>1160</c:v>
                </c:pt>
                <c:pt idx="2">
                  <c:v>1030</c:v>
                </c:pt>
                <c:pt idx="3">
                  <c:v>1014</c:v>
                </c:pt>
                <c:pt idx="4">
                  <c:v>997</c:v>
                </c:pt>
                <c:pt idx="5">
                  <c:v>914</c:v>
                </c:pt>
                <c:pt idx="6">
                  <c:v>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D7-490D-A5D3-CAC4F65B2C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690782319"/>
        <c:axId val="690793839"/>
      </c:barChart>
      <c:catAx>
        <c:axId val="690782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690793839"/>
        <c:crosses val="autoZero"/>
        <c:auto val="1"/>
        <c:lblAlgn val="ctr"/>
        <c:lblOffset val="100"/>
        <c:noMultiLvlLbl val="0"/>
      </c:catAx>
      <c:valAx>
        <c:axId val="69079383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sz="1000" dirty="0"/>
                  <a:t>#</a:t>
                </a:r>
                <a:r>
                  <a:rPr lang="es-MX" sz="1000" baseline="0" dirty="0"/>
                  <a:t> de víctimas</a:t>
                </a:r>
                <a:endParaRPr lang="es-MX" sz="1000" dirty="0"/>
              </a:p>
            </c:rich>
          </c:tx>
          <c:layout>
            <c:manualLayout>
              <c:xMode val="edge"/>
              <c:yMode val="edge"/>
              <c:x val="9.3699276966209243E-3"/>
              <c:y val="0.100988436400201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690782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700"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[Gun Deaths Transformed (version 1).xlsb]Graphs!PivotTable29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 err="1">
                <a:solidFill>
                  <a:schemeClr val="tx1"/>
                </a:solidFill>
              </a:rPr>
              <a:t>Muertes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por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día de la </a:t>
            </a:r>
            <a:r>
              <a:rPr lang="en-US" sz="1400" b="1" dirty="0" err="1">
                <a:solidFill>
                  <a:schemeClr val="tx1"/>
                </a:solidFill>
              </a:rPr>
              <a:t>semana</a:t>
            </a:r>
            <a:endParaRPr lang="en-US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6.8429983768627839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Graphs!$AN$2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0F0">
                <a:alpha val="25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BD7-490D-A5D3-CAC4F65B2CC3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BD7-490D-A5D3-CAC4F65B2CC3}"/>
              </c:ext>
            </c:extLst>
          </c:dPt>
          <c:dPt>
            <c:idx val="6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5146-4268-954F-E228FFD20FE9}"/>
              </c:ext>
            </c:extLst>
          </c:dPt>
          <c:dLbls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146-4268-954F-E228FFD20F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Graphs!$AM$3:$AM$10</c:f>
              <c:strCache>
                <c:ptCount val="7"/>
                <c:pt idx="0">
                  <c:v>Sábado</c:v>
                </c:pt>
                <c:pt idx="1">
                  <c:v>Domingo</c:v>
                </c:pt>
                <c:pt idx="2">
                  <c:v>Viernes</c:v>
                </c:pt>
                <c:pt idx="3">
                  <c:v>Lunes</c:v>
                </c:pt>
                <c:pt idx="4">
                  <c:v>Martes</c:v>
                </c:pt>
                <c:pt idx="5">
                  <c:v>Jueves</c:v>
                </c:pt>
                <c:pt idx="6">
                  <c:v>Miércoles</c:v>
                </c:pt>
              </c:strCache>
            </c:strRef>
          </c:cat>
          <c:val>
            <c:numRef>
              <c:f>Graphs!$AN$3:$AN$10</c:f>
              <c:numCache>
                <c:formatCode>General</c:formatCode>
                <c:ptCount val="7"/>
                <c:pt idx="0">
                  <c:v>1210</c:v>
                </c:pt>
                <c:pt idx="1">
                  <c:v>1160</c:v>
                </c:pt>
                <c:pt idx="2">
                  <c:v>1030</c:v>
                </c:pt>
                <c:pt idx="3">
                  <c:v>1014</c:v>
                </c:pt>
                <c:pt idx="4">
                  <c:v>997</c:v>
                </c:pt>
                <c:pt idx="5">
                  <c:v>914</c:v>
                </c:pt>
                <c:pt idx="6">
                  <c:v>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D7-490D-A5D3-CAC4F65B2C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690782319"/>
        <c:axId val="690793839"/>
      </c:barChart>
      <c:catAx>
        <c:axId val="690782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690793839"/>
        <c:crosses val="autoZero"/>
        <c:auto val="1"/>
        <c:lblAlgn val="ctr"/>
        <c:lblOffset val="100"/>
        <c:noMultiLvlLbl val="0"/>
      </c:catAx>
      <c:valAx>
        <c:axId val="69079383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sz="1000" dirty="0"/>
                  <a:t>#</a:t>
                </a:r>
                <a:r>
                  <a:rPr lang="es-MX" sz="1000" baseline="0" dirty="0"/>
                  <a:t> de víctimas</a:t>
                </a:r>
                <a:endParaRPr lang="es-MX" sz="1000" dirty="0"/>
              </a:p>
            </c:rich>
          </c:tx>
          <c:layout>
            <c:manualLayout>
              <c:xMode val="edge"/>
              <c:yMode val="edge"/>
              <c:x val="9.3699276966209243E-3"/>
              <c:y val="0.100988436400201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690782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700"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[Gun Deaths Transformed (version 1).xlsb]Graphs!PivotTable29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 err="1">
                <a:solidFill>
                  <a:schemeClr val="tx1"/>
                </a:solidFill>
              </a:rPr>
              <a:t>Muertes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por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día de la </a:t>
            </a:r>
            <a:r>
              <a:rPr lang="en-US" sz="1400" b="1" dirty="0" err="1">
                <a:solidFill>
                  <a:schemeClr val="tx1"/>
                </a:solidFill>
              </a:rPr>
              <a:t>semana</a:t>
            </a:r>
            <a:endParaRPr lang="en-US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6.8429983768627839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Graphs!$AN$2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BD7-490D-A5D3-CAC4F65B2CC3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BD7-490D-A5D3-CAC4F65B2CC3}"/>
              </c:ext>
            </c:extLst>
          </c:dPt>
          <c:dPt>
            <c:idx val="6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5146-4268-954F-E228FFD20FE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Graphs!$AM$3:$AM$10</c:f>
              <c:strCache>
                <c:ptCount val="7"/>
                <c:pt idx="0">
                  <c:v>Sábado</c:v>
                </c:pt>
                <c:pt idx="1">
                  <c:v>Domingo</c:v>
                </c:pt>
                <c:pt idx="2">
                  <c:v>Viernes</c:v>
                </c:pt>
                <c:pt idx="3">
                  <c:v>Lunes</c:v>
                </c:pt>
                <c:pt idx="4">
                  <c:v>Martes</c:v>
                </c:pt>
                <c:pt idx="5">
                  <c:v>Jueves</c:v>
                </c:pt>
                <c:pt idx="6">
                  <c:v>Miércoles</c:v>
                </c:pt>
              </c:strCache>
            </c:strRef>
          </c:cat>
          <c:val>
            <c:numRef>
              <c:f>Graphs!$AN$3:$AN$10</c:f>
              <c:numCache>
                <c:formatCode>General</c:formatCode>
                <c:ptCount val="7"/>
                <c:pt idx="0">
                  <c:v>1210</c:v>
                </c:pt>
                <c:pt idx="1">
                  <c:v>1160</c:v>
                </c:pt>
                <c:pt idx="2">
                  <c:v>1030</c:v>
                </c:pt>
                <c:pt idx="3">
                  <c:v>1014</c:v>
                </c:pt>
                <c:pt idx="4">
                  <c:v>997</c:v>
                </c:pt>
                <c:pt idx="5">
                  <c:v>914</c:v>
                </c:pt>
                <c:pt idx="6">
                  <c:v>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D7-490D-A5D3-CAC4F65B2C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690782319"/>
        <c:axId val="690793839"/>
      </c:barChart>
      <c:catAx>
        <c:axId val="690782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690793839"/>
        <c:crosses val="autoZero"/>
        <c:auto val="1"/>
        <c:lblAlgn val="ctr"/>
        <c:lblOffset val="100"/>
        <c:noMultiLvlLbl val="0"/>
      </c:catAx>
      <c:valAx>
        <c:axId val="69079383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sz="1000" dirty="0"/>
                  <a:t>#</a:t>
                </a:r>
                <a:r>
                  <a:rPr lang="es-MX" sz="1000" baseline="0" dirty="0"/>
                  <a:t> de víctimas</a:t>
                </a:r>
                <a:endParaRPr lang="es-MX" sz="1000" dirty="0"/>
              </a:p>
            </c:rich>
          </c:tx>
          <c:layout>
            <c:manualLayout>
              <c:xMode val="edge"/>
              <c:yMode val="edge"/>
              <c:x val="9.3699276966209243E-3"/>
              <c:y val="0.100988436400201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690782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700"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[Gun Deaths Transformed.xlsx]Graphs!PivotTable19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>
                <a:solidFill>
                  <a:schemeClr val="tx1"/>
                </a:solidFill>
              </a:rPr>
              <a:t>Edad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promedio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de las </a:t>
            </a:r>
            <a:r>
              <a:rPr lang="en-US" dirty="0" err="1">
                <a:solidFill>
                  <a:schemeClr val="tx1"/>
                </a:solidFill>
              </a:rPr>
              <a:t>víctimas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a </a:t>
            </a:r>
            <a:r>
              <a:rPr lang="en-US" b="0" dirty="0" err="1">
                <a:solidFill>
                  <a:schemeClr val="tx1"/>
                </a:solidFill>
              </a:rPr>
              <a:t>través</a:t>
            </a:r>
            <a:r>
              <a:rPr lang="en-US" b="0" dirty="0">
                <a:solidFill>
                  <a:schemeClr val="tx1"/>
                </a:solidFill>
              </a:rPr>
              <a:t> del </a:t>
            </a:r>
            <a:r>
              <a:rPr lang="en-US" b="1" dirty="0" err="1">
                <a:solidFill>
                  <a:schemeClr val="tx1"/>
                </a:solidFill>
              </a:rPr>
              <a:t>tiempo</a:t>
            </a:r>
            <a:endParaRPr lang="en-US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3.9152033839948467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Graphs!$U$20</c:f>
              <c:strCache>
                <c:ptCount val="1"/>
                <c:pt idx="0">
                  <c:v>Total</c:v>
                </c:pt>
              </c:strCache>
            </c:strRef>
          </c:tx>
          <c:spPr>
            <a:ln w="12700" cap="rnd">
              <a:solidFill>
                <a:schemeClr val="bg1">
                  <a:lumMod val="50000"/>
                  <a:alpha val="25000"/>
                </a:schemeClr>
              </a:solidFill>
              <a:round/>
            </a:ln>
            <a:effectLst/>
          </c:spPr>
          <c:marker>
            <c:symbol val="none"/>
          </c:marker>
          <c:trendline>
            <c:spPr>
              <a:ln w="28575" cap="rnd">
                <a:solidFill>
                  <a:srgbClr val="00B0F0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cat>
            <c:multiLvlStrRef>
              <c:f>Graphs!$T$21:$T$32</c:f>
              <c:multiLvlStrCache>
                <c:ptCount val="9"/>
                <c:lvl>
                  <c:pt idx="0">
                    <c:v>dic</c:v>
                  </c:pt>
                  <c:pt idx="1">
                    <c:v>ene</c:v>
                  </c:pt>
                  <c:pt idx="2">
                    <c:v>feb</c:v>
                  </c:pt>
                  <c:pt idx="3">
                    <c:v>mar</c:v>
                  </c:pt>
                  <c:pt idx="4">
                    <c:v>abr</c:v>
                  </c:pt>
                  <c:pt idx="5">
                    <c:v>may</c:v>
                  </c:pt>
                  <c:pt idx="6">
                    <c:v>jun</c:v>
                  </c:pt>
                  <c:pt idx="7">
                    <c:v>jul</c:v>
                  </c:pt>
                  <c:pt idx="8">
                    <c:v>ago</c:v>
                  </c:pt>
                </c:lvl>
                <c:lvl>
                  <c:pt idx="0">
                    <c:v>2012</c:v>
                  </c:pt>
                  <c:pt idx="1">
                    <c:v>2013</c:v>
                  </c:pt>
                </c:lvl>
              </c:multiLvlStrCache>
            </c:multiLvlStrRef>
          </c:cat>
          <c:val>
            <c:numRef>
              <c:f>Graphs!$U$21:$U$32</c:f>
              <c:numCache>
                <c:formatCode>General</c:formatCode>
                <c:ptCount val="9"/>
                <c:pt idx="0">
                  <c:v>32.207606973058638</c:v>
                </c:pt>
                <c:pt idx="1">
                  <c:v>33.873704052780397</c:v>
                </c:pt>
                <c:pt idx="2">
                  <c:v>33.957727873183622</c:v>
                </c:pt>
                <c:pt idx="3">
                  <c:v>34.374549819927971</c:v>
                </c:pt>
                <c:pt idx="4">
                  <c:v>32.232198142414859</c:v>
                </c:pt>
                <c:pt idx="5">
                  <c:v>31.95125786163522</c:v>
                </c:pt>
                <c:pt idx="6">
                  <c:v>32.805</c:v>
                </c:pt>
                <c:pt idx="7">
                  <c:v>31.863192182410423</c:v>
                </c:pt>
                <c:pt idx="8">
                  <c:v>32.055248618784532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35-4BDC-91F9-FFF4D17953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713807"/>
        <c:axId val="696715247"/>
      </c:lineChart>
      <c:catAx>
        <c:axId val="696713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696715247"/>
        <c:crosses val="autoZero"/>
        <c:auto val="1"/>
        <c:lblAlgn val="ctr"/>
        <c:lblOffset val="100"/>
        <c:noMultiLvlLbl val="0"/>
      </c:catAx>
      <c:valAx>
        <c:axId val="69671524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dirty="0"/>
                  <a:t>Edad promedio</a:t>
                </a:r>
              </a:p>
            </c:rich>
          </c:tx>
          <c:layout>
            <c:manualLayout>
              <c:xMode val="edge"/>
              <c:yMode val="edge"/>
              <c:x val="1.5616546161034873E-2"/>
              <c:y val="0.17707792860734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696713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3717475775907928E-4"/>
          <c:y val="0.10244922071392661"/>
          <c:w val="0.23441751512468642"/>
          <c:h val="5.00188536953242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[Gun Deaths Transformed (version 1).xlsb]Graphs!PivotTable18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b="0" dirty="0">
                <a:solidFill>
                  <a:schemeClr val="tx1"/>
                </a:solidFill>
              </a:rPr>
              <a:t>Posibles</a:t>
            </a:r>
            <a:r>
              <a:rPr lang="es-MX" b="0" baseline="0" dirty="0">
                <a:solidFill>
                  <a:schemeClr val="tx1"/>
                </a:solidFill>
              </a:rPr>
              <a:t> </a:t>
            </a:r>
            <a:r>
              <a:rPr lang="es-MX" b="1" baseline="0" dirty="0">
                <a:solidFill>
                  <a:schemeClr val="tx1"/>
                </a:solidFill>
              </a:rPr>
              <a:t>causas de muerte </a:t>
            </a:r>
            <a:r>
              <a:rPr lang="es-MX" b="0" baseline="0" dirty="0">
                <a:solidFill>
                  <a:schemeClr val="tx1"/>
                </a:solidFill>
              </a:rPr>
              <a:t>a lo largo del </a:t>
            </a:r>
            <a:r>
              <a:rPr lang="es-MX" b="1" baseline="0" dirty="0">
                <a:solidFill>
                  <a:schemeClr val="tx1"/>
                </a:solidFill>
              </a:rPr>
              <a:t>tiempo</a:t>
            </a:r>
            <a:endParaRPr lang="es-MX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1.4495105995770013E-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6402660961093882E-2"/>
          <c:y val="0.19982855706385119"/>
          <c:w val="0.9064191382617679"/>
          <c:h val="0.69687078934137758"/>
        </c:manualLayout>
      </c:layout>
      <c:lineChart>
        <c:grouping val="standard"/>
        <c:varyColors val="0"/>
        <c:ser>
          <c:idx val="1"/>
          <c:order val="0"/>
          <c:tx>
            <c:strRef>
              <c:f>Graphs!$AH$1:$AH$2</c:f>
              <c:strCache>
                <c:ptCount val="1"/>
                <c:pt idx="0">
                  <c:v>Homicidio</c:v>
                </c:pt>
              </c:strCache>
            </c:strRef>
          </c:tx>
          <c:spPr>
            <a:ln w="12700" cap="rnd">
              <a:solidFill>
                <a:schemeClr val="bg1">
                  <a:lumMod val="50000"/>
                  <a:alpha val="25000"/>
                </a:schemeClr>
              </a:solidFill>
              <a:round/>
            </a:ln>
            <a:effectLst/>
          </c:spPr>
          <c:marker>
            <c:symbol val="none"/>
          </c:marker>
          <c:trendline>
            <c:spPr>
              <a:ln w="28575" cap="rnd">
                <a:solidFill>
                  <a:srgbClr val="FFC000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cat>
            <c:multiLvlStrRef>
              <c:f>Graphs!$AF$3:$AF$14</c:f>
              <c:multiLvlStrCache>
                <c:ptCount val="9"/>
                <c:lvl>
                  <c:pt idx="0">
                    <c:v>dic</c:v>
                  </c:pt>
                  <c:pt idx="1">
                    <c:v>ene</c:v>
                  </c:pt>
                  <c:pt idx="2">
                    <c:v>feb</c:v>
                  </c:pt>
                  <c:pt idx="3">
                    <c:v>mar</c:v>
                  </c:pt>
                  <c:pt idx="4">
                    <c:v>abr</c:v>
                  </c:pt>
                  <c:pt idx="5">
                    <c:v>may</c:v>
                  </c:pt>
                  <c:pt idx="6">
                    <c:v>jun</c:v>
                  </c:pt>
                  <c:pt idx="7">
                    <c:v>jul</c:v>
                  </c:pt>
                  <c:pt idx="8">
                    <c:v>ago</c:v>
                  </c:pt>
                </c:lvl>
                <c:lvl>
                  <c:pt idx="0">
                    <c:v>2012</c:v>
                  </c:pt>
                  <c:pt idx="1">
                    <c:v>2013</c:v>
                  </c:pt>
                </c:lvl>
              </c:multiLvlStrCache>
            </c:multiLvlStrRef>
          </c:cat>
          <c:val>
            <c:numRef>
              <c:f>Graphs!$AH$3:$AH$14</c:f>
              <c:numCache>
                <c:formatCode>General</c:formatCode>
                <c:ptCount val="9"/>
                <c:pt idx="0">
                  <c:v>449</c:v>
                </c:pt>
                <c:pt idx="1">
                  <c:v>740</c:v>
                </c:pt>
                <c:pt idx="2">
                  <c:v>530</c:v>
                </c:pt>
                <c:pt idx="3">
                  <c:v>650</c:v>
                </c:pt>
                <c:pt idx="4">
                  <c:v>526</c:v>
                </c:pt>
                <c:pt idx="5">
                  <c:v>542</c:v>
                </c:pt>
                <c:pt idx="6">
                  <c:v>704</c:v>
                </c:pt>
                <c:pt idx="7">
                  <c:v>868</c:v>
                </c:pt>
                <c:pt idx="8">
                  <c:v>345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A6E-4ED0-A669-FD1D503392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4903935"/>
        <c:axId val="364881375"/>
      </c:lineChart>
      <c:catAx>
        <c:axId val="364903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64881375"/>
        <c:crosses val="autoZero"/>
        <c:auto val="1"/>
        <c:lblAlgn val="ctr"/>
        <c:lblOffset val="100"/>
        <c:noMultiLvlLbl val="0"/>
      </c:catAx>
      <c:valAx>
        <c:axId val="36488137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dirty="0"/>
                  <a:t># de víctimas</a:t>
                </a:r>
              </a:p>
            </c:rich>
          </c:tx>
          <c:layout>
            <c:manualLayout>
              <c:xMode val="edge"/>
              <c:yMode val="edge"/>
              <c:x val="5.9264177856475329E-3"/>
              <c:y val="0.183051030668677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64903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8.9678984414278545E-2"/>
          <c:w val="0.28007722197629242"/>
          <c:h val="7.18388637506284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2225"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[Gun Deaths Transformed (version 1).xlsb]Graphs!PivotTable18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b="0" dirty="0">
                <a:solidFill>
                  <a:schemeClr val="tx1"/>
                </a:solidFill>
              </a:rPr>
              <a:t>Posibles</a:t>
            </a:r>
            <a:r>
              <a:rPr lang="es-MX" b="0" baseline="0" dirty="0">
                <a:solidFill>
                  <a:schemeClr val="tx1"/>
                </a:solidFill>
              </a:rPr>
              <a:t> </a:t>
            </a:r>
            <a:r>
              <a:rPr lang="es-MX" b="1" baseline="0" dirty="0">
                <a:solidFill>
                  <a:schemeClr val="tx1"/>
                </a:solidFill>
              </a:rPr>
              <a:t>causas de muerte </a:t>
            </a:r>
            <a:r>
              <a:rPr lang="es-MX" b="0" baseline="0" dirty="0">
                <a:solidFill>
                  <a:schemeClr val="tx1"/>
                </a:solidFill>
              </a:rPr>
              <a:t>a lo largo del </a:t>
            </a:r>
            <a:r>
              <a:rPr lang="es-MX" b="1" baseline="0" dirty="0">
                <a:solidFill>
                  <a:schemeClr val="tx1"/>
                </a:solidFill>
              </a:rPr>
              <a:t>tiempo</a:t>
            </a:r>
            <a:endParaRPr lang="es-MX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1.4495105995770013E-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6402660961093882E-2"/>
          <c:y val="0.19982855706385119"/>
          <c:w val="0.9064191382617679"/>
          <c:h val="0.69687078934137758"/>
        </c:manualLayout>
      </c:layout>
      <c:lineChart>
        <c:grouping val="standard"/>
        <c:varyColors val="0"/>
        <c:ser>
          <c:idx val="0"/>
          <c:order val="0"/>
          <c:tx>
            <c:strRef>
              <c:f>Graphs!$AG$1:$AG$2</c:f>
              <c:strCache>
                <c:ptCount val="1"/>
                <c:pt idx="0">
                  <c:v>Desconocido</c:v>
                </c:pt>
              </c:strCache>
            </c:strRef>
          </c:tx>
          <c:spPr>
            <a:ln w="12700" cap="rnd">
              <a:solidFill>
                <a:schemeClr val="bg1">
                  <a:lumMod val="50000"/>
                  <a:alpha val="25000"/>
                </a:schemeClr>
              </a:solidFill>
              <a:round/>
            </a:ln>
            <a:effectLst/>
          </c:spPr>
          <c:marker>
            <c:symbol val="none"/>
          </c:marker>
          <c:trendline>
            <c:spPr>
              <a:ln w="28575" cap="rnd">
                <a:solidFill>
                  <a:srgbClr val="00B0F0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cat>
            <c:multiLvlStrRef>
              <c:f>Graphs!$AF$3:$AF$14</c:f>
              <c:multiLvlStrCache>
                <c:ptCount val="9"/>
                <c:lvl>
                  <c:pt idx="0">
                    <c:v>dic</c:v>
                  </c:pt>
                  <c:pt idx="1">
                    <c:v>ene</c:v>
                  </c:pt>
                  <c:pt idx="2">
                    <c:v>feb</c:v>
                  </c:pt>
                  <c:pt idx="3">
                    <c:v>mar</c:v>
                  </c:pt>
                  <c:pt idx="4">
                    <c:v>abr</c:v>
                  </c:pt>
                  <c:pt idx="5">
                    <c:v>may</c:v>
                  </c:pt>
                  <c:pt idx="6">
                    <c:v>jun</c:v>
                  </c:pt>
                  <c:pt idx="7">
                    <c:v>jul</c:v>
                  </c:pt>
                  <c:pt idx="8">
                    <c:v>ago</c:v>
                  </c:pt>
                </c:lvl>
                <c:lvl>
                  <c:pt idx="0">
                    <c:v>2012</c:v>
                  </c:pt>
                  <c:pt idx="1">
                    <c:v>2013</c:v>
                  </c:pt>
                </c:lvl>
              </c:multiLvlStrCache>
            </c:multiLvlStrRef>
          </c:cat>
          <c:val>
            <c:numRef>
              <c:f>Graphs!$AG$3:$AG$14</c:f>
              <c:numCache>
                <c:formatCode>General</c:formatCode>
                <c:ptCount val="9"/>
                <c:pt idx="0">
                  <c:v>159</c:v>
                </c:pt>
                <c:pt idx="1">
                  <c:v>272</c:v>
                </c:pt>
                <c:pt idx="2">
                  <c:v>203</c:v>
                </c:pt>
                <c:pt idx="3">
                  <c:v>191</c:v>
                </c:pt>
                <c:pt idx="4">
                  <c:v>140</c:v>
                </c:pt>
                <c:pt idx="5">
                  <c:v>129</c:v>
                </c:pt>
                <c:pt idx="6">
                  <c:v>147</c:v>
                </c:pt>
                <c:pt idx="7">
                  <c:v>162</c:v>
                </c:pt>
                <c:pt idx="8">
                  <c:v>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6E-4ED0-A669-FD1D50339262}"/>
            </c:ext>
          </c:extLst>
        </c:ser>
        <c:ser>
          <c:idx val="2"/>
          <c:order val="1"/>
          <c:tx>
            <c:strRef>
              <c:f>Graphs!$AI$1:$AI$2</c:f>
              <c:strCache>
                <c:ptCount val="1"/>
                <c:pt idx="0">
                  <c:v>Suicidio</c:v>
                </c:pt>
              </c:strCache>
            </c:strRef>
          </c:tx>
          <c:spPr>
            <a:ln w="12700" cap="rnd">
              <a:solidFill>
                <a:schemeClr val="bg1">
                  <a:lumMod val="50000"/>
                  <a:alpha val="25000"/>
                </a:schemeClr>
              </a:solidFill>
              <a:round/>
            </a:ln>
            <a:effectLst/>
          </c:spPr>
          <c:marker>
            <c:symbol val="none"/>
          </c:marker>
          <c:trendline>
            <c:spPr>
              <a:ln w="28575" cap="rnd">
                <a:solidFill>
                  <a:srgbClr val="00B050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cat>
            <c:multiLvlStrRef>
              <c:f>Graphs!$AF$3:$AF$14</c:f>
              <c:multiLvlStrCache>
                <c:ptCount val="9"/>
                <c:lvl>
                  <c:pt idx="0">
                    <c:v>dic</c:v>
                  </c:pt>
                  <c:pt idx="1">
                    <c:v>ene</c:v>
                  </c:pt>
                  <c:pt idx="2">
                    <c:v>feb</c:v>
                  </c:pt>
                  <c:pt idx="3">
                    <c:v>mar</c:v>
                  </c:pt>
                  <c:pt idx="4">
                    <c:v>abr</c:v>
                  </c:pt>
                  <c:pt idx="5">
                    <c:v>may</c:v>
                  </c:pt>
                  <c:pt idx="6">
                    <c:v>jun</c:v>
                  </c:pt>
                  <c:pt idx="7">
                    <c:v>jul</c:v>
                  </c:pt>
                  <c:pt idx="8">
                    <c:v>ago</c:v>
                  </c:pt>
                </c:lvl>
                <c:lvl>
                  <c:pt idx="0">
                    <c:v>2012</c:v>
                  </c:pt>
                  <c:pt idx="1">
                    <c:v>2013</c:v>
                  </c:pt>
                </c:lvl>
              </c:multiLvlStrCache>
            </c:multiLvlStrRef>
          </c:cat>
          <c:val>
            <c:numRef>
              <c:f>Graphs!$AI$3:$AI$14</c:f>
              <c:numCache>
                <c:formatCode>General</c:formatCode>
                <c:ptCount val="9"/>
                <c:pt idx="0">
                  <c:v>37</c:v>
                </c:pt>
                <c:pt idx="1">
                  <c:v>85</c:v>
                </c:pt>
                <c:pt idx="2">
                  <c:v>65</c:v>
                </c:pt>
                <c:pt idx="3">
                  <c:v>68</c:v>
                </c:pt>
                <c:pt idx="4">
                  <c:v>36</c:v>
                </c:pt>
                <c:pt idx="5">
                  <c:v>20</c:v>
                </c:pt>
                <c:pt idx="6">
                  <c:v>46</c:v>
                </c:pt>
                <c:pt idx="7">
                  <c:v>36</c:v>
                </c:pt>
                <c:pt idx="8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A6E-4ED0-A669-FD1D503392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4903935"/>
        <c:axId val="364881375"/>
      </c:lineChart>
      <c:catAx>
        <c:axId val="364903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64881375"/>
        <c:crosses val="autoZero"/>
        <c:auto val="1"/>
        <c:lblAlgn val="ctr"/>
        <c:lblOffset val="100"/>
        <c:noMultiLvlLbl val="0"/>
      </c:catAx>
      <c:valAx>
        <c:axId val="36488137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dirty="0"/>
                  <a:t># de víctimas</a:t>
                </a:r>
              </a:p>
            </c:rich>
          </c:tx>
          <c:layout>
            <c:manualLayout>
              <c:xMode val="edge"/>
              <c:yMode val="edge"/>
              <c:x val="5.9264177856475329E-3"/>
              <c:y val="0.183051030668677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64903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8.9678984414278545E-2"/>
          <c:w val="1"/>
          <c:h val="7.18388637506284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2225"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[Gun Deaths Transformed (version 1).xlsb]Graphs!PivotTable18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b="0" dirty="0">
                <a:solidFill>
                  <a:schemeClr val="tx1"/>
                </a:solidFill>
              </a:rPr>
              <a:t>Posibles</a:t>
            </a:r>
            <a:r>
              <a:rPr lang="es-MX" b="0" baseline="0" dirty="0">
                <a:solidFill>
                  <a:schemeClr val="tx1"/>
                </a:solidFill>
              </a:rPr>
              <a:t> </a:t>
            </a:r>
            <a:r>
              <a:rPr lang="es-MX" b="1" baseline="0" dirty="0">
                <a:solidFill>
                  <a:schemeClr val="tx1"/>
                </a:solidFill>
              </a:rPr>
              <a:t>causas de muerte </a:t>
            </a:r>
            <a:r>
              <a:rPr lang="es-MX" b="0" baseline="0" dirty="0">
                <a:solidFill>
                  <a:schemeClr val="tx1"/>
                </a:solidFill>
              </a:rPr>
              <a:t>a lo largo del </a:t>
            </a:r>
            <a:r>
              <a:rPr lang="es-MX" b="1" baseline="0" dirty="0">
                <a:solidFill>
                  <a:schemeClr val="tx1"/>
                </a:solidFill>
              </a:rPr>
              <a:t>tiempo</a:t>
            </a:r>
            <a:endParaRPr lang="es-MX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1.4495105995770013E-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6402660961093882E-2"/>
          <c:y val="0.19982855706385119"/>
          <c:w val="0.9064191382617679"/>
          <c:h val="0.69687078934137758"/>
        </c:manualLayout>
      </c:layout>
      <c:lineChart>
        <c:grouping val="standard"/>
        <c:varyColors val="0"/>
        <c:ser>
          <c:idx val="0"/>
          <c:order val="0"/>
          <c:tx>
            <c:strRef>
              <c:f>Graphs!$AG$1:$AG$2</c:f>
              <c:strCache>
                <c:ptCount val="1"/>
                <c:pt idx="0">
                  <c:v>Desconocido</c:v>
                </c:pt>
              </c:strCache>
            </c:strRef>
          </c:tx>
          <c:spPr>
            <a:ln w="12700" cap="rnd">
              <a:solidFill>
                <a:schemeClr val="bg1">
                  <a:lumMod val="50000"/>
                  <a:alpha val="25000"/>
                </a:schemeClr>
              </a:solidFill>
              <a:round/>
            </a:ln>
            <a:effectLst/>
          </c:spPr>
          <c:marker>
            <c:symbol val="none"/>
          </c:marker>
          <c:trendline>
            <c:spPr>
              <a:ln w="28575" cap="rnd">
                <a:solidFill>
                  <a:srgbClr val="00B0F0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cat>
            <c:multiLvlStrRef>
              <c:f>Graphs!$AF$3:$AF$14</c:f>
              <c:multiLvlStrCache>
                <c:ptCount val="9"/>
                <c:lvl>
                  <c:pt idx="0">
                    <c:v>dic</c:v>
                  </c:pt>
                  <c:pt idx="1">
                    <c:v>ene</c:v>
                  </c:pt>
                  <c:pt idx="2">
                    <c:v>feb</c:v>
                  </c:pt>
                  <c:pt idx="3">
                    <c:v>mar</c:v>
                  </c:pt>
                  <c:pt idx="4">
                    <c:v>abr</c:v>
                  </c:pt>
                  <c:pt idx="5">
                    <c:v>may</c:v>
                  </c:pt>
                  <c:pt idx="6">
                    <c:v>jun</c:v>
                  </c:pt>
                  <c:pt idx="7">
                    <c:v>jul</c:v>
                  </c:pt>
                  <c:pt idx="8">
                    <c:v>ago</c:v>
                  </c:pt>
                </c:lvl>
                <c:lvl>
                  <c:pt idx="0">
                    <c:v>2012</c:v>
                  </c:pt>
                  <c:pt idx="1">
                    <c:v>2013</c:v>
                  </c:pt>
                </c:lvl>
              </c:multiLvlStrCache>
            </c:multiLvlStrRef>
          </c:cat>
          <c:val>
            <c:numRef>
              <c:f>Graphs!$AG$3:$AG$14</c:f>
              <c:numCache>
                <c:formatCode>General</c:formatCode>
                <c:ptCount val="9"/>
                <c:pt idx="0">
                  <c:v>159</c:v>
                </c:pt>
                <c:pt idx="1">
                  <c:v>272</c:v>
                </c:pt>
                <c:pt idx="2">
                  <c:v>203</c:v>
                </c:pt>
                <c:pt idx="3">
                  <c:v>191</c:v>
                </c:pt>
                <c:pt idx="4">
                  <c:v>140</c:v>
                </c:pt>
                <c:pt idx="5">
                  <c:v>129</c:v>
                </c:pt>
                <c:pt idx="6">
                  <c:v>147</c:v>
                </c:pt>
                <c:pt idx="7">
                  <c:v>162</c:v>
                </c:pt>
                <c:pt idx="8">
                  <c:v>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6E-4ED0-A669-FD1D50339262}"/>
            </c:ext>
          </c:extLst>
        </c:ser>
        <c:ser>
          <c:idx val="1"/>
          <c:order val="1"/>
          <c:tx>
            <c:strRef>
              <c:f>Graphs!$AH$1:$AH$2</c:f>
              <c:strCache>
                <c:ptCount val="1"/>
                <c:pt idx="0">
                  <c:v>Homicidio</c:v>
                </c:pt>
              </c:strCache>
            </c:strRef>
          </c:tx>
          <c:spPr>
            <a:ln w="12700" cap="rnd">
              <a:solidFill>
                <a:schemeClr val="bg1">
                  <a:lumMod val="50000"/>
                  <a:alpha val="25000"/>
                </a:schemeClr>
              </a:solidFill>
              <a:round/>
            </a:ln>
            <a:effectLst/>
          </c:spPr>
          <c:marker>
            <c:symbol val="none"/>
          </c:marker>
          <c:trendline>
            <c:spPr>
              <a:ln w="28575" cap="rnd">
                <a:solidFill>
                  <a:srgbClr val="FFC000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cat>
            <c:multiLvlStrRef>
              <c:f>Graphs!$AF$3:$AF$14</c:f>
              <c:multiLvlStrCache>
                <c:ptCount val="9"/>
                <c:lvl>
                  <c:pt idx="0">
                    <c:v>dic</c:v>
                  </c:pt>
                  <c:pt idx="1">
                    <c:v>ene</c:v>
                  </c:pt>
                  <c:pt idx="2">
                    <c:v>feb</c:v>
                  </c:pt>
                  <c:pt idx="3">
                    <c:v>mar</c:v>
                  </c:pt>
                  <c:pt idx="4">
                    <c:v>abr</c:v>
                  </c:pt>
                  <c:pt idx="5">
                    <c:v>may</c:v>
                  </c:pt>
                  <c:pt idx="6">
                    <c:v>jun</c:v>
                  </c:pt>
                  <c:pt idx="7">
                    <c:v>jul</c:v>
                  </c:pt>
                  <c:pt idx="8">
                    <c:v>ago</c:v>
                  </c:pt>
                </c:lvl>
                <c:lvl>
                  <c:pt idx="0">
                    <c:v>2012</c:v>
                  </c:pt>
                  <c:pt idx="1">
                    <c:v>2013</c:v>
                  </c:pt>
                </c:lvl>
              </c:multiLvlStrCache>
            </c:multiLvlStrRef>
          </c:cat>
          <c:val>
            <c:numRef>
              <c:f>Graphs!$AH$3:$AH$14</c:f>
              <c:numCache>
                <c:formatCode>General</c:formatCode>
                <c:ptCount val="9"/>
                <c:pt idx="0">
                  <c:v>449</c:v>
                </c:pt>
                <c:pt idx="1">
                  <c:v>740</c:v>
                </c:pt>
                <c:pt idx="2">
                  <c:v>530</c:v>
                </c:pt>
                <c:pt idx="3">
                  <c:v>650</c:v>
                </c:pt>
                <c:pt idx="4">
                  <c:v>526</c:v>
                </c:pt>
                <c:pt idx="5">
                  <c:v>542</c:v>
                </c:pt>
                <c:pt idx="6">
                  <c:v>704</c:v>
                </c:pt>
                <c:pt idx="7">
                  <c:v>868</c:v>
                </c:pt>
                <c:pt idx="8">
                  <c:v>345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A6E-4ED0-A669-FD1D50339262}"/>
            </c:ext>
          </c:extLst>
        </c:ser>
        <c:ser>
          <c:idx val="2"/>
          <c:order val="2"/>
          <c:tx>
            <c:strRef>
              <c:f>Graphs!$AI$1:$AI$2</c:f>
              <c:strCache>
                <c:ptCount val="1"/>
                <c:pt idx="0">
                  <c:v>Suicidio</c:v>
                </c:pt>
              </c:strCache>
            </c:strRef>
          </c:tx>
          <c:spPr>
            <a:ln w="12700" cap="rnd">
              <a:solidFill>
                <a:schemeClr val="bg1">
                  <a:lumMod val="50000"/>
                  <a:alpha val="25000"/>
                </a:schemeClr>
              </a:solidFill>
              <a:round/>
            </a:ln>
            <a:effectLst/>
          </c:spPr>
          <c:marker>
            <c:symbol val="none"/>
          </c:marker>
          <c:trendline>
            <c:spPr>
              <a:ln w="28575" cap="rnd">
                <a:solidFill>
                  <a:srgbClr val="00B050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cat>
            <c:multiLvlStrRef>
              <c:f>Graphs!$AF$3:$AF$14</c:f>
              <c:multiLvlStrCache>
                <c:ptCount val="9"/>
                <c:lvl>
                  <c:pt idx="0">
                    <c:v>dic</c:v>
                  </c:pt>
                  <c:pt idx="1">
                    <c:v>ene</c:v>
                  </c:pt>
                  <c:pt idx="2">
                    <c:v>feb</c:v>
                  </c:pt>
                  <c:pt idx="3">
                    <c:v>mar</c:v>
                  </c:pt>
                  <c:pt idx="4">
                    <c:v>abr</c:v>
                  </c:pt>
                  <c:pt idx="5">
                    <c:v>may</c:v>
                  </c:pt>
                  <c:pt idx="6">
                    <c:v>jun</c:v>
                  </c:pt>
                  <c:pt idx="7">
                    <c:v>jul</c:v>
                  </c:pt>
                  <c:pt idx="8">
                    <c:v>ago</c:v>
                  </c:pt>
                </c:lvl>
                <c:lvl>
                  <c:pt idx="0">
                    <c:v>2012</c:v>
                  </c:pt>
                  <c:pt idx="1">
                    <c:v>2013</c:v>
                  </c:pt>
                </c:lvl>
              </c:multiLvlStrCache>
            </c:multiLvlStrRef>
          </c:cat>
          <c:val>
            <c:numRef>
              <c:f>Graphs!$AI$3:$AI$14</c:f>
              <c:numCache>
                <c:formatCode>General</c:formatCode>
                <c:ptCount val="9"/>
                <c:pt idx="0">
                  <c:v>37</c:v>
                </c:pt>
                <c:pt idx="1">
                  <c:v>85</c:v>
                </c:pt>
                <c:pt idx="2">
                  <c:v>65</c:v>
                </c:pt>
                <c:pt idx="3">
                  <c:v>68</c:v>
                </c:pt>
                <c:pt idx="4">
                  <c:v>36</c:v>
                </c:pt>
                <c:pt idx="5">
                  <c:v>20</c:v>
                </c:pt>
                <c:pt idx="6">
                  <c:v>46</c:v>
                </c:pt>
                <c:pt idx="7">
                  <c:v>36</c:v>
                </c:pt>
                <c:pt idx="8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A6E-4ED0-A669-FD1D50339262}"/>
            </c:ext>
          </c:extLst>
        </c:ser>
        <c:ser>
          <c:idx val="3"/>
          <c:order val="3"/>
          <c:tx>
            <c:strRef>
              <c:f>Graphs!$AJ$1:$AJ$2</c:f>
              <c:strCache>
                <c:ptCount val="1"/>
                <c:pt idx="0">
                  <c:v>Supuesta defensa propia</c:v>
                </c:pt>
              </c:strCache>
            </c:strRef>
          </c:tx>
          <c:spPr>
            <a:ln w="12700" cap="rnd">
              <a:solidFill>
                <a:schemeClr val="bg1">
                  <a:lumMod val="50000"/>
                  <a:alpha val="25000"/>
                </a:schemeClr>
              </a:solidFill>
              <a:round/>
            </a:ln>
            <a:effectLst/>
          </c:spPr>
          <c:marker>
            <c:symbol val="none"/>
          </c:marker>
          <c:trendline>
            <c:spPr>
              <a:ln w="28575" cap="rnd">
                <a:solidFill>
                  <a:srgbClr val="92D050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cat>
            <c:multiLvlStrRef>
              <c:f>Graphs!$AF$3:$AF$14</c:f>
              <c:multiLvlStrCache>
                <c:ptCount val="9"/>
                <c:lvl>
                  <c:pt idx="0">
                    <c:v>dic</c:v>
                  </c:pt>
                  <c:pt idx="1">
                    <c:v>ene</c:v>
                  </c:pt>
                  <c:pt idx="2">
                    <c:v>feb</c:v>
                  </c:pt>
                  <c:pt idx="3">
                    <c:v>mar</c:v>
                  </c:pt>
                  <c:pt idx="4">
                    <c:v>abr</c:v>
                  </c:pt>
                  <c:pt idx="5">
                    <c:v>may</c:v>
                  </c:pt>
                  <c:pt idx="6">
                    <c:v>jun</c:v>
                  </c:pt>
                  <c:pt idx="7">
                    <c:v>jul</c:v>
                  </c:pt>
                  <c:pt idx="8">
                    <c:v>ago</c:v>
                  </c:pt>
                </c:lvl>
                <c:lvl>
                  <c:pt idx="0">
                    <c:v>2012</c:v>
                  </c:pt>
                  <c:pt idx="1">
                    <c:v>2013</c:v>
                  </c:pt>
                </c:lvl>
              </c:multiLvlStrCache>
            </c:multiLvlStrRef>
          </c:cat>
          <c:val>
            <c:numRef>
              <c:f>Graphs!$AJ$3:$AJ$14</c:f>
              <c:numCache>
                <c:formatCode>General</c:formatCode>
                <c:ptCount val="9"/>
                <c:pt idx="0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A6E-4ED0-A669-FD1D503392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4903935"/>
        <c:axId val="364881375"/>
      </c:lineChart>
      <c:catAx>
        <c:axId val="364903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64881375"/>
        <c:crosses val="autoZero"/>
        <c:auto val="1"/>
        <c:lblAlgn val="ctr"/>
        <c:lblOffset val="100"/>
        <c:noMultiLvlLbl val="0"/>
      </c:catAx>
      <c:valAx>
        <c:axId val="36488137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dirty="0"/>
                  <a:t># de víctimas</a:t>
                </a:r>
              </a:p>
            </c:rich>
          </c:tx>
          <c:layout>
            <c:manualLayout>
              <c:xMode val="edge"/>
              <c:yMode val="edge"/>
              <c:x val="5.9264177856475329E-3"/>
              <c:y val="0.183051030668677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64903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8.9678984414278545E-2"/>
          <c:w val="1"/>
          <c:h val="7.18388637506284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2225"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[Gun Deaths Transformed.xlsx]Graphs!PivotTable5</c:name>
    <c:fmtId val="5"/>
  </c:pivotSource>
  <c:chart>
    <c:title>
      <c:tx>
        <c:rich>
          <a:bodyPr rot="0" spcFirstLastPara="1" vertOverflow="ellipsis" vert="horz" wrap="square" anchor="t" anchorCtr="0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</a:rPr>
              <a:t>Muertes</a:t>
            </a:r>
            <a:r>
              <a:rPr lang="en-US" b="1" baseline="0">
                <a:solidFill>
                  <a:schemeClr val="tx1"/>
                </a:solidFill>
              </a:rPr>
              <a:t> por armas </a:t>
            </a:r>
            <a:r>
              <a:rPr lang="en-US" baseline="0">
                <a:solidFill>
                  <a:schemeClr val="tx1"/>
                </a:solidFill>
              </a:rPr>
              <a:t>en el 2012 - 2013</a:t>
            </a:r>
            <a:endParaRPr lang="en-US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"/>
          <c:y val="2.488913023803060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1.615120274914101E-2"/>
              <c:y val="-4.946526080791625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1.615120274914101E-2"/>
              <c:y val="-4.946526080791625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1.615120274914101E-2"/>
              <c:y val="-4.946526080791625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Graphs!$B$1</c:f>
              <c:strCache>
                <c:ptCount val="1"/>
                <c:pt idx="0">
                  <c:v>Total</c:v>
                </c:pt>
              </c:strCache>
            </c:strRef>
          </c:tx>
          <c:spPr>
            <a:ln w="12700" cap="rnd">
              <a:solidFill>
                <a:schemeClr val="bg1">
                  <a:lumMod val="50000"/>
                  <a:alpha val="25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389-4569-BED2-0FE15E15C36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018-4584-BCC2-F40527FE06F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389-4569-BED2-0FE15E15C366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389-4569-BED2-0FE15E15C366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389-4569-BED2-0FE15E15C366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389-4569-BED2-0FE15E15C366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389-4569-BED2-0FE15E15C366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018-4584-BCC2-F40527FE06FC}"/>
                </c:ext>
              </c:extLst>
            </c:dLbl>
            <c:dLbl>
              <c:idx val="8"/>
              <c:layout>
                <c:manualLayout>
                  <c:x val="-2.2985066182565978E-2"/>
                  <c:y val="-6.5429500910087382E-2"/>
                </c:manualLayout>
              </c:layout>
              <c:tx>
                <c:rich>
                  <a:bodyPr/>
                  <a:lstStyle/>
                  <a:p>
                    <a:fld id="{FD447D83-14BB-4A54-BD4F-641B01CA4FCA}" type="VALUE">
                      <a:rPr lang="en-US" sz="1050"/>
                      <a:pPr/>
                      <a:t>[VALUE]</a:t>
                    </a:fld>
                    <a:endParaRPr lang="es-MX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7389-4569-BED2-0FE15E15C3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Graphs!$A$2:$A$13</c:f>
              <c:multiLvlStrCache>
                <c:ptCount val="9"/>
                <c:lvl>
                  <c:pt idx="0">
                    <c:v>dic</c:v>
                  </c:pt>
                  <c:pt idx="1">
                    <c:v>ene</c:v>
                  </c:pt>
                  <c:pt idx="2">
                    <c:v>feb</c:v>
                  </c:pt>
                  <c:pt idx="3">
                    <c:v>mar</c:v>
                  </c:pt>
                  <c:pt idx="4">
                    <c:v>abr</c:v>
                  </c:pt>
                  <c:pt idx="5">
                    <c:v>may</c:v>
                  </c:pt>
                  <c:pt idx="6">
                    <c:v>jun</c:v>
                  </c:pt>
                  <c:pt idx="7">
                    <c:v>jul</c:v>
                  </c:pt>
                  <c:pt idx="8">
                    <c:v>ago</c:v>
                  </c:pt>
                </c:lvl>
                <c:lvl>
                  <c:pt idx="0">
                    <c:v>2012</c:v>
                  </c:pt>
                  <c:pt idx="1">
                    <c:v>2013</c:v>
                  </c:pt>
                </c:lvl>
              </c:multiLvlStrCache>
            </c:multiLvlStrRef>
          </c:cat>
          <c:val>
            <c:numRef>
              <c:f>Graphs!$B$2:$B$13</c:f>
              <c:numCache>
                <c:formatCode>General</c:formatCode>
                <c:ptCount val="9"/>
                <c:pt idx="0">
                  <c:v>646</c:v>
                </c:pt>
                <c:pt idx="1">
                  <c:v>1097</c:v>
                </c:pt>
                <c:pt idx="2">
                  <c:v>800</c:v>
                </c:pt>
                <c:pt idx="3">
                  <c:v>910</c:v>
                </c:pt>
                <c:pt idx="4">
                  <c:v>704</c:v>
                </c:pt>
                <c:pt idx="5">
                  <c:v>692</c:v>
                </c:pt>
                <c:pt idx="6">
                  <c:v>898</c:v>
                </c:pt>
                <c:pt idx="7">
                  <c:v>1066</c:v>
                </c:pt>
                <c:pt idx="8">
                  <c:v>414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389-4569-BED2-0FE15E15C36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88332063"/>
        <c:axId val="688324863"/>
      </c:lineChart>
      <c:catAx>
        <c:axId val="688332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688324863"/>
        <c:crosses val="autoZero"/>
        <c:auto val="1"/>
        <c:lblAlgn val="ctr"/>
        <c:lblOffset val="100"/>
        <c:noMultiLvlLbl val="0"/>
      </c:catAx>
      <c:valAx>
        <c:axId val="68832486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# de</a:t>
                </a:r>
                <a:r>
                  <a:rPr lang="es-MX" baseline="0"/>
                  <a:t> muertes</a:t>
                </a:r>
                <a:endParaRPr lang="es-MX"/>
              </a:p>
            </c:rich>
          </c:tx>
          <c:layout>
            <c:manualLayout>
              <c:xMode val="edge"/>
              <c:yMode val="edge"/>
              <c:x val="1.2496094970321775E-2"/>
              <c:y val="9.591038907492886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6883320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[Gun Deaths Transformed.xlsx]Graphs!PivotTable5</c:name>
    <c:fmtId val="5"/>
  </c:pivotSource>
  <c:chart>
    <c:title>
      <c:tx>
        <c:rich>
          <a:bodyPr rot="0" spcFirstLastPara="1" vertOverflow="ellipsis" vert="horz" wrap="square" anchor="t" anchorCtr="0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</a:rPr>
              <a:t>Muertes</a:t>
            </a:r>
            <a:r>
              <a:rPr lang="en-US" b="1" baseline="0">
                <a:solidFill>
                  <a:schemeClr val="tx1"/>
                </a:solidFill>
              </a:rPr>
              <a:t> por armas </a:t>
            </a:r>
            <a:r>
              <a:rPr lang="en-US" baseline="0">
                <a:solidFill>
                  <a:schemeClr val="tx1"/>
                </a:solidFill>
              </a:rPr>
              <a:t>en el 2012 - 2013</a:t>
            </a:r>
            <a:endParaRPr lang="en-US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"/>
          <c:y val="2.488913023803060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1.615120274914101E-2"/>
              <c:y val="-4.946526080791625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1.615120274914101E-2"/>
              <c:y val="-4.946526080791625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1.615120274914101E-2"/>
              <c:y val="-4.946526080791625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Graphs!$B$1</c:f>
              <c:strCache>
                <c:ptCount val="1"/>
                <c:pt idx="0">
                  <c:v>Total</c:v>
                </c:pt>
              </c:strCache>
            </c:strRef>
          </c:tx>
          <c:spPr>
            <a:ln w="12700" cap="rnd">
              <a:solidFill>
                <a:schemeClr val="bg1">
                  <a:lumMod val="50000"/>
                  <a:alpha val="25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trendline>
            <c:spPr>
              <a:ln w="25400" cap="rnd">
                <a:solidFill>
                  <a:srgbClr val="00B0F0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cat>
            <c:multiLvlStrRef>
              <c:f>Graphs!$A$2:$A$13</c:f>
              <c:multiLvlStrCache>
                <c:ptCount val="9"/>
                <c:lvl>
                  <c:pt idx="0">
                    <c:v>dic</c:v>
                  </c:pt>
                  <c:pt idx="1">
                    <c:v>ene</c:v>
                  </c:pt>
                  <c:pt idx="2">
                    <c:v>feb</c:v>
                  </c:pt>
                  <c:pt idx="3">
                    <c:v>mar</c:v>
                  </c:pt>
                  <c:pt idx="4">
                    <c:v>abr</c:v>
                  </c:pt>
                  <c:pt idx="5">
                    <c:v>may</c:v>
                  </c:pt>
                  <c:pt idx="6">
                    <c:v>jun</c:v>
                  </c:pt>
                  <c:pt idx="7">
                    <c:v>jul</c:v>
                  </c:pt>
                  <c:pt idx="8">
                    <c:v>ago</c:v>
                  </c:pt>
                </c:lvl>
                <c:lvl>
                  <c:pt idx="0">
                    <c:v>2012</c:v>
                  </c:pt>
                  <c:pt idx="1">
                    <c:v>2013</c:v>
                  </c:pt>
                </c:lvl>
              </c:multiLvlStrCache>
            </c:multiLvlStrRef>
          </c:cat>
          <c:val>
            <c:numRef>
              <c:f>Graphs!$B$2:$B$13</c:f>
              <c:numCache>
                <c:formatCode>General</c:formatCode>
                <c:ptCount val="9"/>
                <c:pt idx="0">
                  <c:v>646</c:v>
                </c:pt>
                <c:pt idx="1">
                  <c:v>1097</c:v>
                </c:pt>
                <c:pt idx="2">
                  <c:v>800</c:v>
                </c:pt>
                <c:pt idx="3">
                  <c:v>910</c:v>
                </c:pt>
                <c:pt idx="4">
                  <c:v>704</c:v>
                </c:pt>
                <c:pt idx="5">
                  <c:v>692</c:v>
                </c:pt>
                <c:pt idx="6">
                  <c:v>898</c:v>
                </c:pt>
                <c:pt idx="7">
                  <c:v>1066</c:v>
                </c:pt>
                <c:pt idx="8">
                  <c:v>414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389-4569-BED2-0FE15E15C36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88332063"/>
        <c:axId val="688324863"/>
      </c:lineChart>
      <c:catAx>
        <c:axId val="688332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688324863"/>
        <c:crosses val="autoZero"/>
        <c:auto val="1"/>
        <c:lblAlgn val="ctr"/>
        <c:lblOffset val="100"/>
        <c:noMultiLvlLbl val="0"/>
      </c:catAx>
      <c:valAx>
        <c:axId val="68832486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# de</a:t>
                </a:r>
                <a:r>
                  <a:rPr lang="es-MX" baseline="0"/>
                  <a:t> muertes</a:t>
                </a:r>
                <a:endParaRPr lang="es-MX"/>
              </a:p>
            </c:rich>
          </c:tx>
          <c:layout>
            <c:manualLayout>
              <c:xMode val="edge"/>
              <c:yMode val="edge"/>
              <c:x val="1.2496094970321775E-2"/>
              <c:y val="9.591038907492886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6883320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s-MX" dirty="0">
                <a:solidFill>
                  <a:schemeClr val="tx1"/>
                </a:solidFill>
              </a:rPr>
              <a:t>Muertes por </a:t>
            </a:r>
            <a:r>
              <a:rPr lang="es-MX" b="1" dirty="0">
                <a:solidFill>
                  <a:schemeClr val="tx1"/>
                </a:solidFill>
              </a:rPr>
              <a:t>grupo de edad</a:t>
            </a:r>
          </a:p>
        </c:rich>
      </c:tx>
      <c:layout>
        <c:manualLayout>
          <c:xMode val="edge"/>
          <c:yMode val="edge"/>
          <c:x val="1.5137795275590646E-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0.28757168855442428"/>
          <c:y val="0.12186928104575163"/>
          <c:w val="0.42954158673946186"/>
          <c:h val="0.87813071895424821"/>
        </c:manualLayout>
      </c:layout>
      <c:pieChart>
        <c:varyColors val="1"/>
        <c:ser>
          <c:idx val="0"/>
          <c:order val="0"/>
          <c:spPr>
            <a:solidFill>
              <a:srgbClr val="00B0F0"/>
            </a:solidFill>
          </c:spPr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6C-4CCF-8CEC-8DD5D6C79169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6C-4CCF-8CEC-8DD5D6C79169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6C-4CCF-8CEC-8DD5D6C79169}"/>
              </c:ext>
            </c:extLst>
          </c:dPt>
          <c:dPt>
            <c:idx val="3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6C-4CCF-8CEC-8DD5D6C79169}"/>
              </c:ext>
            </c:extLst>
          </c:dPt>
          <c:cat>
            <c:strRef>
              <c:f>Graphs!$A$35:$A$38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Unknown</c:v>
                </c:pt>
              </c:strCache>
            </c:strRef>
          </c:cat>
          <c:val>
            <c:numRef>
              <c:f>Graphs!$B$35:$B$38</c:f>
              <c:numCache>
                <c:formatCode>General</c:formatCode>
                <c:ptCount val="4"/>
                <c:pt idx="0">
                  <c:v>155</c:v>
                </c:pt>
                <c:pt idx="1">
                  <c:v>363</c:v>
                </c:pt>
                <c:pt idx="2">
                  <c:v>6502</c:v>
                </c:pt>
                <c:pt idx="3">
                  <c:v>207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96C-4CCF-8CEC-8DD5D6C791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egendEntry>
        <c:idx val="0"/>
        <c:delete val="1"/>
      </c:legendEntry>
      <c:legendEntry>
        <c:idx val="1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"/>
          <c:y val="7.0342885872297631E-2"/>
          <c:w val="4.0660936500909947E-2"/>
          <c:h val="7.25339020122484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[Gun Deaths Transformed.xlsx]Graphs!PivotTable12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 dirty="0" err="1">
                <a:solidFill>
                  <a:schemeClr val="tx1"/>
                </a:solidFill>
              </a:rPr>
              <a:t>Muertes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por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grupo</a:t>
            </a:r>
            <a:r>
              <a:rPr lang="en-US" b="1" dirty="0">
                <a:solidFill>
                  <a:schemeClr val="tx1"/>
                </a:solidFill>
              </a:rPr>
              <a:t> de </a:t>
            </a:r>
            <a:r>
              <a:rPr lang="en-US" b="1" dirty="0" err="1">
                <a:solidFill>
                  <a:schemeClr val="tx1"/>
                </a:solidFill>
              </a:rPr>
              <a:t>edad</a:t>
            </a:r>
            <a:endParaRPr lang="en-US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4.0713688456050535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28991417047857954"/>
          <c:y val="0.11867672197083963"/>
          <c:w val="0.43110324135556533"/>
          <c:h val="0.88132327802916022"/>
        </c:manualLayout>
      </c:layout>
      <c:pieChart>
        <c:varyColors val="1"/>
        <c:ser>
          <c:idx val="0"/>
          <c:order val="0"/>
          <c:tx>
            <c:strRef>
              <c:f>Graphs!$I$25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5D-4758-8461-9EF4A7FBA4AA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5D-4758-8461-9EF4A7FBA4AA}"/>
              </c:ext>
            </c:extLst>
          </c:dPt>
          <c:dPt>
            <c:idx val="2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5D-4758-8461-9EF4A7FBA4AA}"/>
              </c:ext>
            </c:extLst>
          </c:dPt>
          <c:dPt>
            <c:idx val="3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5D-4758-8461-9EF4A7FBA4A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5D-4758-8461-9EF4A7FBA4AA}"/>
              </c:ext>
            </c:extLst>
          </c:dPt>
          <c:dPt>
            <c:idx val="5"/>
            <c:bubble3D val="0"/>
            <c:spPr>
              <a:solidFill>
                <a:srgbClr val="00B0F0">
                  <a:alpha val="25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5D-4758-8461-9EF4A7FBA4AA}"/>
              </c:ext>
            </c:extLst>
          </c:dPt>
          <c:dPt>
            <c:idx val="6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15D-4758-8461-9EF4A7FBA4A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15D-4758-8461-9EF4A7FBA4AA}"/>
              </c:ext>
            </c:extLst>
          </c:dPt>
          <c:dPt>
            <c:idx val="8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15D-4758-8461-9EF4A7FBA4AA}"/>
              </c:ext>
            </c:extLst>
          </c:dPt>
          <c:dPt>
            <c:idx val="9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15D-4758-8461-9EF4A7FBA4AA}"/>
              </c:ext>
            </c:extLst>
          </c:dPt>
          <c:dPt>
            <c:idx val="1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B15D-4758-8461-9EF4A7FBA4AA}"/>
              </c:ext>
            </c:extLst>
          </c:dPt>
          <c:cat>
            <c:multiLvlStrRef>
              <c:f>Graphs!$H$26:$H$41</c:f>
              <c:multiLvlStrCache>
                <c:ptCount val="11"/>
                <c:lvl>
                  <c:pt idx="0">
                    <c:v>F</c:v>
                  </c:pt>
                  <c:pt idx="1">
                    <c:v>M</c:v>
                  </c:pt>
                  <c:pt idx="2">
                    <c:v>F</c:v>
                  </c:pt>
                  <c:pt idx="3">
                    <c:v>M</c:v>
                  </c:pt>
                  <c:pt idx="4">
                    <c:v>NULL</c:v>
                  </c:pt>
                  <c:pt idx="5">
                    <c:v>F</c:v>
                  </c:pt>
                  <c:pt idx="6">
                    <c:v>M</c:v>
                  </c:pt>
                  <c:pt idx="7">
                    <c:v>NULL</c:v>
                  </c:pt>
                  <c:pt idx="8">
                    <c:v>F</c:v>
                  </c:pt>
                  <c:pt idx="9">
                    <c:v>M</c:v>
                  </c:pt>
                  <c:pt idx="10">
                    <c:v>NULL</c:v>
                  </c:pt>
                </c:lvl>
                <c:lvl>
                  <c:pt idx="0">
                    <c:v>1</c:v>
                  </c:pt>
                  <c:pt idx="2">
                    <c:v>2</c:v>
                  </c:pt>
                  <c:pt idx="5">
                    <c:v>3</c:v>
                  </c:pt>
                  <c:pt idx="8">
                    <c:v>Unknown</c:v>
                  </c:pt>
                </c:lvl>
              </c:multiLvlStrCache>
            </c:multiLvlStrRef>
          </c:cat>
          <c:val>
            <c:numRef>
              <c:f>Graphs!$I$26:$I$41</c:f>
              <c:numCache>
                <c:formatCode>General</c:formatCode>
                <c:ptCount val="11"/>
                <c:pt idx="0">
                  <c:v>54</c:v>
                </c:pt>
                <c:pt idx="1">
                  <c:v>101</c:v>
                </c:pt>
                <c:pt idx="2">
                  <c:v>45</c:v>
                </c:pt>
                <c:pt idx="3">
                  <c:v>317</c:v>
                </c:pt>
                <c:pt idx="4">
                  <c:v>1</c:v>
                </c:pt>
                <c:pt idx="5">
                  <c:v>966</c:v>
                </c:pt>
                <c:pt idx="6">
                  <c:v>5535</c:v>
                </c:pt>
                <c:pt idx="7">
                  <c:v>1</c:v>
                </c:pt>
                <c:pt idx="8">
                  <c:v>20</c:v>
                </c:pt>
                <c:pt idx="9">
                  <c:v>149</c:v>
                </c:pt>
                <c:pt idx="10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15D-4758-8461-9EF4A7FBA4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ayout>
        <c:manualLayout>
          <c:xMode val="edge"/>
          <c:yMode val="edge"/>
          <c:x val="3.8008459987212234E-4"/>
          <c:y val="7.6908748114630485E-2"/>
          <c:w val="9.3425679996065117E-2"/>
          <c:h val="5.77307692307692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[Gun Deaths Transformed.xlsx]Graphs!PivotTable12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 dirty="0" err="1">
                <a:solidFill>
                  <a:schemeClr val="tx1"/>
                </a:solidFill>
              </a:rPr>
              <a:t>Muertes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por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grupo</a:t>
            </a:r>
            <a:r>
              <a:rPr lang="en-US" b="1" dirty="0">
                <a:solidFill>
                  <a:schemeClr val="tx1"/>
                </a:solidFill>
              </a:rPr>
              <a:t> de </a:t>
            </a:r>
            <a:r>
              <a:rPr lang="en-US" b="1" dirty="0" err="1">
                <a:solidFill>
                  <a:schemeClr val="tx1"/>
                </a:solidFill>
              </a:rPr>
              <a:t>edad</a:t>
            </a:r>
            <a:endParaRPr lang="en-US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4.0713688456050535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28991417047857954"/>
          <c:y val="0.12506184012066365"/>
          <c:w val="0.42797993212335839"/>
          <c:h val="0.87493815987933621"/>
        </c:manualLayout>
      </c:layout>
      <c:pieChart>
        <c:varyColors val="1"/>
        <c:ser>
          <c:idx val="0"/>
          <c:order val="0"/>
          <c:tx>
            <c:strRef>
              <c:f>Graphs!$I$25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7B4-40BC-9ECF-AE7E8A58FD8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7B4-40BC-9ECF-AE7E8A58FD8E}"/>
              </c:ext>
            </c:extLst>
          </c:dPt>
          <c:dPt>
            <c:idx val="2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7B4-40BC-9ECF-AE7E8A58FD8E}"/>
              </c:ext>
            </c:extLst>
          </c:dPt>
          <c:dPt>
            <c:idx val="3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7B4-40BC-9ECF-AE7E8A58FD8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7B4-40BC-9ECF-AE7E8A58FD8E}"/>
              </c:ext>
            </c:extLst>
          </c:dPt>
          <c:dPt>
            <c:idx val="5"/>
            <c:bubble3D val="0"/>
            <c:spPr>
              <a:solidFill>
                <a:srgbClr val="00B0F0">
                  <a:alpha val="93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7B4-40BC-9ECF-AE7E8A58FD8E}"/>
              </c:ext>
            </c:extLst>
          </c:dPt>
          <c:dPt>
            <c:idx val="6"/>
            <c:bubble3D val="0"/>
            <c:spPr>
              <a:solidFill>
                <a:srgbClr val="00B0F0">
                  <a:alpha val="25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7B4-40BC-9ECF-AE7E8A58FD8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7B4-40BC-9ECF-AE7E8A58FD8E}"/>
              </c:ext>
            </c:extLst>
          </c:dPt>
          <c:dPt>
            <c:idx val="8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7B4-40BC-9ECF-AE7E8A58FD8E}"/>
              </c:ext>
            </c:extLst>
          </c:dPt>
          <c:dPt>
            <c:idx val="9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37B4-40BC-9ECF-AE7E8A58FD8E}"/>
              </c:ext>
            </c:extLst>
          </c:dPt>
          <c:dPt>
            <c:idx val="1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37B4-40BC-9ECF-AE7E8A58FD8E}"/>
              </c:ext>
            </c:extLst>
          </c:dPt>
          <c:cat>
            <c:multiLvlStrRef>
              <c:f>Graphs!$H$26:$H$41</c:f>
              <c:multiLvlStrCache>
                <c:ptCount val="11"/>
                <c:lvl>
                  <c:pt idx="0">
                    <c:v>F</c:v>
                  </c:pt>
                  <c:pt idx="1">
                    <c:v>M</c:v>
                  </c:pt>
                  <c:pt idx="2">
                    <c:v>F</c:v>
                  </c:pt>
                  <c:pt idx="3">
                    <c:v>M</c:v>
                  </c:pt>
                  <c:pt idx="4">
                    <c:v>NULL</c:v>
                  </c:pt>
                  <c:pt idx="5">
                    <c:v>F</c:v>
                  </c:pt>
                  <c:pt idx="6">
                    <c:v>M</c:v>
                  </c:pt>
                  <c:pt idx="7">
                    <c:v>NULL</c:v>
                  </c:pt>
                  <c:pt idx="8">
                    <c:v>F</c:v>
                  </c:pt>
                  <c:pt idx="9">
                    <c:v>M</c:v>
                  </c:pt>
                  <c:pt idx="10">
                    <c:v>NULL</c:v>
                  </c:pt>
                </c:lvl>
                <c:lvl>
                  <c:pt idx="0">
                    <c:v>1</c:v>
                  </c:pt>
                  <c:pt idx="2">
                    <c:v>2</c:v>
                  </c:pt>
                  <c:pt idx="5">
                    <c:v>3</c:v>
                  </c:pt>
                  <c:pt idx="8">
                    <c:v>Unknown</c:v>
                  </c:pt>
                </c:lvl>
              </c:multiLvlStrCache>
            </c:multiLvlStrRef>
          </c:cat>
          <c:val>
            <c:numRef>
              <c:f>Graphs!$I$26:$I$41</c:f>
              <c:numCache>
                <c:formatCode>General</c:formatCode>
                <c:ptCount val="11"/>
                <c:pt idx="0">
                  <c:v>54</c:v>
                </c:pt>
                <c:pt idx="1">
                  <c:v>101</c:v>
                </c:pt>
                <c:pt idx="2">
                  <c:v>45</c:v>
                </c:pt>
                <c:pt idx="3">
                  <c:v>317</c:v>
                </c:pt>
                <c:pt idx="4">
                  <c:v>1</c:v>
                </c:pt>
                <c:pt idx="5">
                  <c:v>966</c:v>
                </c:pt>
                <c:pt idx="6">
                  <c:v>5535</c:v>
                </c:pt>
                <c:pt idx="7">
                  <c:v>1</c:v>
                </c:pt>
                <c:pt idx="8">
                  <c:v>20</c:v>
                </c:pt>
                <c:pt idx="9">
                  <c:v>149</c:v>
                </c:pt>
                <c:pt idx="10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37B4-40BC-9ECF-AE7E8A58FD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ayout>
        <c:manualLayout>
          <c:xMode val="edge"/>
          <c:yMode val="edge"/>
          <c:x val="3.8008459987212234E-4"/>
          <c:y val="7.6908748114630485E-2"/>
          <c:w val="9.3425679996065117E-2"/>
          <c:h val="5.77307692307692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s-MX">
                <a:solidFill>
                  <a:schemeClr val="tx1"/>
                </a:solidFill>
              </a:rPr>
              <a:t>Muertes por </a:t>
            </a:r>
            <a:r>
              <a:rPr lang="es-MX" b="1">
                <a:solidFill>
                  <a:schemeClr val="tx1"/>
                </a:solidFill>
              </a:rPr>
              <a:t>grupo de edad</a:t>
            </a:r>
          </a:p>
        </c:rich>
      </c:tx>
      <c:layout>
        <c:manualLayout>
          <c:xMode val="edge"/>
          <c:yMode val="edge"/>
          <c:x val="1.5137795275590646E-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0.28835251586247601"/>
          <c:y val="0.13144695827048769"/>
          <c:w val="0.42485662289115145"/>
          <c:h val="0.86855304172951231"/>
        </c:manualLayout>
      </c:layout>
      <c:pieChart>
        <c:varyColors val="1"/>
        <c:ser>
          <c:idx val="0"/>
          <c:order val="0"/>
          <c:spPr>
            <a:solidFill>
              <a:srgbClr val="00B0F0"/>
            </a:solidFill>
          </c:spPr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7A0-4425-8B1F-E9ADFBEB9DDE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7A0-4425-8B1F-E9ADFBEB9DDE}"/>
              </c:ext>
            </c:extLst>
          </c:dPt>
          <c:dPt>
            <c:idx val="2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7A0-4425-8B1F-E9ADFBEB9DDE}"/>
              </c:ext>
            </c:extLst>
          </c:dPt>
          <c:dPt>
            <c:idx val="3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7A0-4425-8B1F-E9ADFBEB9DDE}"/>
              </c:ext>
            </c:extLst>
          </c:dPt>
          <c:cat>
            <c:strRef>
              <c:f>Graphs!$A$35:$A$38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Unknown</c:v>
                </c:pt>
              </c:strCache>
            </c:strRef>
          </c:cat>
          <c:val>
            <c:numRef>
              <c:f>Graphs!$B$35:$B$38</c:f>
              <c:numCache>
                <c:formatCode>General</c:formatCode>
                <c:ptCount val="4"/>
                <c:pt idx="0">
                  <c:v>155</c:v>
                </c:pt>
                <c:pt idx="1">
                  <c:v>363</c:v>
                </c:pt>
                <c:pt idx="2">
                  <c:v>6502</c:v>
                </c:pt>
                <c:pt idx="3">
                  <c:v>207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7A0-4425-8B1F-E9ADFBEB9D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egendEntry>
        <c:idx val="0"/>
        <c:delete val="1"/>
      </c:legendEntry>
      <c:legendEntry>
        <c:idx val="1"/>
        <c:txPr>
          <a:bodyPr rot="0" spcFirstLastPara="1" vertOverflow="ellipsis" vert="horz" wrap="square" anchor="b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"/>
          <c:y val="3.2991452991452974E-3"/>
          <c:w val="4.7770030987162468E-2"/>
          <c:h val="0.207781045751633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b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s-MX">
                <a:solidFill>
                  <a:schemeClr val="tx1"/>
                </a:solidFill>
              </a:rPr>
              <a:t>Muertes por </a:t>
            </a:r>
            <a:r>
              <a:rPr lang="es-MX" b="1">
                <a:solidFill>
                  <a:schemeClr val="tx1"/>
                </a:solidFill>
              </a:rPr>
              <a:t>grupo de edad</a:t>
            </a:r>
          </a:p>
        </c:rich>
      </c:tx>
      <c:layout>
        <c:manualLayout>
          <c:xMode val="edge"/>
          <c:yMode val="edge"/>
          <c:x val="1.5137795275590646E-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0.28835251586247601"/>
          <c:y val="0.13144695827048769"/>
          <c:w val="0.42485662289115145"/>
          <c:h val="0.86855304172951231"/>
        </c:manualLayout>
      </c:layout>
      <c:pieChart>
        <c:varyColors val="1"/>
        <c:ser>
          <c:idx val="0"/>
          <c:order val="0"/>
          <c:spPr>
            <a:solidFill>
              <a:srgbClr val="00B0F0"/>
            </a:solidFill>
          </c:spPr>
          <c:dPt>
            <c:idx val="0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7A0-4425-8B1F-E9ADFBEB9DD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7A0-4425-8B1F-E9ADFBEB9DDE}"/>
              </c:ext>
            </c:extLst>
          </c:dPt>
          <c:dPt>
            <c:idx val="2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7A0-4425-8B1F-E9ADFBEB9DDE}"/>
              </c:ext>
            </c:extLst>
          </c:dPt>
          <c:dPt>
            <c:idx val="3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7A0-4425-8B1F-E9ADFBEB9DDE}"/>
              </c:ext>
            </c:extLst>
          </c:dPt>
          <c:cat>
            <c:strRef>
              <c:f>Graphs!$A$35:$A$38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Unknown</c:v>
                </c:pt>
              </c:strCache>
            </c:strRef>
          </c:cat>
          <c:val>
            <c:numRef>
              <c:f>Graphs!$B$35:$B$38</c:f>
              <c:numCache>
                <c:formatCode>General</c:formatCode>
                <c:ptCount val="4"/>
                <c:pt idx="0">
                  <c:v>155</c:v>
                </c:pt>
                <c:pt idx="1">
                  <c:v>363</c:v>
                </c:pt>
                <c:pt idx="2">
                  <c:v>6502</c:v>
                </c:pt>
                <c:pt idx="3">
                  <c:v>207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7A0-4425-8B1F-E9ADFBEB9D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</c:legendEntry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1.0673355958880941E-3"/>
          <c:y val="0"/>
          <c:w val="4.6208376371058971E-2"/>
          <c:h val="0.210973604826546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1D70-FBC2-6763-918E-EDC2D86CF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443C6-8CBD-2EE5-836B-952EA16CE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ECF9B-790C-476B-78C6-2A393F4D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CD17-1AC3-41DE-A12C-F99938F3C250}" type="datetimeFigureOut">
              <a:rPr lang="es-MX" smtClean="0"/>
              <a:t>23/08/2024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75F84-54E4-4182-F1C0-014BE047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974C0-330C-7D15-D991-DC787A5B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4FEA-1A2B-40F9-9C6C-3495987C045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915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7127-8172-E0AA-8026-55B5B70D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821A4-BB6E-2DC0-5078-44AF5EAA5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33BA9-32FA-095D-95B3-EA461F706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CD17-1AC3-41DE-A12C-F99938F3C250}" type="datetimeFigureOut">
              <a:rPr lang="es-MX" smtClean="0"/>
              <a:t>23/08/2024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D0716-9620-E592-92B1-B8030560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2D9C-7F6A-0412-8E89-0CC7DC83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4FEA-1A2B-40F9-9C6C-3495987C045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55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006F4F-10FA-9FC6-4D2E-44AE80B4B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66072-97DF-77C3-961B-AEA5EFF76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DBD30-9D43-4B59-D579-5E1912D9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CD17-1AC3-41DE-A12C-F99938F3C250}" type="datetimeFigureOut">
              <a:rPr lang="es-MX" smtClean="0"/>
              <a:t>23/08/2024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2B000-056E-77CA-8193-4E0C34A6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5EFFC-3414-08C4-E859-BE02589D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4FEA-1A2B-40F9-9C6C-3495987C045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903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98A0-2334-A2A4-C0F4-9367E212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67CC4-E494-6A41-3C5D-AF5002DAF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99E23-628C-1110-163A-E64E4F53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CD17-1AC3-41DE-A12C-F99938F3C250}" type="datetimeFigureOut">
              <a:rPr lang="es-MX" smtClean="0"/>
              <a:t>23/08/2024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346D5-807E-06CA-6C2B-2E5C82DE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4DA99-D682-B329-EE3C-096C7D2B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4FEA-1A2B-40F9-9C6C-3495987C045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017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14C6-7728-54FD-36F2-AEDBE2183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ED877-09CA-EC91-7811-AE1028BE9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33B9E-67B3-6D57-6F03-D705021D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CD17-1AC3-41DE-A12C-F99938F3C250}" type="datetimeFigureOut">
              <a:rPr lang="es-MX" smtClean="0"/>
              <a:t>23/08/2024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2A599-343B-45C5-B732-A43B6ED82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DDD53-109B-0A35-C0DB-42098BC1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4FEA-1A2B-40F9-9C6C-3495987C045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607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4A47-EDE1-8D10-F13B-D1936DBA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FC2D2-9CB3-5DE7-BAE5-28921C44E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130D9-5449-53FD-78F8-D69EDE441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6DE0F-31BC-175E-C208-34A1752C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CD17-1AC3-41DE-A12C-F99938F3C250}" type="datetimeFigureOut">
              <a:rPr lang="es-MX" smtClean="0"/>
              <a:t>23/08/2024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B2AE0-C49F-223A-4DC4-3CE665FA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530CF-9AAD-B1AF-9557-E8870669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4FEA-1A2B-40F9-9C6C-3495987C045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329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8137B-E46E-B3C3-B61F-4832520AD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D4C19-6D6B-1196-ADD2-4F434609A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2D84C-3A5D-4C00-BA68-1580C5AFD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8FAD3F-D66C-4A16-69B5-637C9B818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EC4311-9020-089D-6968-DF1873FC0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945D9-E3F1-5E62-B1DF-6DB37C95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CD17-1AC3-41DE-A12C-F99938F3C250}" type="datetimeFigureOut">
              <a:rPr lang="es-MX" smtClean="0"/>
              <a:t>23/08/2024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9B4297-8D21-0223-55C7-81965B93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337E6-21D2-5D96-2FAC-9C0CC2EF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4FEA-1A2B-40F9-9C6C-3495987C045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819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1E25-0E36-3F53-C30E-A2D02AE9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7B96E-F047-F384-8161-65C9F848D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CD17-1AC3-41DE-A12C-F99938F3C250}" type="datetimeFigureOut">
              <a:rPr lang="es-MX" smtClean="0"/>
              <a:t>23/08/2024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E616D-56EF-C6AE-0184-D17DCDA2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EB641-5D02-2102-A1C1-8A6B2D07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4FEA-1A2B-40F9-9C6C-3495987C045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883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AAC706-04C5-B944-22A6-8205EAF8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CD17-1AC3-41DE-A12C-F99938F3C250}" type="datetimeFigureOut">
              <a:rPr lang="es-MX" smtClean="0"/>
              <a:t>23/08/2024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B79E52-0718-2601-EFC2-01CF1CAD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B107E-D98E-7D6A-CEB6-17A230B5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4FEA-1A2B-40F9-9C6C-3495987C045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214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21AB-8F6D-6515-9B02-CC518A35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CF233-9D43-2B4A-3DFE-D2B4F7232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AAAFF-F493-C232-4773-41515E6A8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696BC-C6DB-C37D-8E34-5C8551D7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CD17-1AC3-41DE-A12C-F99938F3C250}" type="datetimeFigureOut">
              <a:rPr lang="es-MX" smtClean="0"/>
              <a:t>23/08/2024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DB153-8CB7-F793-A583-F8752103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CD365-F08E-0A93-20AA-5A02AABC4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4FEA-1A2B-40F9-9C6C-3495987C045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148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5CED-25D9-2DFD-0681-D0C85C77D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C8FCF-DD8E-3D50-83AE-B6BD75A19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62AEF-6B25-FD1C-B3EE-434D29E35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B06AB-1C04-5068-3B93-BFA3F771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CD17-1AC3-41DE-A12C-F99938F3C250}" type="datetimeFigureOut">
              <a:rPr lang="es-MX" smtClean="0"/>
              <a:t>23/08/2024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80406-4A15-CEFF-8F10-406A68B6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2D2C6-2480-57E1-C931-65F8C215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4FEA-1A2B-40F9-9C6C-3495987C045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569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6B6D82-C158-12FB-DEAD-DEF5D9AA9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D8E9D-FBC5-795E-FD11-1C126819E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2877C-3F60-827F-9215-86210181E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F0CD17-1AC3-41DE-A12C-F99938F3C250}" type="datetimeFigureOut">
              <a:rPr lang="es-MX" smtClean="0"/>
              <a:t>23/08/2024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A14C0-26E8-186E-E352-DE4577584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AE849-0CCE-8D38-B12A-2B210BAD7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D24FEA-1A2B-40F9-9C6C-3495987C045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532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C960-BD36-17CC-CC01-BD8D42C66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532" y="288986"/>
            <a:ext cx="9144000" cy="2387600"/>
          </a:xfrm>
        </p:spPr>
        <p:txBody>
          <a:bodyPr/>
          <a:lstStyle/>
          <a:p>
            <a:pPr algn="l"/>
            <a:r>
              <a:rPr lang="es-MX" dirty="0"/>
              <a:t>Muertes por armas en Estados Unidos</a:t>
            </a:r>
          </a:p>
        </p:txBody>
      </p:sp>
    </p:spTree>
    <p:extLst>
      <p:ext uri="{BB962C8B-B14F-4D97-AF65-F5344CB8AC3E}">
        <p14:creationId xmlns:p14="http://schemas.microsoft.com/office/powerpoint/2010/main" val="1737387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D46F9E2-E813-6B09-3580-31C0781853F7}"/>
              </a:ext>
            </a:extLst>
          </p:cNvPr>
          <p:cNvSpPr txBox="1"/>
          <p:nvPr/>
        </p:nvSpPr>
        <p:spPr>
          <a:xfrm>
            <a:off x="242570" y="355907"/>
            <a:ext cx="8130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Del resto, el </a:t>
            </a:r>
            <a:r>
              <a:rPr lang="es-MX" sz="2400" b="1" dirty="0"/>
              <a:t>5%</a:t>
            </a:r>
            <a:r>
              <a:rPr lang="es-MX" sz="2400" dirty="0"/>
              <a:t> eran </a:t>
            </a:r>
            <a:r>
              <a:rPr lang="es-MX" sz="2400" b="1" dirty="0"/>
              <a:t>adolescentes</a:t>
            </a:r>
            <a:r>
              <a:rPr lang="es-MX" sz="2400" dirty="0"/>
              <a:t>.</a:t>
            </a:r>
            <a:endParaRPr lang="es-MX" sz="2400" b="1" dirty="0"/>
          </a:p>
          <a:p>
            <a:r>
              <a:rPr lang="es-MX" sz="1600" dirty="0"/>
              <a:t>En total fueron </a:t>
            </a:r>
            <a:r>
              <a:rPr lang="es-MX" sz="1600" b="1" dirty="0"/>
              <a:t>363</a:t>
            </a:r>
            <a:r>
              <a:rPr lang="es-MX" sz="1600" dirty="0"/>
              <a:t>.</a:t>
            </a:r>
            <a:endParaRPr lang="es-MX" sz="1400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5AC4D9D-951C-67B2-2FF2-E77332789D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7166463"/>
              </p:ext>
            </p:extLst>
          </p:nvPr>
        </p:nvGraphicFramePr>
        <p:xfrm>
          <a:off x="242570" y="1440000"/>
          <a:ext cx="8132400" cy="397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27D4F16-370B-3AB9-639F-CD5AF66FD9B7}"/>
              </a:ext>
            </a:extLst>
          </p:cNvPr>
          <p:cNvSpPr txBox="1"/>
          <p:nvPr/>
        </p:nvSpPr>
        <p:spPr>
          <a:xfrm>
            <a:off x="7176053" y="2101047"/>
            <a:ext cx="3578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La edad </a:t>
            </a:r>
            <a:r>
              <a:rPr lang="es-MX" sz="1600" b="1" dirty="0"/>
              <a:t>promedio</a:t>
            </a:r>
            <a:r>
              <a:rPr lang="es-MX" sz="1600" dirty="0"/>
              <a:t> fue de </a:t>
            </a:r>
            <a:r>
              <a:rPr lang="es-MX" sz="1600" b="1" dirty="0"/>
              <a:t>16 años</a:t>
            </a:r>
            <a:r>
              <a:rPr lang="es-MX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0431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D46F9E2-E813-6B09-3580-31C0781853F7}"/>
              </a:ext>
            </a:extLst>
          </p:cNvPr>
          <p:cNvSpPr txBox="1"/>
          <p:nvPr/>
        </p:nvSpPr>
        <p:spPr>
          <a:xfrm>
            <a:off x="242570" y="355907"/>
            <a:ext cx="8130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El </a:t>
            </a:r>
            <a:r>
              <a:rPr lang="es-MX" sz="2400" b="1" dirty="0"/>
              <a:t>2%</a:t>
            </a:r>
            <a:r>
              <a:rPr lang="es-MX" sz="2400" dirty="0"/>
              <a:t> eran </a:t>
            </a:r>
            <a:r>
              <a:rPr lang="es-MX" sz="2400" b="1" dirty="0"/>
              <a:t>niños</a:t>
            </a:r>
            <a:r>
              <a:rPr lang="es-MX" sz="2400" dirty="0"/>
              <a:t>.</a:t>
            </a:r>
          </a:p>
          <a:p>
            <a:r>
              <a:rPr lang="es-MX" sz="1600" dirty="0"/>
              <a:t>Fueron </a:t>
            </a:r>
            <a:r>
              <a:rPr lang="es-MX" sz="1600" b="1" dirty="0"/>
              <a:t>155</a:t>
            </a:r>
            <a:r>
              <a:rPr lang="es-MX" sz="1600" dirty="0"/>
              <a:t> en total.</a:t>
            </a:r>
            <a:endParaRPr lang="es-MX" sz="1400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5AC4D9D-951C-67B2-2FF2-E77332789D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611350"/>
              </p:ext>
            </p:extLst>
          </p:nvPr>
        </p:nvGraphicFramePr>
        <p:xfrm>
          <a:off x="242570" y="1440000"/>
          <a:ext cx="8132400" cy="397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27D4F16-370B-3AB9-639F-CD5AF66FD9B7}"/>
              </a:ext>
            </a:extLst>
          </p:cNvPr>
          <p:cNvSpPr txBox="1"/>
          <p:nvPr/>
        </p:nvSpPr>
        <p:spPr>
          <a:xfrm>
            <a:off x="7176053" y="2101047"/>
            <a:ext cx="3578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La edad </a:t>
            </a:r>
            <a:r>
              <a:rPr lang="es-MX" sz="1600" b="1" dirty="0"/>
              <a:t>promedio</a:t>
            </a:r>
            <a:r>
              <a:rPr lang="es-MX" sz="1600" dirty="0"/>
              <a:t> fue de </a:t>
            </a:r>
            <a:r>
              <a:rPr lang="es-MX" sz="1600" b="1" dirty="0"/>
              <a:t>7 años</a:t>
            </a:r>
            <a:r>
              <a:rPr lang="es-MX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5805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D46F9E2-E813-6B09-3580-31C0781853F7}"/>
              </a:ext>
            </a:extLst>
          </p:cNvPr>
          <p:cNvSpPr txBox="1"/>
          <p:nvPr/>
        </p:nvSpPr>
        <p:spPr>
          <a:xfrm>
            <a:off x="242570" y="355907"/>
            <a:ext cx="8130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Del </a:t>
            </a:r>
            <a:r>
              <a:rPr lang="es-MX" sz="2400" b="1" dirty="0"/>
              <a:t>3%</a:t>
            </a:r>
            <a:r>
              <a:rPr lang="es-MX" sz="2400" dirty="0"/>
              <a:t> de las víctimas </a:t>
            </a:r>
            <a:r>
              <a:rPr lang="es-MX" sz="2400" b="1" dirty="0"/>
              <a:t>no se tuvo información</a:t>
            </a:r>
            <a:r>
              <a:rPr lang="es-MX" sz="2400" dirty="0"/>
              <a:t>.</a:t>
            </a:r>
          </a:p>
          <a:p>
            <a:r>
              <a:rPr lang="es-MX" sz="1600" dirty="0"/>
              <a:t>Eso es igual a </a:t>
            </a:r>
            <a:r>
              <a:rPr lang="es-MX" sz="1600" b="1" dirty="0"/>
              <a:t>207 personas</a:t>
            </a:r>
            <a:r>
              <a:rPr lang="es-MX" sz="1600" dirty="0"/>
              <a:t>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5AC4D9D-951C-67B2-2FF2-E77332789D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9109696"/>
              </p:ext>
            </p:extLst>
          </p:nvPr>
        </p:nvGraphicFramePr>
        <p:xfrm>
          <a:off x="242570" y="1440000"/>
          <a:ext cx="8132400" cy="397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5856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D46F9E2-E813-6B09-3580-31C0781853F7}"/>
              </a:ext>
            </a:extLst>
          </p:cNvPr>
          <p:cNvSpPr txBox="1"/>
          <p:nvPr/>
        </p:nvSpPr>
        <p:spPr>
          <a:xfrm>
            <a:off x="242570" y="355907"/>
            <a:ext cx="8130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Gráfico de muertes según el grupo de edad al que pertenecía la víctima.</a:t>
            </a:r>
            <a:endParaRPr lang="es-MX" sz="2400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5AC4D9D-951C-67B2-2FF2-E77332789D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8624857"/>
              </p:ext>
            </p:extLst>
          </p:nvPr>
        </p:nvGraphicFramePr>
        <p:xfrm>
          <a:off x="242570" y="1440000"/>
          <a:ext cx="8132400" cy="397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6074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D46F9E2-E813-6B09-3580-31C0781853F7}"/>
              </a:ext>
            </a:extLst>
          </p:cNvPr>
          <p:cNvSpPr txBox="1"/>
          <p:nvPr/>
        </p:nvSpPr>
        <p:spPr>
          <a:xfrm>
            <a:off x="242570" y="355907"/>
            <a:ext cx="8130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La </a:t>
            </a:r>
            <a:r>
              <a:rPr lang="es-MX" sz="2400" b="1" dirty="0"/>
              <a:t>principal</a:t>
            </a:r>
            <a:r>
              <a:rPr lang="es-MX" sz="2400" dirty="0"/>
              <a:t> causa de muerte fueron los </a:t>
            </a:r>
            <a:r>
              <a:rPr lang="es-MX" sz="2400" b="1" dirty="0"/>
              <a:t>homicidios</a:t>
            </a:r>
            <a:r>
              <a:rPr lang="es-MX" sz="2400" dirty="0"/>
              <a:t>, con </a:t>
            </a:r>
            <a:r>
              <a:rPr lang="es-MX" sz="2400" b="1" dirty="0"/>
              <a:t>5354</a:t>
            </a:r>
            <a:r>
              <a:rPr lang="es-MX" sz="2400" dirty="0"/>
              <a:t> víctimas.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D87EDDD-1F12-082A-7751-5375A57394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572674"/>
              </p:ext>
            </p:extLst>
          </p:nvPr>
        </p:nvGraphicFramePr>
        <p:xfrm>
          <a:off x="240710" y="1440000"/>
          <a:ext cx="8132400" cy="397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1367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D46F9E2-E813-6B09-3580-31C0781853F7}"/>
              </a:ext>
            </a:extLst>
          </p:cNvPr>
          <p:cNvSpPr txBox="1"/>
          <p:nvPr/>
        </p:nvSpPr>
        <p:spPr>
          <a:xfrm>
            <a:off x="242570" y="355907"/>
            <a:ext cx="813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Se </a:t>
            </a:r>
            <a:r>
              <a:rPr lang="es-MX" sz="2400" b="1" dirty="0"/>
              <a:t>desconoce</a:t>
            </a:r>
            <a:r>
              <a:rPr lang="es-MX" sz="2400" dirty="0"/>
              <a:t> la causa de muerte de </a:t>
            </a:r>
            <a:r>
              <a:rPr lang="es-MX" sz="2400" b="1" dirty="0"/>
              <a:t>1455</a:t>
            </a:r>
            <a:r>
              <a:rPr lang="es-MX" sz="2400" dirty="0"/>
              <a:t> personas.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D87EDDD-1F12-082A-7751-5375A57394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7182963"/>
              </p:ext>
            </p:extLst>
          </p:nvPr>
        </p:nvGraphicFramePr>
        <p:xfrm>
          <a:off x="240710" y="1440000"/>
          <a:ext cx="8132400" cy="397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4776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D46F9E2-E813-6B09-3580-31C0781853F7}"/>
              </a:ext>
            </a:extLst>
          </p:cNvPr>
          <p:cNvSpPr txBox="1"/>
          <p:nvPr/>
        </p:nvSpPr>
        <p:spPr>
          <a:xfrm>
            <a:off x="242570" y="355907"/>
            <a:ext cx="813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410</a:t>
            </a:r>
            <a:r>
              <a:rPr lang="es-MX" sz="2400" dirty="0"/>
              <a:t> personas se </a:t>
            </a:r>
            <a:r>
              <a:rPr lang="es-MX" sz="2400" b="1" dirty="0"/>
              <a:t>suicidaron </a:t>
            </a:r>
            <a:r>
              <a:rPr lang="es-MX" sz="2400" dirty="0"/>
              <a:t>utilizando un arma.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D87EDDD-1F12-082A-7751-5375A57394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9227498"/>
              </p:ext>
            </p:extLst>
          </p:nvPr>
        </p:nvGraphicFramePr>
        <p:xfrm>
          <a:off x="240710" y="1440000"/>
          <a:ext cx="8132400" cy="397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7326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D46F9E2-E813-6B09-3580-31C0781853F7}"/>
              </a:ext>
            </a:extLst>
          </p:cNvPr>
          <p:cNvSpPr txBox="1"/>
          <p:nvPr/>
        </p:nvSpPr>
        <p:spPr>
          <a:xfrm>
            <a:off x="242570" y="355907"/>
            <a:ext cx="8130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Solo 8 personas </a:t>
            </a:r>
            <a:r>
              <a:rPr lang="es-MX" sz="2400" dirty="0"/>
              <a:t>usaron su arma en (supuesta) </a:t>
            </a:r>
            <a:r>
              <a:rPr lang="es-MX" sz="2400" b="1" dirty="0"/>
              <a:t>defensa propia</a:t>
            </a:r>
            <a:r>
              <a:rPr lang="es-MX" sz="2400" dirty="0"/>
              <a:t>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D87EDDD-1F12-082A-7751-5375A57394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8827107"/>
              </p:ext>
            </p:extLst>
          </p:nvPr>
        </p:nvGraphicFramePr>
        <p:xfrm>
          <a:off x="240710" y="1440000"/>
          <a:ext cx="8132400" cy="397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70E18D-BD55-C523-2B7C-8C49A137F44D}"/>
              </a:ext>
            </a:extLst>
          </p:cNvPr>
          <p:cNvCxnSpPr/>
          <p:nvPr/>
        </p:nvCxnSpPr>
        <p:spPr>
          <a:xfrm>
            <a:off x="4846320" y="5162550"/>
            <a:ext cx="123825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659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D46F9E2-E813-6B09-3580-31C0781853F7}"/>
              </a:ext>
            </a:extLst>
          </p:cNvPr>
          <p:cNvSpPr txBox="1"/>
          <p:nvPr/>
        </p:nvSpPr>
        <p:spPr>
          <a:xfrm>
            <a:off x="242570" y="355907"/>
            <a:ext cx="813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Gráfico de causas de muerte por número de víctimas.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D87EDDD-1F12-082A-7751-5375A57394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7199198"/>
              </p:ext>
            </p:extLst>
          </p:nvPr>
        </p:nvGraphicFramePr>
        <p:xfrm>
          <a:off x="240710" y="1440000"/>
          <a:ext cx="8132400" cy="397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5194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D46F9E2-E813-6B09-3580-31C0781853F7}"/>
              </a:ext>
            </a:extLst>
          </p:cNvPr>
          <p:cNvSpPr txBox="1"/>
          <p:nvPr/>
        </p:nvSpPr>
        <p:spPr>
          <a:xfrm>
            <a:off x="242570" y="355907"/>
            <a:ext cx="8130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El </a:t>
            </a:r>
            <a:r>
              <a:rPr lang="es-MX" sz="2400" b="1" dirty="0"/>
              <a:t>estado con más muertes </a:t>
            </a:r>
            <a:r>
              <a:rPr lang="es-MX" sz="2400" dirty="0"/>
              <a:t>fue </a:t>
            </a:r>
            <a:r>
              <a:rPr lang="es-MX" sz="2400" b="1" dirty="0"/>
              <a:t>California </a:t>
            </a:r>
            <a:r>
              <a:rPr lang="es-MX" sz="2400" dirty="0"/>
              <a:t>(CA), con </a:t>
            </a:r>
            <a:r>
              <a:rPr lang="es-MX" sz="2400" b="1" dirty="0"/>
              <a:t>799 </a:t>
            </a:r>
            <a:r>
              <a:rPr lang="es-MX" sz="2400" dirty="0"/>
              <a:t>muertes.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F0C4104-8EAA-01B1-1542-9A97480AC4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3696932"/>
              </p:ext>
            </p:extLst>
          </p:nvPr>
        </p:nvGraphicFramePr>
        <p:xfrm>
          <a:off x="242570" y="1440000"/>
          <a:ext cx="8132400" cy="397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899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579A81-1E96-E106-0655-309F0E0B8BB9}"/>
              </a:ext>
            </a:extLst>
          </p:cNvPr>
          <p:cNvSpPr txBox="1"/>
          <p:nvPr/>
        </p:nvSpPr>
        <p:spPr>
          <a:xfrm>
            <a:off x="242570" y="355907"/>
            <a:ext cx="81305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La </a:t>
            </a:r>
            <a:r>
              <a:rPr lang="es-MX" sz="2400" b="1" dirty="0"/>
              <a:t>Segunda Enmienda</a:t>
            </a:r>
            <a:r>
              <a:rPr lang="es-MX" sz="2400" dirty="0"/>
              <a:t> de la Constitución de los EE.UU. </a:t>
            </a:r>
            <a:r>
              <a:rPr lang="es-MX" sz="2400" b="1" dirty="0"/>
              <a:t>protege el derecho </a:t>
            </a:r>
            <a:r>
              <a:rPr lang="es-MX" sz="2400" dirty="0"/>
              <a:t>del pueblo estadounidense a </a:t>
            </a:r>
            <a:r>
              <a:rPr lang="es-MX" sz="2400" b="1" dirty="0"/>
              <a:t>poseer y portar armas.</a:t>
            </a:r>
          </a:p>
          <a:p>
            <a:endParaRPr lang="es-MX" sz="2400" b="1" dirty="0"/>
          </a:p>
          <a:p>
            <a:r>
              <a:rPr lang="es-MX" sz="2400" dirty="0"/>
              <a:t>Las </a:t>
            </a:r>
            <a:r>
              <a:rPr lang="es-MX" sz="2400" b="1" dirty="0"/>
              <a:t>leyes de regulación </a:t>
            </a:r>
            <a:r>
              <a:rPr lang="es-MX" sz="2400" dirty="0"/>
              <a:t>de armas regulan la </a:t>
            </a:r>
            <a:r>
              <a:rPr lang="es-MX" sz="2400" b="1" dirty="0"/>
              <a:t>venta, posesión y uso de armas </a:t>
            </a:r>
            <a:r>
              <a:rPr lang="es-MX" sz="2400" dirty="0"/>
              <a:t>de fuego. Estas leyes </a:t>
            </a:r>
            <a:r>
              <a:rPr lang="es-MX" sz="2400" b="1" dirty="0"/>
              <a:t>varían por estado</a:t>
            </a:r>
            <a:r>
              <a:rPr lang="es-MX" sz="2400" dirty="0"/>
              <a:t>, por lo que hay estados con mayores y menores restricciones en cuanto al uso de armas se refiere.</a:t>
            </a:r>
          </a:p>
          <a:p>
            <a:endParaRPr lang="es-MX" sz="2400" dirty="0"/>
          </a:p>
          <a:p>
            <a:r>
              <a:rPr lang="es-MX" sz="2400" dirty="0"/>
              <a:t>Aunque estas leyes permiten a los ciudadanos estadounidenses utilizar armas como medio de defensa propia, muchas veces son </a:t>
            </a:r>
            <a:r>
              <a:rPr lang="es-MX" sz="2400" b="1" dirty="0"/>
              <a:t>utilizadas para realizar crímenes</a:t>
            </a:r>
            <a:r>
              <a:rPr lang="es-MX" sz="2400" dirty="0"/>
              <a:t>, y las pocas regulaciones facilitan esto.</a:t>
            </a:r>
          </a:p>
        </p:txBody>
      </p:sp>
    </p:spTree>
    <p:extLst>
      <p:ext uri="{BB962C8B-B14F-4D97-AF65-F5344CB8AC3E}">
        <p14:creationId xmlns:p14="http://schemas.microsoft.com/office/powerpoint/2010/main" val="2729535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D46F9E2-E813-6B09-3580-31C0781853F7}"/>
              </a:ext>
            </a:extLst>
          </p:cNvPr>
          <p:cNvSpPr txBox="1"/>
          <p:nvPr/>
        </p:nvSpPr>
        <p:spPr>
          <a:xfrm>
            <a:off x="242570" y="355907"/>
            <a:ext cx="8130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Los 10 estados con mayor cantidad de muertes ocuparon el </a:t>
            </a:r>
            <a:r>
              <a:rPr lang="es-MX" sz="2400" b="1" dirty="0"/>
              <a:t>58% </a:t>
            </a:r>
            <a:r>
              <a:rPr lang="es-MX" sz="2400" dirty="0"/>
              <a:t>del total.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F0C4104-8EAA-01B1-1542-9A97480AC4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0007248"/>
              </p:ext>
            </p:extLst>
          </p:nvPr>
        </p:nvGraphicFramePr>
        <p:xfrm>
          <a:off x="242570" y="1440000"/>
          <a:ext cx="8132400" cy="397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1663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D46F9E2-E813-6B09-3580-31C0781853F7}"/>
              </a:ext>
            </a:extLst>
          </p:cNvPr>
          <p:cNvSpPr txBox="1"/>
          <p:nvPr/>
        </p:nvSpPr>
        <p:spPr>
          <a:xfrm>
            <a:off x="242570" y="355907"/>
            <a:ext cx="8130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La </a:t>
            </a:r>
            <a:r>
              <a:rPr lang="es-MX" sz="2400" b="1" dirty="0"/>
              <a:t>ciudad con más muertes </a:t>
            </a:r>
            <a:r>
              <a:rPr lang="es-MX" sz="2400" dirty="0"/>
              <a:t>registradas fue </a:t>
            </a:r>
            <a:r>
              <a:rPr lang="es-MX" sz="2400" b="1" dirty="0"/>
              <a:t>Chicago, IL</a:t>
            </a:r>
            <a:r>
              <a:rPr lang="es-MX" sz="2400" dirty="0"/>
              <a:t>, con </a:t>
            </a:r>
            <a:r>
              <a:rPr lang="es-MX" sz="2400" b="1" dirty="0"/>
              <a:t>259</a:t>
            </a:r>
            <a:r>
              <a:rPr lang="es-MX" sz="2400" dirty="0"/>
              <a:t> muertes.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2070816-97F9-2A20-3713-E1F0DAAEAF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9988705"/>
              </p:ext>
            </p:extLst>
          </p:nvPr>
        </p:nvGraphicFramePr>
        <p:xfrm>
          <a:off x="242570" y="1440000"/>
          <a:ext cx="8132400" cy="397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98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D46F9E2-E813-6B09-3580-31C0781853F7}"/>
              </a:ext>
            </a:extLst>
          </p:cNvPr>
          <p:cNvSpPr txBox="1"/>
          <p:nvPr/>
        </p:nvSpPr>
        <p:spPr>
          <a:xfrm>
            <a:off x="242570" y="355907"/>
            <a:ext cx="8130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Texas</a:t>
            </a:r>
            <a:r>
              <a:rPr lang="es-MX" sz="2400" dirty="0"/>
              <a:t>, el segundo estado con más muertes registradas, </a:t>
            </a:r>
            <a:r>
              <a:rPr lang="es-MX" sz="2400" b="1" dirty="0"/>
              <a:t>tuvo la tercera y novena ciudad con más muertes</a:t>
            </a:r>
            <a:r>
              <a:rPr lang="es-MX" sz="2400" dirty="0"/>
              <a:t>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2070816-97F9-2A20-3713-E1F0DAAEAF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585369"/>
              </p:ext>
            </p:extLst>
          </p:nvPr>
        </p:nvGraphicFramePr>
        <p:xfrm>
          <a:off x="242570" y="1440000"/>
          <a:ext cx="8132400" cy="397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7772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D46F9E2-E813-6B09-3580-31C0781853F7}"/>
              </a:ext>
            </a:extLst>
          </p:cNvPr>
          <p:cNvSpPr txBox="1"/>
          <p:nvPr/>
        </p:nvSpPr>
        <p:spPr>
          <a:xfrm>
            <a:off x="242570" y="355907"/>
            <a:ext cx="8130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Texas</a:t>
            </a:r>
            <a:r>
              <a:rPr lang="es-MX" sz="2400" dirty="0"/>
              <a:t>, el segundo estado con más muertes registradas, </a:t>
            </a:r>
            <a:r>
              <a:rPr lang="es-MX" sz="2400" b="1" dirty="0"/>
              <a:t>tuvo la tercera y novena ciudad con más muertes</a:t>
            </a:r>
            <a:r>
              <a:rPr lang="es-MX" sz="2400" dirty="0"/>
              <a:t>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2070816-97F9-2A20-3713-E1F0DAAEAFE0}"/>
              </a:ext>
            </a:extLst>
          </p:cNvPr>
          <p:cNvGraphicFramePr>
            <a:graphicFrameLocks/>
          </p:cNvGraphicFramePr>
          <p:nvPr/>
        </p:nvGraphicFramePr>
        <p:xfrm>
          <a:off x="242570" y="1440000"/>
          <a:ext cx="8132400" cy="397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F0D301A-8460-A74B-E3AB-94B1EE5EC32A}"/>
              </a:ext>
            </a:extLst>
          </p:cNvPr>
          <p:cNvSpPr txBox="1"/>
          <p:nvPr/>
        </p:nvSpPr>
        <p:spPr>
          <a:xfrm>
            <a:off x="8371345" y="2190499"/>
            <a:ext cx="35780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b="1" dirty="0"/>
              <a:t>Houston</a:t>
            </a:r>
            <a:r>
              <a:rPr lang="es-MX" sz="1600" dirty="0"/>
              <a:t> fue la </a:t>
            </a:r>
            <a:r>
              <a:rPr lang="es-MX" sz="1600" b="1" dirty="0"/>
              <a:t>tercera</a:t>
            </a:r>
            <a:r>
              <a:rPr lang="es-MX" sz="1600" dirty="0"/>
              <a:t>, con </a:t>
            </a:r>
            <a:r>
              <a:rPr lang="es-MX" sz="1600" b="1" dirty="0"/>
              <a:t>147</a:t>
            </a:r>
            <a:r>
              <a:rPr lang="es-MX" sz="1600" dirty="0"/>
              <a:t> muertes.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b="1" dirty="0"/>
              <a:t>Dallas</a:t>
            </a:r>
            <a:r>
              <a:rPr lang="es-MX" sz="1600" dirty="0"/>
              <a:t> fue la </a:t>
            </a:r>
            <a:r>
              <a:rPr lang="es-MX" sz="1600" b="1" dirty="0"/>
              <a:t>novena</a:t>
            </a:r>
            <a:r>
              <a:rPr lang="es-MX" sz="1600" dirty="0"/>
              <a:t>, con </a:t>
            </a:r>
            <a:r>
              <a:rPr lang="es-MX" sz="1600" b="1" dirty="0"/>
              <a:t>62</a:t>
            </a:r>
            <a:r>
              <a:rPr lang="es-MX" sz="1600" dirty="0"/>
              <a:t> muertes.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Aproximadamente </a:t>
            </a:r>
            <a:r>
              <a:rPr lang="es-MX" sz="1600" b="1" dirty="0"/>
              <a:t>un tercio de todas las muertes </a:t>
            </a:r>
            <a:r>
              <a:rPr lang="es-MX" sz="1600" dirty="0"/>
              <a:t>en Texas </a:t>
            </a:r>
            <a:r>
              <a:rPr lang="es-MX" sz="1600" b="1" dirty="0"/>
              <a:t>ocurrieron en estas dos ciudades</a:t>
            </a:r>
            <a:r>
              <a:rPr lang="es-MX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4915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D46F9E2-E813-6B09-3580-31C0781853F7}"/>
              </a:ext>
            </a:extLst>
          </p:cNvPr>
          <p:cNvSpPr txBox="1"/>
          <p:nvPr/>
        </p:nvSpPr>
        <p:spPr>
          <a:xfrm>
            <a:off x="242570" y="355907"/>
            <a:ext cx="813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Gráfico con las 10 ciudades con más muertes registradas.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2070816-97F9-2A20-3713-E1F0DAAEAF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4786988"/>
              </p:ext>
            </p:extLst>
          </p:nvPr>
        </p:nvGraphicFramePr>
        <p:xfrm>
          <a:off x="242570" y="1440000"/>
          <a:ext cx="8132400" cy="397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9844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D46F9E2-E813-6B09-3580-31C0781853F7}"/>
              </a:ext>
            </a:extLst>
          </p:cNvPr>
          <p:cNvSpPr txBox="1"/>
          <p:nvPr/>
        </p:nvSpPr>
        <p:spPr>
          <a:xfrm>
            <a:off x="242570" y="355907"/>
            <a:ext cx="8130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Hubo </a:t>
            </a:r>
            <a:r>
              <a:rPr lang="es-MX" sz="2400" b="1" dirty="0"/>
              <a:t>más muertes los fines de semana </a:t>
            </a:r>
            <a:r>
              <a:rPr lang="es-MX" sz="2400" dirty="0"/>
              <a:t>que en otros días.</a:t>
            </a:r>
          </a:p>
          <a:p>
            <a:r>
              <a:rPr lang="es-MX" sz="1600" dirty="0"/>
              <a:t>Además, al fin de semana le siguen el </a:t>
            </a:r>
            <a:r>
              <a:rPr lang="es-MX" sz="1600" b="1" dirty="0"/>
              <a:t>último y </a:t>
            </a:r>
            <a:r>
              <a:rPr lang="es-MX" sz="1600" dirty="0"/>
              <a:t>el </a:t>
            </a:r>
            <a:r>
              <a:rPr lang="es-MX" sz="1600" b="1" dirty="0"/>
              <a:t>primer día </a:t>
            </a:r>
            <a:r>
              <a:rPr lang="es-MX" sz="1600" dirty="0"/>
              <a:t>de la </a:t>
            </a:r>
            <a:r>
              <a:rPr lang="es-MX" sz="1600" b="1" dirty="0"/>
              <a:t>semana de trabajo</a:t>
            </a:r>
            <a:r>
              <a:rPr lang="es-MX" sz="1600" dirty="0"/>
              <a:t>.</a:t>
            </a:r>
            <a:endParaRPr lang="es-MX" sz="14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9592A5C-88EA-D982-82DA-92BBC6BA70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1787232"/>
              </p:ext>
            </p:extLst>
          </p:nvPr>
        </p:nvGraphicFramePr>
        <p:xfrm>
          <a:off x="242570" y="1440000"/>
          <a:ext cx="8132400" cy="397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5123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D46F9E2-E813-6B09-3580-31C0781853F7}"/>
              </a:ext>
            </a:extLst>
          </p:cNvPr>
          <p:cNvSpPr txBox="1"/>
          <p:nvPr/>
        </p:nvSpPr>
        <p:spPr>
          <a:xfrm>
            <a:off x="242570" y="355907"/>
            <a:ext cx="813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El día con </a:t>
            </a:r>
            <a:r>
              <a:rPr lang="es-MX" sz="2400" b="1" dirty="0"/>
              <a:t>menor cantidad de muertes </a:t>
            </a:r>
            <a:r>
              <a:rPr lang="es-MX" sz="2400" dirty="0"/>
              <a:t>fue el </a:t>
            </a:r>
            <a:r>
              <a:rPr lang="es-MX" sz="2400" b="1" dirty="0"/>
              <a:t>miércoles</a:t>
            </a:r>
            <a:r>
              <a:rPr lang="es-MX" sz="2400" dirty="0"/>
              <a:t>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9592A5C-88EA-D982-82DA-92BBC6BA70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3039575"/>
              </p:ext>
            </p:extLst>
          </p:nvPr>
        </p:nvGraphicFramePr>
        <p:xfrm>
          <a:off x="242570" y="1440000"/>
          <a:ext cx="8132400" cy="397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5855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D46F9E2-E813-6B09-3580-31C0781853F7}"/>
              </a:ext>
            </a:extLst>
          </p:cNvPr>
          <p:cNvSpPr txBox="1"/>
          <p:nvPr/>
        </p:nvSpPr>
        <p:spPr>
          <a:xfrm>
            <a:off x="242570" y="355907"/>
            <a:ext cx="813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Gráfico de muertes por día de la semana.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9592A5C-88EA-D982-82DA-92BBC6BA70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2615674"/>
              </p:ext>
            </p:extLst>
          </p:nvPr>
        </p:nvGraphicFramePr>
        <p:xfrm>
          <a:off x="242570" y="1440000"/>
          <a:ext cx="8132400" cy="397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48862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D46F9E2-E813-6B09-3580-31C0781853F7}"/>
              </a:ext>
            </a:extLst>
          </p:cNvPr>
          <p:cNvSpPr txBox="1"/>
          <p:nvPr/>
        </p:nvSpPr>
        <p:spPr>
          <a:xfrm>
            <a:off x="242570" y="355907"/>
            <a:ext cx="813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La </a:t>
            </a:r>
            <a:r>
              <a:rPr lang="es-MX" sz="2400" b="1" dirty="0"/>
              <a:t>edad promedio</a:t>
            </a:r>
            <a:r>
              <a:rPr lang="es-MX" sz="2400" dirty="0"/>
              <a:t> de las víctimas </a:t>
            </a:r>
            <a:r>
              <a:rPr lang="es-MX" sz="2400" b="1" dirty="0"/>
              <a:t>fue disminuyendo</a:t>
            </a:r>
            <a:r>
              <a:rPr lang="es-MX" sz="2400" dirty="0"/>
              <a:t>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6CA6F50-E88F-089E-ED13-7D80D7096E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5200570"/>
              </p:ext>
            </p:extLst>
          </p:nvPr>
        </p:nvGraphicFramePr>
        <p:xfrm>
          <a:off x="242570" y="1440000"/>
          <a:ext cx="8132400" cy="397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214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D46F9E2-E813-6B09-3580-31C0781853F7}"/>
              </a:ext>
            </a:extLst>
          </p:cNvPr>
          <p:cNvSpPr txBox="1"/>
          <p:nvPr/>
        </p:nvSpPr>
        <p:spPr>
          <a:xfrm>
            <a:off x="242570" y="355907"/>
            <a:ext cx="8130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Los homicidios tendieron</a:t>
            </a:r>
            <a:r>
              <a:rPr lang="es-MX" sz="2400" dirty="0"/>
              <a:t>, ligeramente, </a:t>
            </a:r>
            <a:r>
              <a:rPr lang="es-MX" sz="2400" b="1" dirty="0"/>
              <a:t>a aumentar </a:t>
            </a:r>
            <a:r>
              <a:rPr lang="es-MX" sz="2400" dirty="0"/>
              <a:t>con el paso del tiempo.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4D33E33-5BA7-5AE4-1538-7FFF3D5F0B85}"/>
              </a:ext>
            </a:extLst>
          </p:cNvPr>
          <p:cNvGraphicFramePr>
            <a:graphicFrameLocks/>
          </p:cNvGraphicFramePr>
          <p:nvPr/>
        </p:nvGraphicFramePr>
        <p:xfrm>
          <a:off x="242570" y="1440000"/>
          <a:ext cx="8132400" cy="397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173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9B741DF-474A-B904-F29F-FB2F7DF0E6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905615"/>
              </p:ext>
            </p:extLst>
          </p:nvPr>
        </p:nvGraphicFramePr>
        <p:xfrm>
          <a:off x="242570" y="1440180"/>
          <a:ext cx="8130540" cy="3977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46F9E2-E813-6B09-3580-31C0781853F7}"/>
              </a:ext>
            </a:extLst>
          </p:cNvPr>
          <p:cNvSpPr txBox="1"/>
          <p:nvPr/>
        </p:nvSpPr>
        <p:spPr>
          <a:xfrm>
            <a:off x="242570" y="355907"/>
            <a:ext cx="8130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En un periodo de 9 meses, entre 2012 y 2013, hubo un total de </a:t>
            </a:r>
            <a:r>
              <a:rPr lang="es-MX" sz="2400" b="1" dirty="0"/>
              <a:t>7227 muertes por armas</a:t>
            </a:r>
            <a:r>
              <a:rPr lang="es-MX" sz="2400" dirty="0"/>
              <a:t> en Estados Unidos</a:t>
            </a:r>
            <a:endParaRPr lang="es-MX" sz="2400" b="1" dirty="0"/>
          </a:p>
        </p:txBody>
      </p:sp>
    </p:spTree>
    <p:extLst>
      <p:ext uri="{BB962C8B-B14F-4D97-AF65-F5344CB8AC3E}">
        <p14:creationId xmlns:p14="http://schemas.microsoft.com/office/powerpoint/2010/main" val="3420428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D46F9E2-E813-6B09-3580-31C0781853F7}"/>
              </a:ext>
            </a:extLst>
          </p:cNvPr>
          <p:cNvSpPr txBox="1"/>
          <p:nvPr/>
        </p:nvSpPr>
        <p:spPr>
          <a:xfrm>
            <a:off x="242570" y="355907"/>
            <a:ext cx="8130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La cantidad de </a:t>
            </a:r>
            <a:r>
              <a:rPr lang="es-MX" sz="2400" b="1" dirty="0"/>
              <a:t>muertes por causas desconocidas y por suicidio</a:t>
            </a:r>
            <a:r>
              <a:rPr lang="es-MX" sz="2400" dirty="0"/>
              <a:t> fueron </a:t>
            </a:r>
            <a:r>
              <a:rPr lang="es-MX" sz="2400" b="1" dirty="0"/>
              <a:t>disminuyendo</a:t>
            </a:r>
            <a:r>
              <a:rPr lang="es-MX" sz="2400" dirty="0"/>
              <a:t>. </a:t>
            </a:r>
            <a:endParaRPr lang="es-MX" sz="16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4D33E33-5BA7-5AE4-1538-7FFF3D5F0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1018395"/>
              </p:ext>
            </p:extLst>
          </p:nvPr>
        </p:nvGraphicFramePr>
        <p:xfrm>
          <a:off x="242570" y="1440000"/>
          <a:ext cx="8132400" cy="397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3468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D46F9E2-E813-6B09-3580-31C0781853F7}"/>
              </a:ext>
            </a:extLst>
          </p:cNvPr>
          <p:cNvSpPr txBox="1"/>
          <p:nvPr/>
        </p:nvSpPr>
        <p:spPr>
          <a:xfrm>
            <a:off x="242570" y="355907"/>
            <a:ext cx="8130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Gráfico de tendencias de causas de muerte a lo largo del tiempo.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4D33E33-5BA7-5AE4-1538-7FFF3D5F0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842211"/>
              </p:ext>
            </p:extLst>
          </p:nvPr>
        </p:nvGraphicFramePr>
        <p:xfrm>
          <a:off x="242570" y="1440000"/>
          <a:ext cx="8132400" cy="397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8831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D46F9E2-E813-6B09-3580-31C0781853F7}"/>
              </a:ext>
            </a:extLst>
          </p:cNvPr>
          <p:cNvSpPr txBox="1"/>
          <p:nvPr/>
        </p:nvSpPr>
        <p:spPr>
          <a:xfrm>
            <a:off x="242570" y="355907"/>
            <a:ext cx="813054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En resumen:</a:t>
            </a:r>
          </a:p>
          <a:p>
            <a:endParaRPr lang="es-MX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/>
              <a:t>Durante diciembre del 2012 y agosto del 2013 hubo </a:t>
            </a:r>
            <a:r>
              <a:rPr lang="es-MX" sz="2000" b="1" dirty="0"/>
              <a:t>7227 muertes </a:t>
            </a:r>
            <a:r>
              <a:rPr lang="es-MX" sz="2000" dirty="0"/>
              <a:t>por armas en EE.UU.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/>
              <a:t>Las </a:t>
            </a:r>
            <a:r>
              <a:rPr lang="es-MX" sz="2000" b="1" dirty="0"/>
              <a:t>mayores cantidades de muertes </a:t>
            </a:r>
            <a:r>
              <a:rPr lang="es-MX" sz="2000" dirty="0"/>
              <a:t>se registraron al </a:t>
            </a:r>
            <a:r>
              <a:rPr lang="es-MX" sz="2000" b="1" dirty="0"/>
              <a:t>inicio de cada semestre</a:t>
            </a:r>
            <a:r>
              <a:rPr lang="es-MX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/>
              <a:t>La cantidad de muertes </a:t>
            </a:r>
            <a:r>
              <a:rPr lang="es-MX" sz="2000" b="1" dirty="0"/>
              <a:t>tendió a la baja</a:t>
            </a:r>
            <a:r>
              <a:rPr lang="es-MX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/>
              <a:t>El </a:t>
            </a:r>
            <a:r>
              <a:rPr lang="es-MX" sz="2000" b="1" dirty="0"/>
              <a:t>90%</a:t>
            </a:r>
            <a:r>
              <a:rPr lang="es-MX" sz="2000" dirty="0"/>
              <a:t> de los muertos eran </a:t>
            </a:r>
            <a:r>
              <a:rPr lang="es-MX" sz="2000" b="1" dirty="0"/>
              <a:t>mayores de edad</a:t>
            </a:r>
            <a:r>
              <a:rPr lang="es-MX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b="1" dirty="0"/>
              <a:t>5354</a:t>
            </a:r>
            <a:r>
              <a:rPr lang="es-MX" sz="2000" dirty="0"/>
              <a:t> de las 7227 </a:t>
            </a:r>
            <a:r>
              <a:rPr lang="es-MX" sz="2000" b="1" dirty="0"/>
              <a:t>muertes</a:t>
            </a:r>
            <a:r>
              <a:rPr lang="es-MX" sz="2000" dirty="0"/>
              <a:t> fueron por </a:t>
            </a:r>
            <a:r>
              <a:rPr lang="es-MX" sz="2000" b="1" dirty="0"/>
              <a:t>homicidio</a:t>
            </a:r>
            <a:r>
              <a:rPr lang="es-MX" sz="2000" dirty="0"/>
              <a:t>, y </a:t>
            </a:r>
            <a:r>
              <a:rPr lang="es-MX" sz="2000" b="1" dirty="0"/>
              <a:t>solo 8</a:t>
            </a:r>
            <a:r>
              <a:rPr lang="es-MX" sz="2000" dirty="0"/>
              <a:t> fueron por </a:t>
            </a:r>
            <a:r>
              <a:rPr lang="es-MX" sz="2000" b="1" dirty="0"/>
              <a:t>defensa propia</a:t>
            </a:r>
            <a:r>
              <a:rPr lang="es-MX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/>
              <a:t>El estado de </a:t>
            </a:r>
            <a:r>
              <a:rPr lang="es-MX" sz="2000" b="1" dirty="0"/>
              <a:t>California</a:t>
            </a:r>
            <a:r>
              <a:rPr lang="es-MX" sz="2000" dirty="0"/>
              <a:t> presentó la </a:t>
            </a:r>
            <a:r>
              <a:rPr lang="es-MX" sz="2000" b="1" dirty="0"/>
              <a:t>mayor cantidad de muertes</a:t>
            </a:r>
            <a:r>
              <a:rPr lang="es-MX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/>
              <a:t>La ciudad de </a:t>
            </a:r>
            <a:r>
              <a:rPr lang="es-MX" sz="2000" b="1" dirty="0"/>
              <a:t>Chicago, IL</a:t>
            </a:r>
            <a:r>
              <a:rPr lang="es-MX" sz="2000" dirty="0"/>
              <a:t>, tuvo la </a:t>
            </a:r>
            <a:r>
              <a:rPr lang="es-MX" sz="2000" b="1" dirty="0"/>
              <a:t>mayor cantidad de muertes</a:t>
            </a:r>
            <a:r>
              <a:rPr lang="es-MX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/>
              <a:t>En </a:t>
            </a:r>
            <a:r>
              <a:rPr lang="es-MX" sz="2000" b="1" dirty="0"/>
              <a:t>Texas</a:t>
            </a:r>
            <a:r>
              <a:rPr lang="es-MX" sz="2000" dirty="0"/>
              <a:t> estuvieron </a:t>
            </a:r>
            <a:r>
              <a:rPr lang="es-MX" sz="2000" b="1" dirty="0"/>
              <a:t>dos</a:t>
            </a:r>
            <a:r>
              <a:rPr lang="es-MX" sz="2000" dirty="0"/>
              <a:t> de las diez </a:t>
            </a:r>
            <a:r>
              <a:rPr lang="es-MX" sz="2000" b="1" dirty="0"/>
              <a:t>ciudades con mayor cantidad de muertes </a:t>
            </a:r>
            <a:r>
              <a:rPr lang="es-MX" sz="2000" dirty="0"/>
              <a:t>(Houston y Dallas).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/>
              <a:t>La </a:t>
            </a:r>
            <a:r>
              <a:rPr lang="es-MX" sz="2000" b="1" dirty="0"/>
              <a:t>mayor cantidad de defunciones </a:t>
            </a:r>
            <a:r>
              <a:rPr lang="es-MX" sz="2000" dirty="0"/>
              <a:t>se registraron los </a:t>
            </a:r>
            <a:r>
              <a:rPr lang="es-MX" sz="2000" b="1" dirty="0"/>
              <a:t>fines de semana</a:t>
            </a:r>
            <a:r>
              <a:rPr lang="es-MX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/>
              <a:t>La </a:t>
            </a:r>
            <a:r>
              <a:rPr lang="es-MX" sz="2000" b="1" dirty="0"/>
              <a:t>edad promedio </a:t>
            </a:r>
            <a:r>
              <a:rPr lang="es-MX" sz="2000" dirty="0"/>
              <a:t>de las víctimas </a:t>
            </a:r>
            <a:r>
              <a:rPr lang="es-MX" sz="2000" b="1" dirty="0"/>
              <a:t>tendió a disminuir</a:t>
            </a:r>
            <a:r>
              <a:rPr lang="es-MX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/>
              <a:t>Aunque la cantidad general de muertes tendió a disminuir, dentro de esas muertes, la </a:t>
            </a:r>
            <a:r>
              <a:rPr lang="es-MX" sz="2000" b="1" dirty="0"/>
              <a:t>cantidad de homicidios tendió a aumentar</a:t>
            </a:r>
            <a:r>
              <a:rPr lang="es-MX" sz="2000" dirty="0"/>
              <a:t>.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314675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D46F9E2-E813-6B09-3580-31C0781853F7}"/>
              </a:ext>
            </a:extLst>
          </p:cNvPr>
          <p:cNvSpPr txBox="1"/>
          <p:nvPr/>
        </p:nvSpPr>
        <p:spPr>
          <a:xfrm>
            <a:off x="242570" y="355907"/>
            <a:ext cx="8130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Las </a:t>
            </a:r>
            <a:r>
              <a:rPr lang="es-MX" sz="2400" b="1" dirty="0"/>
              <a:t>mayores </a:t>
            </a:r>
            <a:r>
              <a:rPr lang="es-MX" sz="2400" dirty="0"/>
              <a:t>cantidades de </a:t>
            </a:r>
            <a:r>
              <a:rPr lang="es-MX" sz="2400" b="1" dirty="0"/>
              <a:t>muertes </a:t>
            </a:r>
            <a:r>
              <a:rPr lang="es-MX" sz="2400" dirty="0"/>
              <a:t>se presentaron al </a:t>
            </a:r>
            <a:r>
              <a:rPr lang="es-MX" sz="2400" b="1" dirty="0"/>
              <a:t>inicio de cada semestre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50828D6-0196-F310-D85F-64EAE5A7C78F}"/>
              </a:ext>
            </a:extLst>
          </p:cNvPr>
          <p:cNvGrpSpPr/>
          <p:nvPr/>
        </p:nvGrpSpPr>
        <p:grpSpPr>
          <a:xfrm>
            <a:off x="242570" y="1440180"/>
            <a:ext cx="8130540" cy="3977640"/>
            <a:chOff x="242570" y="2293620"/>
            <a:chExt cx="8130540" cy="3977640"/>
          </a:xfrm>
        </p:grpSpPr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79B741DF-474A-B904-F29F-FB2F7DF0E65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00090249"/>
                </p:ext>
              </p:extLst>
            </p:nvPr>
          </p:nvGraphicFramePr>
          <p:xfrm>
            <a:off x="242570" y="2293620"/>
            <a:ext cx="8130540" cy="39776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D2C4572-309E-C338-92D4-552094195D97}"/>
                </a:ext>
              </a:extLst>
            </p:cNvPr>
            <p:cNvSpPr/>
            <p:nvPr/>
          </p:nvSpPr>
          <p:spPr>
            <a:xfrm>
              <a:off x="6911340" y="3060700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DCCEE9F-21AE-9F92-C2AE-6783CC85811B}"/>
                </a:ext>
              </a:extLst>
            </p:cNvPr>
            <p:cNvSpPr/>
            <p:nvPr/>
          </p:nvSpPr>
          <p:spPr>
            <a:xfrm>
              <a:off x="2018284" y="2976220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989421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D46F9E2-E813-6B09-3580-31C0781853F7}"/>
              </a:ext>
            </a:extLst>
          </p:cNvPr>
          <p:cNvSpPr txBox="1"/>
          <p:nvPr/>
        </p:nvSpPr>
        <p:spPr>
          <a:xfrm>
            <a:off x="242570" y="355907"/>
            <a:ext cx="813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La </a:t>
            </a:r>
            <a:r>
              <a:rPr lang="es-MX" sz="2400" b="1" dirty="0"/>
              <a:t>menor </a:t>
            </a:r>
            <a:r>
              <a:rPr lang="es-MX" sz="2400" dirty="0"/>
              <a:t>cantidad de </a:t>
            </a:r>
            <a:r>
              <a:rPr lang="es-MX" sz="2400" b="1" dirty="0"/>
              <a:t>muertes </a:t>
            </a:r>
            <a:r>
              <a:rPr lang="es-MX" sz="2400" dirty="0"/>
              <a:t>sucedió en </a:t>
            </a:r>
            <a:r>
              <a:rPr lang="es-MX" sz="2400" b="1" dirty="0"/>
              <a:t>agosto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32F630-370D-7624-BDDF-1BB88D3FC33D}"/>
              </a:ext>
            </a:extLst>
          </p:cNvPr>
          <p:cNvGrpSpPr/>
          <p:nvPr/>
        </p:nvGrpSpPr>
        <p:grpSpPr>
          <a:xfrm>
            <a:off x="242570" y="1440180"/>
            <a:ext cx="8130540" cy="3977640"/>
            <a:chOff x="302260" y="2293620"/>
            <a:chExt cx="8130540" cy="3977640"/>
          </a:xfrm>
        </p:grpSpPr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79B741DF-474A-B904-F29F-FB2F7DF0E65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23476009"/>
                </p:ext>
              </p:extLst>
            </p:nvPr>
          </p:nvGraphicFramePr>
          <p:xfrm>
            <a:off x="302260" y="2293620"/>
            <a:ext cx="8130540" cy="39776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D2C4572-309E-C338-92D4-552094195D97}"/>
                </a:ext>
              </a:extLst>
            </p:cNvPr>
            <p:cNvSpPr/>
            <p:nvPr/>
          </p:nvSpPr>
          <p:spPr>
            <a:xfrm>
              <a:off x="7794376" y="4696460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2208331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9B741DF-474A-B904-F29F-FB2F7DF0E6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8001836"/>
              </p:ext>
            </p:extLst>
          </p:nvPr>
        </p:nvGraphicFramePr>
        <p:xfrm>
          <a:off x="242570" y="1440180"/>
          <a:ext cx="8130540" cy="3977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46F9E2-E813-6B09-3580-31C0781853F7}"/>
              </a:ext>
            </a:extLst>
          </p:cNvPr>
          <p:cNvSpPr txBox="1"/>
          <p:nvPr/>
        </p:nvSpPr>
        <p:spPr>
          <a:xfrm>
            <a:off x="242570" y="355907"/>
            <a:ext cx="813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La tendencia de muertes </a:t>
            </a:r>
            <a:r>
              <a:rPr lang="es-MX" sz="2400" b="1" dirty="0"/>
              <a:t>fue a la baja</a:t>
            </a:r>
          </a:p>
        </p:txBody>
      </p:sp>
    </p:spTree>
    <p:extLst>
      <p:ext uri="{BB962C8B-B14F-4D97-AF65-F5344CB8AC3E}">
        <p14:creationId xmlns:p14="http://schemas.microsoft.com/office/powerpoint/2010/main" val="431241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D46F9E2-E813-6B09-3580-31C0781853F7}"/>
              </a:ext>
            </a:extLst>
          </p:cNvPr>
          <p:cNvSpPr txBox="1"/>
          <p:nvPr/>
        </p:nvSpPr>
        <p:spPr>
          <a:xfrm>
            <a:off x="242570" y="355907"/>
            <a:ext cx="8130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El </a:t>
            </a:r>
            <a:r>
              <a:rPr lang="es-MX" sz="2400" b="1" dirty="0"/>
              <a:t>90% </a:t>
            </a:r>
            <a:r>
              <a:rPr lang="es-MX" sz="2400" dirty="0"/>
              <a:t>de los muertos </a:t>
            </a:r>
            <a:r>
              <a:rPr lang="es-MX" sz="2400" b="1" dirty="0"/>
              <a:t>tenían más de 18 años</a:t>
            </a:r>
          </a:p>
          <a:p>
            <a:r>
              <a:rPr lang="es-MX" sz="1600" dirty="0"/>
              <a:t>Eso equivale a </a:t>
            </a:r>
            <a:r>
              <a:rPr lang="es-MX" sz="1600" b="1" dirty="0"/>
              <a:t>6,502 personas</a:t>
            </a:r>
            <a:endParaRPr lang="es-MX" sz="1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0E32A-FAFD-166C-9556-79976428D606}"/>
              </a:ext>
            </a:extLst>
          </p:cNvPr>
          <p:cNvSpPr txBox="1"/>
          <p:nvPr/>
        </p:nvSpPr>
        <p:spPr>
          <a:xfrm>
            <a:off x="7176053" y="2101047"/>
            <a:ext cx="3578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La edad </a:t>
            </a:r>
            <a:r>
              <a:rPr lang="es-MX" sz="1600" b="1" dirty="0"/>
              <a:t>promedio</a:t>
            </a:r>
            <a:r>
              <a:rPr lang="es-MX" sz="1600" dirty="0"/>
              <a:t> fue de </a:t>
            </a:r>
            <a:r>
              <a:rPr lang="es-MX" sz="1600" b="1" dirty="0"/>
              <a:t>35 años</a:t>
            </a:r>
            <a:r>
              <a:rPr lang="es-MX" sz="1600" dirty="0"/>
              <a:t>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61D56F3-D4C5-93A0-D371-3DC9B4211B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6668907"/>
              </p:ext>
            </p:extLst>
          </p:nvPr>
        </p:nvGraphicFramePr>
        <p:xfrm>
          <a:off x="232631" y="1440000"/>
          <a:ext cx="8132400" cy="397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036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D46F9E2-E813-6B09-3580-31C0781853F7}"/>
              </a:ext>
            </a:extLst>
          </p:cNvPr>
          <p:cNvSpPr txBox="1"/>
          <p:nvPr/>
        </p:nvSpPr>
        <p:spPr>
          <a:xfrm>
            <a:off x="242570" y="355907"/>
            <a:ext cx="8130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De ese 90%, el </a:t>
            </a:r>
            <a:r>
              <a:rPr lang="es-MX" sz="2400" b="1" dirty="0"/>
              <a:t>85.1% </a:t>
            </a:r>
            <a:r>
              <a:rPr lang="es-MX" sz="2400" dirty="0"/>
              <a:t>de las víctimas fueron </a:t>
            </a:r>
            <a:r>
              <a:rPr lang="es-MX" sz="2400" b="1" dirty="0"/>
              <a:t>hombres</a:t>
            </a:r>
          </a:p>
          <a:p>
            <a:r>
              <a:rPr lang="es-MX" sz="1600" dirty="0"/>
              <a:t>Eso equivale a </a:t>
            </a:r>
            <a:r>
              <a:rPr lang="es-MX" sz="1600" b="1" dirty="0"/>
              <a:t>5,535 personas</a:t>
            </a:r>
            <a:endParaRPr lang="es-MX" sz="1400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90EB021-7CE1-B6F1-4165-4687A3E8F6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8801990"/>
              </p:ext>
            </p:extLst>
          </p:nvPr>
        </p:nvGraphicFramePr>
        <p:xfrm>
          <a:off x="240710" y="1440000"/>
          <a:ext cx="8132400" cy="397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2706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D46F9E2-E813-6B09-3580-31C0781853F7}"/>
              </a:ext>
            </a:extLst>
          </p:cNvPr>
          <p:cNvSpPr txBox="1"/>
          <p:nvPr/>
        </p:nvSpPr>
        <p:spPr>
          <a:xfrm>
            <a:off x="242570" y="355907"/>
            <a:ext cx="8130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El </a:t>
            </a:r>
            <a:r>
              <a:rPr lang="es-MX" sz="2400" b="1" dirty="0"/>
              <a:t>14.9% </a:t>
            </a:r>
            <a:r>
              <a:rPr lang="es-MX" sz="2400" dirty="0"/>
              <a:t>de las víctimas mayores de 18 fueron </a:t>
            </a:r>
            <a:r>
              <a:rPr lang="es-MX" sz="2400" b="1" dirty="0"/>
              <a:t>mujeres</a:t>
            </a:r>
          </a:p>
          <a:p>
            <a:r>
              <a:rPr lang="es-MX" sz="1600" dirty="0"/>
              <a:t>Eso equivale a </a:t>
            </a:r>
            <a:r>
              <a:rPr lang="es-MX" sz="1600" b="1" dirty="0"/>
              <a:t>966 personas</a:t>
            </a:r>
            <a:endParaRPr lang="es-MX" sz="1400" b="1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6EFCA73-B949-3292-1265-9D606238C3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560807"/>
              </p:ext>
            </p:extLst>
          </p:nvPr>
        </p:nvGraphicFramePr>
        <p:xfrm>
          <a:off x="240710" y="1440000"/>
          <a:ext cx="8132400" cy="397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6351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968</Words>
  <Application>Microsoft Office PowerPoint</Application>
  <PresentationFormat>Widescreen</PresentationFormat>
  <Paragraphs>129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Aptos</vt:lpstr>
      <vt:lpstr>Aptos Display</vt:lpstr>
      <vt:lpstr>Arial</vt:lpstr>
      <vt:lpstr>Office Theme</vt:lpstr>
      <vt:lpstr>Muertes por armas en Estados Unidos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ROBERTO ESPARZA RESENDIZ</dc:creator>
  <cp:lastModifiedBy>JOSE ROBERTO ESPARZA RESENDIZ</cp:lastModifiedBy>
  <cp:revision>2</cp:revision>
  <dcterms:created xsi:type="dcterms:W3CDTF">2024-08-22T15:17:08Z</dcterms:created>
  <dcterms:modified xsi:type="dcterms:W3CDTF">2024-08-23T22:13:54Z</dcterms:modified>
</cp:coreProperties>
</file>