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5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7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8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9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0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256" r:id="rId2"/>
    <p:sldId id="276" r:id="rId3"/>
    <p:sldId id="275" r:id="rId4"/>
    <p:sldId id="26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9" r:id="rId14"/>
    <p:sldId id="270" r:id="rId15"/>
    <p:sldId id="271" r:id="rId16"/>
    <p:sldId id="287" r:id="rId17"/>
    <p:sldId id="288" r:id="rId18"/>
    <p:sldId id="290" r:id="rId19"/>
    <p:sldId id="289" r:id="rId20"/>
    <p:sldId id="273" r:id="rId21"/>
    <p:sldId id="277" r:id="rId22"/>
    <p:sldId id="278" r:id="rId23"/>
    <p:sldId id="272" r:id="rId24"/>
    <p:sldId id="279" r:id="rId25"/>
    <p:sldId id="280" r:id="rId26"/>
    <p:sldId id="28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282" r:id="rId40"/>
    <p:sldId id="284" r:id="rId41"/>
    <p:sldId id="285" r:id="rId42"/>
    <p:sldId id="283" r:id="rId43"/>
    <p:sldId id="286" r:id="rId44"/>
    <p:sldId id="305" r:id="rId45"/>
    <p:sldId id="304" r:id="rId46"/>
    <p:sldId id="306" r:id="rId47"/>
    <p:sldId id="308" r:id="rId48"/>
    <p:sldId id="309" r:id="rId49"/>
    <p:sldId id="310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&amp;C\Documents\Python\Storytelling%20%232\results\supermarket_sales_transform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[supermarket_sales_transformed.xlsx]overall stats!PivotTable6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rgbClr val="595959"/>
                </a:solidFill>
              </a:rPr>
              <a:t>Sales</a:t>
            </a:r>
            <a:r>
              <a:rPr lang="en-US" sz="1400" b="1" baseline="0" dirty="0">
                <a:solidFill>
                  <a:srgbClr val="595959"/>
                </a:solidFill>
              </a:rPr>
              <a:t> </a:t>
            </a:r>
            <a:r>
              <a:rPr lang="en-US" sz="1400" b="0" baseline="0" dirty="0">
                <a:solidFill>
                  <a:srgbClr val="595959"/>
                </a:solidFill>
              </a:rPr>
              <a:t>over</a:t>
            </a:r>
            <a:r>
              <a:rPr lang="en-US" sz="1400" b="1" baseline="0" dirty="0">
                <a:solidFill>
                  <a:srgbClr val="595959"/>
                </a:solidFill>
              </a:rPr>
              <a:t> time</a:t>
            </a:r>
            <a:endParaRPr lang="en-US" sz="1400" b="1" dirty="0">
              <a:solidFill>
                <a:srgbClr val="595959"/>
              </a:solidFill>
            </a:endParaRPr>
          </a:p>
        </c:rich>
      </c:tx>
      <c:layout>
        <c:manualLayout>
          <c:xMode val="edge"/>
          <c:yMode val="edge"/>
          <c:x val="6.6117075505511813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'overall stats'!$E$1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00B0F0">
                    <a:alpha val="0"/>
                  </a:srgb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'overall stats'!$D$2:$D$94</c:f>
              <c:multiLvlStrCache>
                <c:ptCount val="89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1</c:v>
                  </c:pt>
                  <c:pt idx="32">
                    <c:v>2</c:v>
                  </c:pt>
                  <c:pt idx="33">
                    <c:v>3</c:v>
                  </c:pt>
                  <c:pt idx="34">
                    <c:v>4</c:v>
                  </c:pt>
                  <c:pt idx="35">
                    <c:v>5</c:v>
                  </c:pt>
                  <c:pt idx="36">
                    <c:v>6</c:v>
                  </c:pt>
                  <c:pt idx="37">
                    <c:v>7</c:v>
                  </c:pt>
                  <c:pt idx="38">
                    <c:v>8</c:v>
                  </c:pt>
                  <c:pt idx="39">
                    <c:v>9</c:v>
                  </c:pt>
                  <c:pt idx="40">
                    <c:v>10</c:v>
                  </c:pt>
                  <c:pt idx="41">
                    <c:v>11</c:v>
                  </c:pt>
                  <c:pt idx="42">
                    <c:v>12</c:v>
                  </c:pt>
                  <c:pt idx="43">
                    <c:v>13</c:v>
                  </c:pt>
                  <c:pt idx="44">
                    <c:v>14</c:v>
                  </c:pt>
                  <c:pt idx="45">
                    <c:v>15</c:v>
                  </c:pt>
                  <c:pt idx="46">
                    <c:v>16</c:v>
                  </c:pt>
                  <c:pt idx="47">
                    <c:v>17</c:v>
                  </c:pt>
                  <c:pt idx="48">
                    <c:v>18</c:v>
                  </c:pt>
                  <c:pt idx="49">
                    <c:v>19</c:v>
                  </c:pt>
                  <c:pt idx="50">
                    <c:v>20</c:v>
                  </c:pt>
                  <c:pt idx="51">
                    <c:v>21</c:v>
                  </c:pt>
                  <c:pt idx="52">
                    <c:v>22</c:v>
                  </c:pt>
                  <c:pt idx="53">
                    <c:v>23</c:v>
                  </c:pt>
                  <c:pt idx="54">
                    <c:v>24</c:v>
                  </c:pt>
                  <c:pt idx="55">
                    <c:v>25</c:v>
                  </c:pt>
                  <c:pt idx="56">
                    <c:v>26</c:v>
                  </c:pt>
                  <c:pt idx="57">
                    <c:v>27</c:v>
                  </c:pt>
                  <c:pt idx="58">
                    <c:v>28</c:v>
                  </c:pt>
                  <c:pt idx="59">
                    <c:v>1</c:v>
                  </c:pt>
                  <c:pt idx="60">
                    <c:v>2</c:v>
                  </c:pt>
                  <c:pt idx="61">
                    <c:v>3</c:v>
                  </c:pt>
                  <c:pt idx="62">
                    <c:v>4</c:v>
                  </c:pt>
                  <c:pt idx="63">
                    <c:v>5</c:v>
                  </c:pt>
                  <c:pt idx="64">
                    <c:v>6</c:v>
                  </c:pt>
                  <c:pt idx="65">
                    <c:v>7</c:v>
                  </c:pt>
                  <c:pt idx="66">
                    <c:v>8</c:v>
                  </c:pt>
                  <c:pt idx="67">
                    <c:v>9</c:v>
                  </c:pt>
                  <c:pt idx="68">
                    <c:v>10</c:v>
                  </c:pt>
                  <c:pt idx="69">
                    <c:v>11</c:v>
                  </c:pt>
                  <c:pt idx="70">
                    <c:v>12</c:v>
                  </c:pt>
                  <c:pt idx="71">
                    <c:v>13</c:v>
                  </c:pt>
                  <c:pt idx="72">
                    <c:v>14</c:v>
                  </c:pt>
                  <c:pt idx="73">
                    <c:v>15</c:v>
                  </c:pt>
                  <c:pt idx="74">
                    <c:v>16</c:v>
                  </c:pt>
                  <c:pt idx="75">
                    <c:v>17</c:v>
                  </c:pt>
                  <c:pt idx="76">
                    <c:v>18</c:v>
                  </c:pt>
                  <c:pt idx="77">
                    <c:v>19</c:v>
                  </c:pt>
                  <c:pt idx="78">
                    <c:v>20</c:v>
                  </c:pt>
                  <c:pt idx="79">
                    <c:v>21</c:v>
                  </c:pt>
                  <c:pt idx="80">
                    <c:v>22</c:v>
                  </c:pt>
                  <c:pt idx="81">
                    <c:v>23</c:v>
                  </c:pt>
                  <c:pt idx="82">
                    <c:v>24</c:v>
                  </c:pt>
                  <c:pt idx="83">
                    <c:v>25</c:v>
                  </c:pt>
                  <c:pt idx="84">
                    <c:v>26</c:v>
                  </c:pt>
                  <c:pt idx="85">
                    <c:v>27</c:v>
                  </c:pt>
                  <c:pt idx="86">
                    <c:v>28</c:v>
                  </c:pt>
                  <c:pt idx="87">
                    <c:v>29</c:v>
                  </c:pt>
                  <c:pt idx="88">
                    <c:v>30</c:v>
                  </c:pt>
                </c:lvl>
                <c:lvl>
                  <c:pt idx="0">
                    <c:v>January</c:v>
                  </c:pt>
                  <c:pt idx="31">
                    <c:v>February</c:v>
                  </c:pt>
                  <c:pt idx="59">
                    <c:v>March</c:v>
                  </c:pt>
                </c:lvl>
              </c:multiLvlStrCache>
            </c:multiLvlStrRef>
          </c:cat>
          <c:val>
            <c:numRef>
              <c:f>'overall stats'!$E$2:$E$94</c:f>
              <c:numCache>
                <c:formatCode>General</c:formatCode>
                <c:ptCount val="89"/>
                <c:pt idx="0">
                  <c:v>81</c:v>
                </c:pt>
                <c:pt idx="1">
                  <c:v>48</c:v>
                </c:pt>
                <c:pt idx="2">
                  <c:v>37</c:v>
                </c:pt>
                <c:pt idx="3">
                  <c:v>32</c:v>
                </c:pt>
                <c:pt idx="4">
                  <c:v>55</c:v>
                </c:pt>
                <c:pt idx="5">
                  <c:v>52</c:v>
                </c:pt>
                <c:pt idx="6">
                  <c:v>53</c:v>
                </c:pt>
                <c:pt idx="7">
                  <c:v>95</c:v>
                </c:pt>
                <c:pt idx="8">
                  <c:v>58</c:v>
                </c:pt>
                <c:pt idx="9">
                  <c:v>55</c:v>
                </c:pt>
                <c:pt idx="10">
                  <c:v>40</c:v>
                </c:pt>
                <c:pt idx="11">
                  <c:v>80</c:v>
                </c:pt>
                <c:pt idx="12">
                  <c:v>50</c:v>
                </c:pt>
                <c:pt idx="13">
                  <c:v>64</c:v>
                </c:pt>
                <c:pt idx="14">
                  <c:v>88</c:v>
                </c:pt>
                <c:pt idx="15">
                  <c:v>61</c:v>
                </c:pt>
                <c:pt idx="16">
                  <c:v>47</c:v>
                </c:pt>
                <c:pt idx="17">
                  <c:v>54</c:v>
                </c:pt>
                <c:pt idx="18">
                  <c:v>91</c:v>
                </c:pt>
                <c:pt idx="19">
                  <c:v>56</c:v>
                </c:pt>
                <c:pt idx="20">
                  <c:v>32</c:v>
                </c:pt>
                <c:pt idx="21">
                  <c:v>34</c:v>
                </c:pt>
                <c:pt idx="22">
                  <c:v>95</c:v>
                </c:pt>
                <c:pt idx="23">
                  <c:v>84</c:v>
                </c:pt>
                <c:pt idx="24">
                  <c:v>80</c:v>
                </c:pt>
                <c:pt idx="25">
                  <c:v>77</c:v>
                </c:pt>
                <c:pt idx="26">
                  <c:v>87</c:v>
                </c:pt>
                <c:pt idx="27">
                  <c:v>91</c:v>
                </c:pt>
                <c:pt idx="28">
                  <c:v>67</c:v>
                </c:pt>
                <c:pt idx="29">
                  <c:v>39</c:v>
                </c:pt>
                <c:pt idx="30">
                  <c:v>82</c:v>
                </c:pt>
                <c:pt idx="31">
                  <c:v>40</c:v>
                </c:pt>
                <c:pt idx="32">
                  <c:v>83</c:v>
                </c:pt>
                <c:pt idx="33">
                  <c:v>82</c:v>
                </c:pt>
                <c:pt idx="34">
                  <c:v>50</c:v>
                </c:pt>
                <c:pt idx="35">
                  <c:v>54</c:v>
                </c:pt>
                <c:pt idx="36">
                  <c:v>73</c:v>
                </c:pt>
                <c:pt idx="37">
                  <c:v>128</c:v>
                </c:pt>
                <c:pt idx="38">
                  <c:v>70</c:v>
                </c:pt>
                <c:pt idx="39">
                  <c:v>69</c:v>
                </c:pt>
                <c:pt idx="40">
                  <c:v>62</c:v>
                </c:pt>
                <c:pt idx="41">
                  <c:v>54</c:v>
                </c:pt>
                <c:pt idx="42">
                  <c:v>43</c:v>
                </c:pt>
                <c:pt idx="43">
                  <c:v>31</c:v>
                </c:pt>
                <c:pt idx="44">
                  <c:v>37</c:v>
                </c:pt>
                <c:pt idx="45">
                  <c:v>106</c:v>
                </c:pt>
                <c:pt idx="46">
                  <c:v>49</c:v>
                </c:pt>
                <c:pt idx="47">
                  <c:v>79</c:v>
                </c:pt>
                <c:pt idx="48">
                  <c:v>24</c:v>
                </c:pt>
                <c:pt idx="49">
                  <c:v>61</c:v>
                </c:pt>
                <c:pt idx="50">
                  <c:v>53</c:v>
                </c:pt>
                <c:pt idx="51">
                  <c:v>18</c:v>
                </c:pt>
                <c:pt idx="52">
                  <c:v>59</c:v>
                </c:pt>
                <c:pt idx="53">
                  <c:v>40</c:v>
                </c:pt>
                <c:pt idx="54">
                  <c:v>59</c:v>
                </c:pt>
                <c:pt idx="55">
                  <c:v>66</c:v>
                </c:pt>
                <c:pt idx="56">
                  <c:v>37</c:v>
                </c:pt>
                <c:pt idx="57">
                  <c:v>97</c:v>
                </c:pt>
                <c:pt idx="58">
                  <c:v>30</c:v>
                </c:pt>
                <c:pt idx="59">
                  <c:v>45</c:v>
                </c:pt>
                <c:pt idx="60">
                  <c:v>95</c:v>
                </c:pt>
                <c:pt idx="61">
                  <c:v>95</c:v>
                </c:pt>
                <c:pt idx="62">
                  <c:v>75</c:v>
                </c:pt>
                <c:pt idx="63">
                  <c:v>103</c:v>
                </c:pt>
                <c:pt idx="64">
                  <c:v>63</c:v>
                </c:pt>
                <c:pt idx="65">
                  <c:v>37</c:v>
                </c:pt>
                <c:pt idx="66">
                  <c:v>60</c:v>
                </c:pt>
                <c:pt idx="67">
                  <c:v>99</c:v>
                </c:pt>
                <c:pt idx="68">
                  <c:v>59</c:v>
                </c:pt>
                <c:pt idx="69">
                  <c:v>60</c:v>
                </c:pt>
                <c:pt idx="70">
                  <c:v>60</c:v>
                </c:pt>
                <c:pt idx="71">
                  <c:v>57</c:v>
                </c:pt>
                <c:pt idx="72">
                  <c:v>117</c:v>
                </c:pt>
                <c:pt idx="73">
                  <c:v>66</c:v>
                </c:pt>
                <c:pt idx="74">
                  <c:v>47</c:v>
                </c:pt>
                <c:pt idx="75">
                  <c:v>40</c:v>
                </c:pt>
                <c:pt idx="76">
                  <c:v>27</c:v>
                </c:pt>
                <c:pt idx="77">
                  <c:v>87</c:v>
                </c:pt>
                <c:pt idx="78">
                  <c:v>80</c:v>
                </c:pt>
                <c:pt idx="79">
                  <c:v>35</c:v>
                </c:pt>
                <c:pt idx="80">
                  <c:v>52</c:v>
                </c:pt>
                <c:pt idx="81">
                  <c:v>67</c:v>
                </c:pt>
                <c:pt idx="82">
                  <c:v>57</c:v>
                </c:pt>
                <c:pt idx="83">
                  <c:v>42</c:v>
                </c:pt>
                <c:pt idx="84">
                  <c:v>52</c:v>
                </c:pt>
                <c:pt idx="85">
                  <c:v>45</c:v>
                </c:pt>
                <c:pt idx="86">
                  <c:v>48</c:v>
                </c:pt>
                <c:pt idx="87">
                  <c:v>54</c:v>
                </c:pt>
                <c:pt idx="88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82-4A74-92ED-583193E6E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8022879"/>
        <c:axId val="863314496"/>
      </c:lineChart>
      <c:catAx>
        <c:axId val="95802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63314496"/>
        <c:crosses val="autoZero"/>
        <c:auto val="1"/>
        <c:lblAlgn val="ctr"/>
        <c:lblOffset val="100"/>
        <c:noMultiLvlLbl val="0"/>
      </c:catAx>
      <c:valAx>
        <c:axId val="8633144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#</a:t>
                </a:r>
                <a:r>
                  <a:rPr lang="en-US" sz="1100" baseline="0" dirty="0"/>
                  <a:t> of sales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1.3297873887524651E-2"/>
              <c:y val="0.179572133140013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5802287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ayout>
        <c:manualLayout>
          <c:xMode val="edge"/>
          <c:yMode val="edge"/>
          <c:x val="1.0325339523340445E-3"/>
          <c:y val="8.0608194111185735E-2"/>
          <c:w val="0.20892774810220258"/>
          <c:h val="5.64662846110048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City</a:t>
            </a:r>
            <a:r>
              <a:rPr lang="en-US" dirty="0"/>
              <a:t> by </a:t>
            </a:r>
            <a:r>
              <a:rPr lang="en-US" b="1" dirty="0"/>
              <a:t>number of customers </a:t>
            </a:r>
            <a:r>
              <a:rPr lang="en-US" dirty="0"/>
              <a:t>and </a:t>
            </a:r>
            <a:r>
              <a:rPr lang="en-US" b="1" dirty="0"/>
              <a:t>customer value </a:t>
            </a:r>
          </a:p>
        </c:rich>
      </c:tx>
      <c:layout>
        <c:manualLayout>
          <c:xMode val="edge"/>
          <c:yMode val="edge"/>
          <c:x val="9.8862367392517142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strat'!$BN$114:$BN$115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strat'!$BM$116:$BM$119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'customer-type stats strat'!$BN$116:$BN$119</c:f>
              <c:numCache>
                <c:formatCode>General</c:formatCode>
                <c:ptCount val="3"/>
                <c:pt idx="0">
                  <c:v>98</c:v>
                </c:pt>
                <c:pt idx="1">
                  <c:v>119</c:v>
                </c:pt>
                <c:pt idx="2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1C-4289-AAC3-D84D0E33DBA0}"/>
            </c:ext>
          </c:extLst>
        </c:ser>
        <c:ser>
          <c:idx val="1"/>
          <c:order val="1"/>
          <c:tx>
            <c:strRef>
              <c:f>'customer-type stats strat'!$BO$114:$BO$115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strat'!$BM$116:$BM$119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'customer-type stats strat'!$BO$116:$BO$119</c:f>
              <c:numCache>
                <c:formatCode>General</c:formatCode>
                <c:ptCount val="3"/>
                <c:pt idx="0">
                  <c:v>112</c:v>
                </c:pt>
                <c:pt idx="1">
                  <c:v>97</c:v>
                </c:pt>
                <c:pt idx="2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1C-4289-AAC3-D84D0E33DBA0}"/>
            </c:ext>
          </c:extLst>
        </c:ser>
        <c:ser>
          <c:idx val="2"/>
          <c:order val="2"/>
          <c:tx>
            <c:strRef>
              <c:f>'customer-type stats strat'!$BP$114:$BP$115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31C-4289-AAC3-D84D0E33DBA0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31C-4289-AAC3-D84D0E33DB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strat'!$BM$116:$BM$119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'customer-type stats strat'!$BP$116:$BP$119</c:f>
              <c:numCache>
                <c:formatCode>General</c:formatCode>
                <c:ptCount val="3"/>
                <c:pt idx="0">
                  <c:v>122</c:v>
                </c:pt>
                <c:pt idx="1">
                  <c:v>112</c:v>
                </c:pt>
                <c:pt idx="2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1C-4289-AAC3-D84D0E33DBA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38747247"/>
        <c:axId val="838747727"/>
      </c:barChart>
      <c:catAx>
        <c:axId val="83874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8747727"/>
        <c:crosses val="autoZero"/>
        <c:auto val="1"/>
        <c:lblAlgn val="ctr"/>
        <c:lblOffset val="100"/>
        <c:noMultiLvlLbl val="0"/>
      </c:catAx>
      <c:valAx>
        <c:axId val="8387477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# of customers</a:t>
                </a:r>
              </a:p>
            </c:rich>
          </c:tx>
          <c:layout>
            <c:manualLayout>
              <c:xMode val="edge"/>
              <c:yMode val="edge"/>
              <c:x val="1.1818351014330914E-2"/>
              <c:y val="0.182009276829011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874724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3977176892262292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City</a:t>
            </a:r>
            <a:r>
              <a:rPr lang="en-US" dirty="0"/>
              <a:t> by </a:t>
            </a:r>
            <a:r>
              <a:rPr lang="en-US" b="1" dirty="0"/>
              <a:t>number of customers </a:t>
            </a:r>
            <a:r>
              <a:rPr lang="en-US" dirty="0"/>
              <a:t>and </a:t>
            </a:r>
            <a:r>
              <a:rPr lang="en-US" b="1" dirty="0"/>
              <a:t>customer value </a:t>
            </a:r>
          </a:p>
        </c:rich>
      </c:tx>
      <c:layout>
        <c:manualLayout>
          <c:xMode val="edge"/>
          <c:yMode val="edge"/>
          <c:x val="9.8862367392517142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strat'!$BN$114:$BN$115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279-4580-8A34-6C60201D8C7E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6279-4580-8A34-6C60201D8C7E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79-4580-8A34-6C60201D8C7E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279-4580-8A34-6C60201D8C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strat'!$BM$116:$BM$119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'customer-type stats strat'!$BN$116:$BN$119</c:f>
              <c:numCache>
                <c:formatCode>General</c:formatCode>
                <c:ptCount val="3"/>
                <c:pt idx="0">
                  <c:v>98</c:v>
                </c:pt>
                <c:pt idx="1">
                  <c:v>119</c:v>
                </c:pt>
                <c:pt idx="2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1C-4289-AAC3-D84D0E33DBA0}"/>
            </c:ext>
          </c:extLst>
        </c:ser>
        <c:ser>
          <c:idx val="1"/>
          <c:order val="1"/>
          <c:tx>
            <c:strRef>
              <c:f>'customer-type stats strat'!$BO$114:$BO$115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strat'!$BM$116:$BM$119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'customer-type stats strat'!$BO$116:$BO$119</c:f>
              <c:numCache>
                <c:formatCode>General</c:formatCode>
                <c:ptCount val="3"/>
                <c:pt idx="0">
                  <c:v>112</c:v>
                </c:pt>
                <c:pt idx="1">
                  <c:v>97</c:v>
                </c:pt>
                <c:pt idx="2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1C-4289-AAC3-D84D0E33DBA0}"/>
            </c:ext>
          </c:extLst>
        </c:ser>
        <c:ser>
          <c:idx val="2"/>
          <c:order val="2"/>
          <c:tx>
            <c:strRef>
              <c:f>'customer-type stats strat'!$BP$114:$BP$115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strat'!$BM$116:$BM$119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'customer-type stats strat'!$BP$116:$BP$119</c:f>
              <c:numCache>
                <c:formatCode>General</c:formatCode>
                <c:ptCount val="3"/>
                <c:pt idx="0">
                  <c:v>122</c:v>
                </c:pt>
                <c:pt idx="1">
                  <c:v>112</c:v>
                </c:pt>
                <c:pt idx="2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1C-4289-AAC3-D84D0E33DBA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38747247"/>
        <c:axId val="838747727"/>
      </c:barChart>
      <c:catAx>
        <c:axId val="83874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8747727"/>
        <c:crosses val="autoZero"/>
        <c:auto val="1"/>
        <c:lblAlgn val="ctr"/>
        <c:lblOffset val="100"/>
        <c:noMultiLvlLbl val="0"/>
      </c:catAx>
      <c:valAx>
        <c:axId val="8387477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# of customers</a:t>
                </a:r>
              </a:p>
            </c:rich>
          </c:tx>
          <c:layout>
            <c:manualLayout>
              <c:xMode val="edge"/>
              <c:yMode val="edge"/>
              <c:x val="1.1818351014330914E-2"/>
              <c:y val="0.182009276829011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874724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3977176892262292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City</a:t>
            </a:r>
            <a:r>
              <a:rPr lang="en-US" dirty="0"/>
              <a:t> by </a:t>
            </a:r>
            <a:r>
              <a:rPr lang="en-US" b="1" dirty="0"/>
              <a:t>number of customers </a:t>
            </a:r>
            <a:r>
              <a:rPr lang="en-US" dirty="0"/>
              <a:t>and </a:t>
            </a:r>
            <a:r>
              <a:rPr lang="en-US" b="1" dirty="0"/>
              <a:t>customer value </a:t>
            </a:r>
          </a:p>
        </c:rich>
      </c:tx>
      <c:layout>
        <c:manualLayout>
          <c:xMode val="edge"/>
          <c:yMode val="edge"/>
          <c:x val="9.8862367392517142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strat'!$BN$114:$BN$115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strat'!$BM$116:$BM$119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'customer-type stats strat'!$BN$116:$BN$119</c:f>
              <c:numCache>
                <c:formatCode>General</c:formatCode>
                <c:ptCount val="3"/>
                <c:pt idx="0">
                  <c:v>98</c:v>
                </c:pt>
                <c:pt idx="1">
                  <c:v>119</c:v>
                </c:pt>
                <c:pt idx="2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1C-4289-AAC3-D84D0E33DBA0}"/>
            </c:ext>
          </c:extLst>
        </c:ser>
        <c:ser>
          <c:idx val="1"/>
          <c:order val="1"/>
          <c:tx>
            <c:strRef>
              <c:f>'customer-type stats strat'!$BO$114:$BO$115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10C-435D-92E4-190DCEB0F297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0C-435D-92E4-190DCEB0F297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10C-435D-92E4-190DCEB0F29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10C-435D-92E4-190DCEB0F2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strat'!$BM$116:$BM$119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'customer-type stats strat'!$BO$116:$BO$119</c:f>
              <c:numCache>
                <c:formatCode>General</c:formatCode>
                <c:ptCount val="3"/>
                <c:pt idx="0">
                  <c:v>112</c:v>
                </c:pt>
                <c:pt idx="1">
                  <c:v>97</c:v>
                </c:pt>
                <c:pt idx="2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1C-4289-AAC3-D84D0E33DBA0}"/>
            </c:ext>
          </c:extLst>
        </c:ser>
        <c:ser>
          <c:idx val="2"/>
          <c:order val="2"/>
          <c:tx>
            <c:strRef>
              <c:f>'customer-type stats strat'!$BP$114:$BP$115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strat'!$BM$116:$BM$119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'customer-type stats strat'!$BP$116:$BP$119</c:f>
              <c:numCache>
                <c:formatCode>General</c:formatCode>
                <c:ptCount val="3"/>
                <c:pt idx="0">
                  <c:v>122</c:v>
                </c:pt>
                <c:pt idx="1">
                  <c:v>112</c:v>
                </c:pt>
                <c:pt idx="2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1C-4289-AAC3-D84D0E33DBA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38747247"/>
        <c:axId val="838747727"/>
      </c:barChart>
      <c:catAx>
        <c:axId val="83874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8747727"/>
        <c:crosses val="autoZero"/>
        <c:auto val="1"/>
        <c:lblAlgn val="ctr"/>
        <c:lblOffset val="100"/>
        <c:noMultiLvlLbl val="0"/>
      </c:catAx>
      <c:valAx>
        <c:axId val="8387477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# of customers</a:t>
                </a:r>
              </a:p>
            </c:rich>
          </c:tx>
          <c:layout>
            <c:manualLayout>
              <c:xMode val="edge"/>
              <c:yMode val="edge"/>
              <c:x val="1.1818351014330914E-2"/>
              <c:y val="0.182009276829011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874724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3977176892262292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City</a:t>
            </a:r>
            <a:r>
              <a:rPr lang="en-US" dirty="0"/>
              <a:t> by </a:t>
            </a:r>
            <a:r>
              <a:rPr lang="en-US" b="1" dirty="0"/>
              <a:t>number of customers </a:t>
            </a:r>
            <a:r>
              <a:rPr lang="en-US" dirty="0"/>
              <a:t>and </a:t>
            </a:r>
            <a:r>
              <a:rPr lang="en-US" b="1" dirty="0"/>
              <a:t>customer value </a:t>
            </a:r>
          </a:p>
        </c:rich>
      </c:tx>
      <c:layout>
        <c:manualLayout>
          <c:xMode val="edge"/>
          <c:yMode val="edge"/>
          <c:x val="9.8862367392517142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strat'!$BN$114:$BN$115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strat'!$BM$116:$BM$119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'customer-type stats strat'!$BN$116:$BN$119</c:f>
              <c:numCache>
                <c:formatCode>General</c:formatCode>
                <c:ptCount val="3"/>
                <c:pt idx="0">
                  <c:v>98</c:v>
                </c:pt>
                <c:pt idx="1">
                  <c:v>119</c:v>
                </c:pt>
                <c:pt idx="2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1C-4289-AAC3-D84D0E33DBA0}"/>
            </c:ext>
          </c:extLst>
        </c:ser>
        <c:ser>
          <c:idx val="1"/>
          <c:order val="1"/>
          <c:tx>
            <c:strRef>
              <c:f>'customer-type stats strat'!$BO$114:$BO$115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strat'!$BM$116:$BM$119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'customer-type stats strat'!$BO$116:$BO$119</c:f>
              <c:numCache>
                <c:formatCode>General</c:formatCode>
                <c:ptCount val="3"/>
                <c:pt idx="0">
                  <c:v>112</c:v>
                </c:pt>
                <c:pt idx="1">
                  <c:v>97</c:v>
                </c:pt>
                <c:pt idx="2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1C-4289-AAC3-D84D0E33DBA0}"/>
            </c:ext>
          </c:extLst>
        </c:ser>
        <c:ser>
          <c:idx val="2"/>
          <c:order val="2"/>
          <c:tx>
            <c:strRef>
              <c:f>'customer-type stats strat'!$BP$114:$BP$115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strat'!$BM$116:$BM$119</c:f>
              <c:strCache>
                <c:ptCount val="3"/>
                <c:pt idx="0">
                  <c:v>Mandalay</c:v>
                </c:pt>
                <c:pt idx="1">
                  <c:v>Naypyitaw</c:v>
                </c:pt>
                <c:pt idx="2">
                  <c:v>Yangon</c:v>
                </c:pt>
              </c:strCache>
            </c:strRef>
          </c:cat>
          <c:val>
            <c:numRef>
              <c:f>'customer-type stats strat'!$BP$116:$BP$119</c:f>
              <c:numCache>
                <c:formatCode>General</c:formatCode>
                <c:ptCount val="3"/>
                <c:pt idx="0">
                  <c:v>122</c:v>
                </c:pt>
                <c:pt idx="1">
                  <c:v>112</c:v>
                </c:pt>
                <c:pt idx="2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1C-4289-AAC3-D84D0E33DBA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38747247"/>
        <c:axId val="838747727"/>
      </c:barChart>
      <c:catAx>
        <c:axId val="838747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8747727"/>
        <c:crosses val="autoZero"/>
        <c:auto val="1"/>
        <c:lblAlgn val="ctr"/>
        <c:lblOffset val="100"/>
        <c:noMultiLvlLbl val="0"/>
      </c:catAx>
      <c:valAx>
        <c:axId val="8387477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# of customers</a:t>
                </a:r>
              </a:p>
            </c:rich>
          </c:tx>
          <c:layout>
            <c:manualLayout>
              <c:xMode val="edge"/>
              <c:yMode val="edge"/>
              <c:x val="1.1818351014330914E-2"/>
              <c:y val="0.182009276829011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874724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3977176892262292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</a:t>
            </a:r>
            <a:r>
              <a:rPr lang="en-US" baseline="0" dirty="0"/>
              <a:t> </a:t>
            </a:r>
            <a:r>
              <a:rPr lang="en-US" b="1" baseline="0" dirty="0"/>
              <a:t>gender</a:t>
            </a:r>
            <a:r>
              <a:rPr lang="en-US" baseline="0" dirty="0"/>
              <a:t> by </a:t>
            </a:r>
            <a:r>
              <a:rPr lang="en-US" b="1" baseline="0" dirty="0"/>
              <a:t>number of customers</a:t>
            </a:r>
            <a:r>
              <a:rPr lang="en-US" baseline="0" dirty="0"/>
              <a:t> and </a:t>
            </a:r>
            <a:r>
              <a:rPr lang="en-US" b="1" baseline="0" dirty="0"/>
              <a:t>customer value</a:t>
            </a:r>
            <a:endParaRPr lang="en-US" dirty="0"/>
          </a:p>
        </c:rich>
      </c:tx>
      <c:layout>
        <c:manualLayout>
          <c:xMode val="edge"/>
          <c:yMode val="edge"/>
          <c:x val="8.2239903219802715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strat'!$BN$27:$BN$28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strat'!$BM$29:$BM$31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'customer-type stats strat'!$BN$29:$BN$31</c:f>
              <c:numCache>
                <c:formatCode>General</c:formatCode>
                <c:ptCount val="2"/>
                <c:pt idx="0">
                  <c:v>168</c:v>
                </c:pt>
                <c:pt idx="1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09-4273-AFB3-9C08690D83B0}"/>
            </c:ext>
          </c:extLst>
        </c:ser>
        <c:ser>
          <c:idx val="1"/>
          <c:order val="1"/>
          <c:tx>
            <c:strRef>
              <c:f>'customer-type stats strat'!$BO$27:$BO$28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strat'!$BM$29:$BM$31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'customer-type stats strat'!$BO$29:$BO$31</c:f>
              <c:numCache>
                <c:formatCode>General</c:formatCode>
                <c:ptCount val="2"/>
                <c:pt idx="0">
                  <c:v>159</c:v>
                </c:pt>
                <c:pt idx="1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09-4273-AFB3-9C08690D83B0}"/>
            </c:ext>
          </c:extLst>
        </c:ser>
        <c:ser>
          <c:idx val="2"/>
          <c:order val="2"/>
          <c:tx>
            <c:strRef>
              <c:f>'customer-type stats strat'!$BP$27:$BP$28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9-4273-AFB3-9C08690D83B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9C09-4273-AFB3-9C08690D83B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C09-4273-AFB3-9C08690D83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strat'!$BM$29:$BM$31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'customer-type stats strat'!$BP$29:$BP$31</c:f>
              <c:numCache>
                <c:formatCode>General</c:formatCode>
                <c:ptCount val="2"/>
                <c:pt idx="0">
                  <c:v>174</c:v>
                </c:pt>
                <c:pt idx="1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09-4273-AFB3-9C08690D83B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73610560"/>
        <c:axId val="1673585600"/>
      </c:barChart>
      <c:catAx>
        <c:axId val="167361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73585600"/>
        <c:crosses val="autoZero"/>
        <c:auto val="1"/>
        <c:lblAlgn val="ctr"/>
        <c:lblOffset val="100"/>
        <c:noMultiLvlLbl val="0"/>
      </c:catAx>
      <c:valAx>
        <c:axId val="1673585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#</a:t>
                </a:r>
                <a:r>
                  <a:rPr lang="en-US" sz="1100" baseline="0" dirty="0"/>
                  <a:t> of customers</a:t>
                </a:r>
              </a:p>
            </c:rich>
          </c:tx>
          <c:layout>
            <c:manualLayout>
              <c:xMode val="edge"/>
              <c:yMode val="edge"/>
              <c:x val="1.1818351014330914E-2"/>
              <c:y val="0.182009276829011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7361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80165E-4"/>
          <c:y val="9.0671252371916505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Customer </a:t>
            </a:r>
            <a:r>
              <a:rPr lang="en-US" sz="1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gender</a:t>
            </a: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by </a:t>
            </a:r>
            <a:r>
              <a:rPr lang="en-US" b="1" baseline="0" dirty="0"/>
              <a:t>number of customers</a:t>
            </a: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and </a:t>
            </a:r>
            <a:r>
              <a:rPr lang="en-US" sz="1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customer value</a:t>
            </a:r>
            <a:endParaRPr lang="en-US" sz="14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c:rich>
      </c:tx>
      <c:layout>
        <c:manualLayout>
          <c:xMode val="edge"/>
          <c:yMode val="edge"/>
          <c:x val="8.2239903219802715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strat'!$BN$27:$BN$28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strat'!$BM$29:$BM$31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'customer-type stats strat'!$BN$29:$BN$31</c:f>
              <c:numCache>
                <c:formatCode>General</c:formatCode>
                <c:ptCount val="2"/>
                <c:pt idx="0">
                  <c:v>168</c:v>
                </c:pt>
                <c:pt idx="1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09-4273-AFB3-9C08690D83B0}"/>
            </c:ext>
          </c:extLst>
        </c:ser>
        <c:ser>
          <c:idx val="1"/>
          <c:order val="1"/>
          <c:tx>
            <c:strRef>
              <c:f>'customer-type stats strat'!$BO$27:$BO$28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strat'!$BM$29:$BM$31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'customer-type stats strat'!$BO$29:$BO$31</c:f>
              <c:numCache>
                <c:formatCode>General</c:formatCode>
                <c:ptCount val="2"/>
                <c:pt idx="0">
                  <c:v>159</c:v>
                </c:pt>
                <c:pt idx="1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09-4273-AFB3-9C08690D83B0}"/>
            </c:ext>
          </c:extLst>
        </c:ser>
        <c:ser>
          <c:idx val="2"/>
          <c:order val="2"/>
          <c:tx>
            <c:strRef>
              <c:f>'customer-type stats strat'!$BP$27:$BP$28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C09-4273-AFB3-9C08690D83B0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9-4273-AFB3-9C08690D83B0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C09-4273-AFB3-9C08690D83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strat'!$BM$29:$BM$31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'customer-type stats strat'!$BP$29:$BP$31</c:f>
              <c:numCache>
                <c:formatCode>General</c:formatCode>
                <c:ptCount val="2"/>
                <c:pt idx="0">
                  <c:v>174</c:v>
                </c:pt>
                <c:pt idx="1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09-4273-AFB3-9C08690D83B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73610560"/>
        <c:axId val="1673585600"/>
      </c:barChart>
      <c:catAx>
        <c:axId val="167361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73585600"/>
        <c:crosses val="autoZero"/>
        <c:auto val="1"/>
        <c:lblAlgn val="ctr"/>
        <c:lblOffset val="100"/>
        <c:noMultiLvlLbl val="0"/>
      </c:catAx>
      <c:valAx>
        <c:axId val="1673585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#</a:t>
                </a:r>
                <a:r>
                  <a:rPr lang="en-US" sz="1100" baseline="0" dirty="0"/>
                  <a:t> of customers</a:t>
                </a:r>
              </a:p>
            </c:rich>
          </c:tx>
          <c:layout>
            <c:manualLayout>
              <c:xMode val="edge"/>
              <c:yMode val="edge"/>
              <c:x val="1.1818351014330914E-2"/>
              <c:y val="0.182009276829011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7361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80165E-4"/>
          <c:y val="9.0671252371916505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Customer </a:t>
            </a:r>
            <a:r>
              <a:rPr lang="en-US" sz="1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gender</a:t>
            </a: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by </a:t>
            </a:r>
            <a:r>
              <a:rPr lang="en-US" b="1" baseline="0" dirty="0"/>
              <a:t>number of customers</a:t>
            </a:r>
            <a:r>
              <a:rPr lang="en-US" baseline="0" dirty="0"/>
              <a:t> </a:t>
            </a: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and </a:t>
            </a:r>
            <a:r>
              <a:rPr lang="en-US" sz="1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customer value</a:t>
            </a:r>
            <a:endParaRPr lang="en-US" dirty="0"/>
          </a:p>
        </c:rich>
      </c:tx>
      <c:layout>
        <c:manualLayout>
          <c:xMode val="edge"/>
          <c:yMode val="edge"/>
          <c:x val="8.2239903219802715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strat'!$BN$27:$BN$28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strat'!$BM$29:$BM$31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'customer-type stats strat'!$BN$29:$BN$31</c:f>
              <c:numCache>
                <c:formatCode>General</c:formatCode>
                <c:ptCount val="2"/>
                <c:pt idx="0">
                  <c:v>168</c:v>
                </c:pt>
                <c:pt idx="1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09-4273-AFB3-9C08690D83B0}"/>
            </c:ext>
          </c:extLst>
        </c:ser>
        <c:ser>
          <c:idx val="1"/>
          <c:order val="1"/>
          <c:tx>
            <c:strRef>
              <c:f>'customer-type stats strat'!$BO$27:$BO$28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strat'!$BM$29:$BM$31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'customer-type stats strat'!$BO$29:$BO$31</c:f>
              <c:numCache>
                <c:formatCode>General</c:formatCode>
                <c:ptCount val="2"/>
                <c:pt idx="0">
                  <c:v>159</c:v>
                </c:pt>
                <c:pt idx="1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09-4273-AFB3-9C08690D83B0}"/>
            </c:ext>
          </c:extLst>
        </c:ser>
        <c:ser>
          <c:idx val="2"/>
          <c:order val="2"/>
          <c:tx>
            <c:strRef>
              <c:f>'customer-type stats strat'!$BP$27:$BP$28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C09-4273-AFB3-9C08690D83B0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09-4273-AFB3-9C08690D83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strat'!$BM$29:$BM$31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'customer-type stats strat'!$BP$29:$BP$31</c:f>
              <c:numCache>
                <c:formatCode>General</c:formatCode>
                <c:ptCount val="2"/>
                <c:pt idx="0">
                  <c:v>174</c:v>
                </c:pt>
                <c:pt idx="1">
                  <c:v>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09-4273-AFB3-9C08690D83B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73610560"/>
        <c:axId val="1673585600"/>
      </c:barChart>
      <c:catAx>
        <c:axId val="167361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73585600"/>
        <c:crosses val="autoZero"/>
        <c:auto val="1"/>
        <c:lblAlgn val="ctr"/>
        <c:lblOffset val="100"/>
        <c:noMultiLvlLbl val="0"/>
      </c:catAx>
      <c:valAx>
        <c:axId val="167358560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#</a:t>
                </a:r>
                <a:r>
                  <a:rPr lang="en-US" sz="1100" baseline="0" dirty="0"/>
                  <a:t> of customers</a:t>
                </a:r>
              </a:p>
            </c:rich>
          </c:tx>
          <c:layout>
            <c:manualLayout>
              <c:xMode val="edge"/>
              <c:yMode val="edge"/>
              <c:x val="1.1818351014330914E-2"/>
              <c:y val="0.182009276829011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7361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80165E-4"/>
          <c:y val="9.0671252371916505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 sold </a:t>
            </a:r>
            <a:r>
              <a:rPr lang="en-US" dirty="0"/>
              <a:t>by </a:t>
            </a:r>
            <a:r>
              <a:rPr lang="en-US" b="1" dirty="0"/>
              <a:t>product line </a:t>
            </a:r>
            <a:r>
              <a:rPr lang="en-US" dirty="0"/>
              <a:t>and </a:t>
            </a:r>
            <a:r>
              <a:rPr lang="en-US" b="1" dirty="0"/>
              <a:t>customer</a:t>
            </a:r>
            <a:r>
              <a:rPr lang="en-US" b="1" baseline="0" dirty="0"/>
              <a:t> value</a:t>
            </a:r>
            <a:r>
              <a:rPr lang="en-US" dirty="0"/>
              <a:t> </a:t>
            </a:r>
          </a:p>
        </c:rich>
      </c:tx>
      <c:layout>
        <c:manualLayout>
          <c:xMode val="edge"/>
          <c:yMode val="edge"/>
          <c:x val="2.4427694025879962E-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strat'!$BN$54:$BN$55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strat'!$BM$56:$BM$62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'customer-type stats strat'!$BN$56:$BN$62</c:f>
              <c:numCache>
                <c:formatCode>General</c:formatCode>
                <c:ptCount val="6"/>
                <c:pt idx="0">
                  <c:v>288</c:v>
                </c:pt>
                <c:pt idx="1">
                  <c:v>306</c:v>
                </c:pt>
                <c:pt idx="2">
                  <c:v>365</c:v>
                </c:pt>
                <c:pt idx="3">
                  <c:v>319</c:v>
                </c:pt>
                <c:pt idx="4">
                  <c:v>273</c:v>
                </c:pt>
                <c:pt idx="5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5F-49FE-95B8-E32CC7701013}"/>
            </c:ext>
          </c:extLst>
        </c:ser>
        <c:ser>
          <c:idx val="1"/>
          <c:order val="1"/>
          <c:tx>
            <c:strRef>
              <c:f>'customer-type stats strat'!$BO$54:$BO$55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strat'!$BM$56:$BM$62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'customer-type stats strat'!$BO$56:$BO$62</c:f>
              <c:numCache>
                <c:formatCode>General</c:formatCode>
                <c:ptCount val="6"/>
                <c:pt idx="0">
                  <c:v>338</c:v>
                </c:pt>
                <c:pt idx="1">
                  <c:v>259</c:v>
                </c:pt>
                <c:pt idx="2">
                  <c:v>300</c:v>
                </c:pt>
                <c:pt idx="3">
                  <c:v>277</c:v>
                </c:pt>
                <c:pt idx="4">
                  <c:v>320</c:v>
                </c:pt>
                <c:pt idx="5">
                  <c:v>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5F-49FE-95B8-E32CC7701013}"/>
            </c:ext>
          </c:extLst>
        </c:ser>
        <c:ser>
          <c:idx val="2"/>
          <c:order val="2"/>
          <c:tx>
            <c:strRef>
              <c:f>'customer-type stats strat'!$BP$54:$BP$55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F-49FE-95B8-E32CC7701013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35F-49FE-95B8-E32CC7701013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F-49FE-95B8-E32CC7701013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35F-49FE-95B8-E32CC7701013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35F-49FE-95B8-E32CC7701013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35F-49FE-95B8-E32CC77010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strat'!$BM$56:$BM$62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'customer-type stats strat'!$BP$56:$BP$62</c:f>
              <c:numCache>
                <c:formatCode>General</c:formatCode>
                <c:ptCount val="6"/>
                <c:pt idx="0">
                  <c:v>345</c:v>
                </c:pt>
                <c:pt idx="1">
                  <c:v>337</c:v>
                </c:pt>
                <c:pt idx="2">
                  <c:v>287</c:v>
                </c:pt>
                <c:pt idx="3">
                  <c:v>258</c:v>
                </c:pt>
                <c:pt idx="4">
                  <c:v>318</c:v>
                </c:pt>
                <c:pt idx="5">
                  <c:v>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5F-49FE-95B8-E32CC77010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35419375"/>
        <c:axId val="2035399215"/>
      </c:barChart>
      <c:catAx>
        <c:axId val="2035419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35399215"/>
        <c:crosses val="autoZero"/>
        <c:auto val="1"/>
        <c:lblAlgn val="ctr"/>
        <c:lblOffset val="100"/>
        <c:noMultiLvlLbl val="0"/>
      </c:catAx>
      <c:valAx>
        <c:axId val="20353992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Items</a:t>
                </a:r>
                <a:r>
                  <a:rPr lang="en-US" sz="1100" baseline="0" dirty="0"/>
                  <a:t> sold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1.1818351014330914E-2"/>
              <c:y val="0.178235557663925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35419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9.4018290111743633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 sold </a:t>
            </a:r>
            <a:r>
              <a:rPr lang="en-US" dirty="0"/>
              <a:t>by </a:t>
            </a:r>
            <a:r>
              <a:rPr lang="en-US" b="1" dirty="0"/>
              <a:t>product line </a:t>
            </a:r>
            <a:r>
              <a:rPr lang="en-US" dirty="0"/>
              <a:t>and </a:t>
            </a:r>
            <a:r>
              <a:rPr lang="en-US" b="1" dirty="0"/>
              <a:t>customer</a:t>
            </a:r>
            <a:r>
              <a:rPr lang="en-US" b="1" baseline="0" dirty="0"/>
              <a:t> value</a:t>
            </a:r>
            <a:r>
              <a:rPr lang="en-US" dirty="0"/>
              <a:t> </a:t>
            </a:r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strat'!$BN$54:$BN$55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strat'!$BM$56:$BM$62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'customer-type stats strat'!$BN$56:$BN$62</c:f>
              <c:numCache>
                <c:formatCode>General</c:formatCode>
                <c:ptCount val="6"/>
                <c:pt idx="0">
                  <c:v>288</c:v>
                </c:pt>
                <c:pt idx="1">
                  <c:v>306</c:v>
                </c:pt>
                <c:pt idx="2">
                  <c:v>365</c:v>
                </c:pt>
                <c:pt idx="3">
                  <c:v>319</c:v>
                </c:pt>
                <c:pt idx="4">
                  <c:v>273</c:v>
                </c:pt>
                <c:pt idx="5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5F-49FE-95B8-E32CC7701013}"/>
            </c:ext>
          </c:extLst>
        </c:ser>
        <c:ser>
          <c:idx val="1"/>
          <c:order val="1"/>
          <c:tx>
            <c:strRef>
              <c:f>'customer-type stats strat'!$BO$54:$BO$55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>
                <a:alpha val="2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9F6-4DDA-A599-220D93FD8699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9F6-4DDA-A599-220D93FD8699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9F6-4DDA-A599-220D93FD8699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9F6-4DDA-A599-220D93FD8699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9F6-4DDA-A599-220D93FD8699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9F6-4DDA-A599-220D93FD86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strat'!$BM$56:$BM$62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'customer-type stats strat'!$BO$56:$BO$62</c:f>
              <c:numCache>
                <c:formatCode>General</c:formatCode>
                <c:ptCount val="6"/>
                <c:pt idx="0">
                  <c:v>338</c:v>
                </c:pt>
                <c:pt idx="1">
                  <c:v>259</c:v>
                </c:pt>
                <c:pt idx="2">
                  <c:v>300</c:v>
                </c:pt>
                <c:pt idx="3">
                  <c:v>277</c:v>
                </c:pt>
                <c:pt idx="4">
                  <c:v>320</c:v>
                </c:pt>
                <c:pt idx="5">
                  <c:v>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5F-49FE-95B8-E32CC7701013}"/>
            </c:ext>
          </c:extLst>
        </c:ser>
        <c:ser>
          <c:idx val="2"/>
          <c:order val="2"/>
          <c:tx>
            <c:strRef>
              <c:f>'customer-type stats strat'!$BP$54:$BP$55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strat'!$BM$56:$BM$62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'customer-type stats strat'!$BP$56:$BP$62</c:f>
              <c:numCache>
                <c:formatCode>General</c:formatCode>
                <c:ptCount val="6"/>
                <c:pt idx="0">
                  <c:v>345</c:v>
                </c:pt>
                <c:pt idx="1">
                  <c:v>337</c:v>
                </c:pt>
                <c:pt idx="2">
                  <c:v>287</c:v>
                </c:pt>
                <c:pt idx="3">
                  <c:v>258</c:v>
                </c:pt>
                <c:pt idx="4">
                  <c:v>318</c:v>
                </c:pt>
                <c:pt idx="5">
                  <c:v>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5F-49FE-95B8-E32CC77010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35419375"/>
        <c:axId val="2035399215"/>
      </c:barChart>
      <c:catAx>
        <c:axId val="2035419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35399215"/>
        <c:crosses val="autoZero"/>
        <c:auto val="1"/>
        <c:lblAlgn val="ctr"/>
        <c:lblOffset val="100"/>
        <c:noMultiLvlLbl val="0"/>
      </c:catAx>
      <c:valAx>
        <c:axId val="20353992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Items</a:t>
                </a:r>
                <a:r>
                  <a:rPr lang="en-US" sz="1100" baseline="0" dirty="0"/>
                  <a:t> sold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1.1818351014330914E-2"/>
              <c:y val="0.178235557663925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35419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9.4018290111743633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 sold </a:t>
            </a:r>
            <a:r>
              <a:rPr lang="en-US" dirty="0"/>
              <a:t>by </a:t>
            </a:r>
            <a:r>
              <a:rPr lang="en-US" b="1" dirty="0"/>
              <a:t>product line </a:t>
            </a:r>
            <a:r>
              <a:rPr lang="en-US" dirty="0"/>
              <a:t>and </a:t>
            </a:r>
            <a:r>
              <a:rPr lang="en-US" b="1" dirty="0"/>
              <a:t>customer</a:t>
            </a:r>
            <a:r>
              <a:rPr lang="en-US" b="1" baseline="0" dirty="0"/>
              <a:t> value</a:t>
            </a:r>
            <a:endParaRPr lang="en-US" dirty="0"/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strat'!$BN$54:$BN$55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>
                <a:alpha val="25000"/>
              </a:srgb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0-4840-8002-6FB2F697E9A0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370-4840-8002-6FB2F697E9A0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70-4840-8002-6FB2F697E9A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370-4840-8002-6FB2F697E9A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370-4840-8002-6FB2F697E9A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70-4840-8002-6FB2F697E9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strat'!$BM$56:$BM$62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'customer-type stats strat'!$BN$56:$BN$62</c:f>
              <c:numCache>
                <c:formatCode>General</c:formatCode>
                <c:ptCount val="6"/>
                <c:pt idx="0">
                  <c:v>288</c:v>
                </c:pt>
                <c:pt idx="1">
                  <c:v>306</c:v>
                </c:pt>
                <c:pt idx="2">
                  <c:v>365</c:v>
                </c:pt>
                <c:pt idx="3">
                  <c:v>319</c:v>
                </c:pt>
                <c:pt idx="4">
                  <c:v>273</c:v>
                </c:pt>
                <c:pt idx="5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5F-49FE-95B8-E32CC7701013}"/>
            </c:ext>
          </c:extLst>
        </c:ser>
        <c:ser>
          <c:idx val="1"/>
          <c:order val="1"/>
          <c:tx>
            <c:strRef>
              <c:f>'customer-type stats strat'!$BO$54:$BO$55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strat'!$BM$56:$BM$62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'customer-type stats strat'!$BO$56:$BO$62</c:f>
              <c:numCache>
                <c:formatCode>General</c:formatCode>
                <c:ptCount val="6"/>
                <c:pt idx="0">
                  <c:v>338</c:v>
                </c:pt>
                <c:pt idx="1">
                  <c:v>259</c:v>
                </c:pt>
                <c:pt idx="2">
                  <c:v>300</c:v>
                </c:pt>
                <c:pt idx="3">
                  <c:v>277</c:v>
                </c:pt>
                <c:pt idx="4">
                  <c:v>320</c:v>
                </c:pt>
                <c:pt idx="5">
                  <c:v>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5F-49FE-95B8-E32CC7701013}"/>
            </c:ext>
          </c:extLst>
        </c:ser>
        <c:ser>
          <c:idx val="2"/>
          <c:order val="2"/>
          <c:tx>
            <c:strRef>
              <c:f>'customer-type stats strat'!$BP$54:$BP$55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strat'!$BM$56:$BM$62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'customer-type stats strat'!$BP$56:$BP$62</c:f>
              <c:numCache>
                <c:formatCode>General</c:formatCode>
                <c:ptCount val="6"/>
                <c:pt idx="0">
                  <c:v>345</c:v>
                </c:pt>
                <c:pt idx="1">
                  <c:v>337</c:v>
                </c:pt>
                <c:pt idx="2">
                  <c:v>287</c:v>
                </c:pt>
                <c:pt idx="3">
                  <c:v>258</c:v>
                </c:pt>
                <c:pt idx="4">
                  <c:v>318</c:v>
                </c:pt>
                <c:pt idx="5">
                  <c:v>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5F-49FE-95B8-E32CC77010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35419375"/>
        <c:axId val="2035399215"/>
      </c:barChart>
      <c:catAx>
        <c:axId val="2035419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35399215"/>
        <c:crosses val="autoZero"/>
        <c:auto val="1"/>
        <c:lblAlgn val="ctr"/>
        <c:lblOffset val="100"/>
        <c:noMultiLvlLbl val="0"/>
      </c:catAx>
      <c:valAx>
        <c:axId val="20353992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Items</a:t>
                </a:r>
                <a:r>
                  <a:rPr lang="en-US" sz="1100" baseline="0" dirty="0"/>
                  <a:t> sold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1.1818351014330914E-2"/>
              <c:y val="0.178235557663925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35419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9.4018290111743633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[supermarket_sales_transformed.xlsx]overall stats!PivotTable6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rgbClr val="595959"/>
                </a:solidFill>
              </a:rPr>
              <a:t>Sales</a:t>
            </a:r>
            <a:r>
              <a:rPr lang="en-US" sz="1400" b="1" baseline="0" dirty="0">
                <a:solidFill>
                  <a:srgbClr val="595959"/>
                </a:solidFill>
              </a:rPr>
              <a:t> </a:t>
            </a:r>
            <a:r>
              <a:rPr lang="en-US" sz="1400" b="0" baseline="0" dirty="0">
                <a:solidFill>
                  <a:srgbClr val="595959"/>
                </a:solidFill>
              </a:rPr>
              <a:t>over</a:t>
            </a:r>
            <a:r>
              <a:rPr lang="en-US" sz="1400" b="1" baseline="0" dirty="0">
                <a:solidFill>
                  <a:srgbClr val="595959"/>
                </a:solidFill>
              </a:rPr>
              <a:t> time</a:t>
            </a:r>
            <a:endParaRPr lang="en-US" sz="1400" b="1" dirty="0">
              <a:solidFill>
                <a:srgbClr val="595959"/>
              </a:solidFill>
            </a:endParaRPr>
          </a:p>
        </c:rich>
      </c:tx>
      <c:layout>
        <c:manualLayout>
          <c:xMode val="edge"/>
          <c:yMode val="edge"/>
          <c:x val="6.6117075505511813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595959"/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'overall stats'!$E$1</c:f>
              <c:strCache>
                <c:ptCount val="1"/>
                <c:pt idx="0">
                  <c:v>Total</c:v>
                </c:pt>
              </c:strCache>
            </c:strRef>
          </c:tx>
          <c:spPr>
            <a:ln w="12700" cap="rnd">
              <a:solidFill>
                <a:srgbClr val="00B0F0">
                  <a:alpha val="25000"/>
                </a:srgbClr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00B0F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'overall stats'!$D$2:$D$94</c:f>
              <c:multiLvlStrCache>
                <c:ptCount val="89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1</c:v>
                  </c:pt>
                  <c:pt idx="32">
                    <c:v>2</c:v>
                  </c:pt>
                  <c:pt idx="33">
                    <c:v>3</c:v>
                  </c:pt>
                  <c:pt idx="34">
                    <c:v>4</c:v>
                  </c:pt>
                  <c:pt idx="35">
                    <c:v>5</c:v>
                  </c:pt>
                  <c:pt idx="36">
                    <c:v>6</c:v>
                  </c:pt>
                  <c:pt idx="37">
                    <c:v>7</c:v>
                  </c:pt>
                  <c:pt idx="38">
                    <c:v>8</c:v>
                  </c:pt>
                  <c:pt idx="39">
                    <c:v>9</c:v>
                  </c:pt>
                  <c:pt idx="40">
                    <c:v>10</c:v>
                  </c:pt>
                  <c:pt idx="41">
                    <c:v>11</c:v>
                  </c:pt>
                  <c:pt idx="42">
                    <c:v>12</c:v>
                  </c:pt>
                  <c:pt idx="43">
                    <c:v>13</c:v>
                  </c:pt>
                  <c:pt idx="44">
                    <c:v>14</c:v>
                  </c:pt>
                  <c:pt idx="45">
                    <c:v>15</c:v>
                  </c:pt>
                  <c:pt idx="46">
                    <c:v>16</c:v>
                  </c:pt>
                  <c:pt idx="47">
                    <c:v>17</c:v>
                  </c:pt>
                  <c:pt idx="48">
                    <c:v>18</c:v>
                  </c:pt>
                  <c:pt idx="49">
                    <c:v>19</c:v>
                  </c:pt>
                  <c:pt idx="50">
                    <c:v>20</c:v>
                  </c:pt>
                  <c:pt idx="51">
                    <c:v>21</c:v>
                  </c:pt>
                  <c:pt idx="52">
                    <c:v>22</c:v>
                  </c:pt>
                  <c:pt idx="53">
                    <c:v>23</c:v>
                  </c:pt>
                  <c:pt idx="54">
                    <c:v>24</c:v>
                  </c:pt>
                  <c:pt idx="55">
                    <c:v>25</c:v>
                  </c:pt>
                  <c:pt idx="56">
                    <c:v>26</c:v>
                  </c:pt>
                  <c:pt idx="57">
                    <c:v>27</c:v>
                  </c:pt>
                  <c:pt idx="58">
                    <c:v>28</c:v>
                  </c:pt>
                  <c:pt idx="59">
                    <c:v>1</c:v>
                  </c:pt>
                  <c:pt idx="60">
                    <c:v>2</c:v>
                  </c:pt>
                  <c:pt idx="61">
                    <c:v>3</c:v>
                  </c:pt>
                  <c:pt idx="62">
                    <c:v>4</c:v>
                  </c:pt>
                  <c:pt idx="63">
                    <c:v>5</c:v>
                  </c:pt>
                  <c:pt idx="64">
                    <c:v>6</c:v>
                  </c:pt>
                  <c:pt idx="65">
                    <c:v>7</c:v>
                  </c:pt>
                  <c:pt idx="66">
                    <c:v>8</c:v>
                  </c:pt>
                  <c:pt idx="67">
                    <c:v>9</c:v>
                  </c:pt>
                  <c:pt idx="68">
                    <c:v>10</c:v>
                  </c:pt>
                  <c:pt idx="69">
                    <c:v>11</c:v>
                  </c:pt>
                  <c:pt idx="70">
                    <c:v>12</c:v>
                  </c:pt>
                  <c:pt idx="71">
                    <c:v>13</c:v>
                  </c:pt>
                  <c:pt idx="72">
                    <c:v>14</c:v>
                  </c:pt>
                  <c:pt idx="73">
                    <c:v>15</c:v>
                  </c:pt>
                  <c:pt idx="74">
                    <c:v>16</c:v>
                  </c:pt>
                  <c:pt idx="75">
                    <c:v>17</c:v>
                  </c:pt>
                  <c:pt idx="76">
                    <c:v>18</c:v>
                  </c:pt>
                  <c:pt idx="77">
                    <c:v>19</c:v>
                  </c:pt>
                  <c:pt idx="78">
                    <c:v>20</c:v>
                  </c:pt>
                  <c:pt idx="79">
                    <c:v>21</c:v>
                  </c:pt>
                  <c:pt idx="80">
                    <c:v>22</c:v>
                  </c:pt>
                  <c:pt idx="81">
                    <c:v>23</c:v>
                  </c:pt>
                  <c:pt idx="82">
                    <c:v>24</c:v>
                  </c:pt>
                  <c:pt idx="83">
                    <c:v>25</c:v>
                  </c:pt>
                  <c:pt idx="84">
                    <c:v>26</c:v>
                  </c:pt>
                  <c:pt idx="85">
                    <c:v>27</c:v>
                  </c:pt>
                  <c:pt idx="86">
                    <c:v>28</c:v>
                  </c:pt>
                  <c:pt idx="87">
                    <c:v>29</c:v>
                  </c:pt>
                  <c:pt idx="88">
                    <c:v>30</c:v>
                  </c:pt>
                </c:lvl>
                <c:lvl>
                  <c:pt idx="0">
                    <c:v>January</c:v>
                  </c:pt>
                  <c:pt idx="31">
                    <c:v>February</c:v>
                  </c:pt>
                  <c:pt idx="59">
                    <c:v>March</c:v>
                  </c:pt>
                </c:lvl>
              </c:multiLvlStrCache>
            </c:multiLvlStrRef>
          </c:cat>
          <c:val>
            <c:numRef>
              <c:f>'overall stats'!$E$2:$E$94</c:f>
              <c:numCache>
                <c:formatCode>General</c:formatCode>
                <c:ptCount val="89"/>
                <c:pt idx="0">
                  <c:v>81</c:v>
                </c:pt>
                <c:pt idx="1">
                  <c:v>48</c:v>
                </c:pt>
                <c:pt idx="2">
                  <c:v>37</c:v>
                </c:pt>
                <c:pt idx="3">
                  <c:v>32</c:v>
                </c:pt>
                <c:pt idx="4">
                  <c:v>55</c:v>
                </c:pt>
                <c:pt idx="5">
                  <c:v>52</c:v>
                </c:pt>
                <c:pt idx="6">
                  <c:v>53</c:v>
                </c:pt>
                <c:pt idx="7">
                  <c:v>95</c:v>
                </c:pt>
                <c:pt idx="8">
                  <c:v>58</c:v>
                </c:pt>
                <c:pt idx="9">
                  <c:v>55</c:v>
                </c:pt>
                <c:pt idx="10">
                  <c:v>40</c:v>
                </c:pt>
                <c:pt idx="11">
                  <c:v>80</c:v>
                </c:pt>
                <c:pt idx="12">
                  <c:v>50</c:v>
                </c:pt>
                <c:pt idx="13">
                  <c:v>64</c:v>
                </c:pt>
                <c:pt idx="14">
                  <c:v>88</c:v>
                </c:pt>
                <c:pt idx="15">
                  <c:v>61</c:v>
                </c:pt>
                <c:pt idx="16">
                  <c:v>47</c:v>
                </c:pt>
                <c:pt idx="17">
                  <c:v>54</c:v>
                </c:pt>
                <c:pt idx="18">
                  <c:v>91</c:v>
                </c:pt>
                <c:pt idx="19">
                  <c:v>56</c:v>
                </c:pt>
                <c:pt idx="20">
                  <c:v>32</c:v>
                </c:pt>
                <c:pt idx="21">
                  <c:v>34</c:v>
                </c:pt>
                <c:pt idx="22">
                  <c:v>95</c:v>
                </c:pt>
                <c:pt idx="23">
                  <c:v>84</c:v>
                </c:pt>
                <c:pt idx="24">
                  <c:v>80</c:v>
                </c:pt>
                <c:pt idx="25">
                  <c:v>77</c:v>
                </c:pt>
                <c:pt idx="26">
                  <c:v>87</c:v>
                </c:pt>
                <c:pt idx="27">
                  <c:v>91</c:v>
                </c:pt>
                <c:pt idx="28">
                  <c:v>67</c:v>
                </c:pt>
                <c:pt idx="29">
                  <c:v>39</c:v>
                </c:pt>
                <c:pt idx="30">
                  <c:v>82</c:v>
                </c:pt>
                <c:pt idx="31">
                  <c:v>40</c:v>
                </c:pt>
                <c:pt idx="32">
                  <c:v>83</c:v>
                </c:pt>
                <c:pt idx="33">
                  <c:v>82</c:v>
                </c:pt>
                <c:pt idx="34">
                  <c:v>50</c:v>
                </c:pt>
                <c:pt idx="35">
                  <c:v>54</c:v>
                </c:pt>
                <c:pt idx="36">
                  <c:v>73</c:v>
                </c:pt>
                <c:pt idx="37">
                  <c:v>128</c:v>
                </c:pt>
                <c:pt idx="38">
                  <c:v>70</c:v>
                </c:pt>
                <c:pt idx="39">
                  <c:v>69</c:v>
                </c:pt>
                <c:pt idx="40">
                  <c:v>62</c:v>
                </c:pt>
                <c:pt idx="41">
                  <c:v>54</c:v>
                </c:pt>
                <c:pt idx="42">
                  <c:v>43</c:v>
                </c:pt>
                <c:pt idx="43">
                  <c:v>31</c:v>
                </c:pt>
                <c:pt idx="44">
                  <c:v>37</c:v>
                </c:pt>
                <c:pt idx="45">
                  <c:v>106</c:v>
                </c:pt>
                <c:pt idx="46">
                  <c:v>49</c:v>
                </c:pt>
                <c:pt idx="47">
                  <c:v>79</c:v>
                </c:pt>
                <c:pt idx="48">
                  <c:v>24</c:v>
                </c:pt>
                <c:pt idx="49">
                  <c:v>61</c:v>
                </c:pt>
                <c:pt idx="50">
                  <c:v>53</c:v>
                </c:pt>
                <c:pt idx="51">
                  <c:v>18</c:v>
                </c:pt>
                <c:pt idx="52">
                  <c:v>59</c:v>
                </c:pt>
                <c:pt idx="53">
                  <c:v>40</c:v>
                </c:pt>
                <c:pt idx="54">
                  <c:v>59</c:v>
                </c:pt>
                <c:pt idx="55">
                  <c:v>66</c:v>
                </c:pt>
                <c:pt idx="56">
                  <c:v>37</c:v>
                </c:pt>
                <c:pt idx="57">
                  <c:v>97</c:v>
                </c:pt>
                <c:pt idx="58">
                  <c:v>30</c:v>
                </c:pt>
                <c:pt idx="59">
                  <c:v>45</c:v>
                </c:pt>
                <c:pt idx="60">
                  <c:v>95</c:v>
                </c:pt>
                <c:pt idx="61">
                  <c:v>95</c:v>
                </c:pt>
                <c:pt idx="62">
                  <c:v>75</c:v>
                </c:pt>
                <c:pt idx="63">
                  <c:v>103</c:v>
                </c:pt>
                <c:pt idx="64">
                  <c:v>63</c:v>
                </c:pt>
                <c:pt idx="65">
                  <c:v>37</c:v>
                </c:pt>
                <c:pt idx="66">
                  <c:v>60</c:v>
                </c:pt>
                <c:pt idx="67">
                  <c:v>99</c:v>
                </c:pt>
                <c:pt idx="68">
                  <c:v>59</c:v>
                </c:pt>
                <c:pt idx="69">
                  <c:v>60</c:v>
                </c:pt>
                <c:pt idx="70">
                  <c:v>60</c:v>
                </c:pt>
                <c:pt idx="71">
                  <c:v>57</c:v>
                </c:pt>
                <c:pt idx="72">
                  <c:v>117</c:v>
                </c:pt>
                <c:pt idx="73">
                  <c:v>66</c:v>
                </c:pt>
                <c:pt idx="74">
                  <c:v>47</c:v>
                </c:pt>
                <c:pt idx="75">
                  <c:v>40</c:v>
                </c:pt>
                <c:pt idx="76">
                  <c:v>27</c:v>
                </c:pt>
                <c:pt idx="77">
                  <c:v>87</c:v>
                </c:pt>
                <c:pt idx="78">
                  <c:v>80</c:v>
                </c:pt>
                <c:pt idx="79">
                  <c:v>35</c:v>
                </c:pt>
                <c:pt idx="80">
                  <c:v>52</c:v>
                </c:pt>
                <c:pt idx="81">
                  <c:v>67</c:v>
                </c:pt>
                <c:pt idx="82">
                  <c:v>57</c:v>
                </c:pt>
                <c:pt idx="83">
                  <c:v>42</c:v>
                </c:pt>
                <c:pt idx="84">
                  <c:v>52</c:v>
                </c:pt>
                <c:pt idx="85">
                  <c:v>45</c:v>
                </c:pt>
                <c:pt idx="86">
                  <c:v>48</c:v>
                </c:pt>
                <c:pt idx="87">
                  <c:v>54</c:v>
                </c:pt>
                <c:pt idx="88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082-4A74-92ED-583193E6E2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8022879"/>
        <c:axId val="863314496"/>
      </c:lineChart>
      <c:catAx>
        <c:axId val="95802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63314496"/>
        <c:crosses val="autoZero"/>
        <c:auto val="1"/>
        <c:lblAlgn val="ctr"/>
        <c:lblOffset val="100"/>
        <c:noMultiLvlLbl val="0"/>
      </c:catAx>
      <c:valAx>
        <c:axId val="8633144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#</a:t>
                </a:r>
                <a:r>
                  <a:rPr lang="en-US" sz="1100" baseline="0" dirty="0"/>
                  <a:t> of sales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1.3297873887524651E-2"/>
              <c:y val="0.179572133140013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5802287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ayout>
        <c:manualLayout>
          <c:xMode val="edge"/>
          <c:yMode val="edge"/>
          <c:x val="1.0325339523340445E-3"/>
          <c:y val="8.0608194111185735E-2"/>
          <c:w val="0.20892774810220258"/>
          <c:h val="5.64662846110048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 sold </a:t>
            </a:r>
            <a:r>
              <a:rPr lang="en-US" dirty="0"/>
              <a:t>by </a:t>
            </a:r>
            <a:r>
              <a:rPr lang="en-US" b="1" dirty="0"/>
              <a:t>product line </a:t>
            </a:r>
            <a:r>
              <a:rPr lang="en-US" dirty="0"/>
              <a:t>and </a:t>
            </a:r>
            <a:r>
              <a:rPr lang="en-US" b="1" dirty="0"/>
              <a:t>customer</a:t>
            </a:r>
            <a:r>
              <a:rPr lang="en-US" b="1" baseline="0" dirty="0"/>
              <a:t> value</a:t>
            </a:r>
            <a:endParaRPr lang="en-US" dirty="0"/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strat'!$BN$54:$BN$55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0-4840-8002-6FB2F697E9A0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370-4840-8002-6FB2F697E9A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strat'!$BM$56:$BM$62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'customer-type stats strat'!$BN$56:$BN$62</c:f>
              <c:numCache>
                <c:formatCode>General</c:formatCode>
                <c:ptCount val="6"/>
                <c:pt idx="0">
                  <c:v>288</c:v>
                </c:pt>
                <c:pt idx="1">
                  <c:v>306</c:v>
                </c:pt>
                <c:pt idx="2">
                  <c:v>365</c:v>
                </c:pt>
                <c:pt idx="3">
                  <c:v>319</c:v>
                </c:pt>
                <c:pt idx="4">
                  <c:v>273</c:v>
                </c:pt>
                <c:pt idx="5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5F-49FE-95B8-E32CC7701013}"/>
            </c:ext>
          </c:extLst>
        </c:ser>
        <c:ser>
          <c:idx val="1"/>
          <c:order val="1"/>
          <c:tx>
            <c:strRef>
              <c:f>'customer-type stats strat'!$BO$54:$BO$55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strat'!$BM$56:$BM$62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'customer-type stats strat'!$BO$56:$BO$62</c:f>
              <c:numCache>
                <c:formatCode>General</c:formatCode>
                <c:ptCount val="6"/>
                <c:pt idx="0">
                  <c:v>338</c:v>
                </c:pt>
                <c:pt idx="1">
                  <c:v>259</c:v>
                </c:pt>
                <c:pt idx="2">
                  <c:v>300</c:v>
                </c:pt>
                <c:pt idx="3">
                  <c:v>277</c:v>
                </c:pt>
                <c:pt idx="4">
                  <c:v>320</c:v>
                </c:pt>
                <c:pt idx="5">
                  <c:v>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5F-49FE-95B8-E32CC7701013}"/>
            </c:ext>
          </c:extLst>
        </c:ser>
        <c:ser>
          <c:idx val="2"/>
          <c:order val="2"/>
          <c:tx>
            <c:strRef>
              <c:f>'customer-type stats strat'!$BP$54:$BP$55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strat'!$BM$56:$BM$62</c:f>
              <c:strCache>
                <c:ptCount val="6"/>
                <c:pt idx="0">
                  <c:v>Electronic accessories</c:v>
                </c:pt>
                <c:pt idx="1">
                  <c:v>Fashion accessories</c:v>
                </c:pt>
                <c:pt idx="2">
                  <c:v>Food and beverages</c:v>
                </c:pt>
                <c:pt idx="3">
                  <c:v>Health and beauty</c:v>
                </c:pt>
                <c:pt idx="4">
                  <c:v>Home and lifestyle</c:v>
                </c:pt>
                <c:pt idx="5">
                  <c:v>Sports and travel</c:v>
                </c:pt>
              </c:strCache>
            </c:strRef>
          </c:cat>
          <c:val>
            <c:numRef>
              <c:f>'customer-type stats strat'!$BP$56:$BP$62</c:f>
              <c:numCache>
                <c:formatCode>General</c:formatCode>
                <c:ptCount val="6"/>
                <c:pt idx="0">
                  <c:v>345</c:v>
                </c:pt>
                <c:pt idx="1">
                  <c:v>337</c:v>
                </c:pt>
                <c:pt idx="2">
                  <c:v>287</c:v>
                </c:pt>
                <c:pt idx="3">
                  <c:v>258</c:v>
                </c:pt>
                <c:pt idx="4">
                  <c:v>318</c:v>
                </c:pt>
                <c:pt idx="5">
                  <c:v>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5F-49FE-95B8-E32CC770101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35419375"/>
        <c:axId val="2035399215"/>
      </c:barChart>
      <c:catAx>
        <c:axId val="2035419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35399215"/>
        <c:crosses val="autoZero"/>
        <c:auto val="1"/>
        <c:lblAlgn val="ctr"/>
        <c:lblOffset val="100"/>
        <c:noMultiLvlLbl val="0"/>
      </c:catAx>
      <c:valAx>
        <c:axId val="20353992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Items</a:t>
                </a:r>
                <a:r>
                  <a:rPr lang="en-US" sz="1100" baseline="0" dirty="0"/>
                  <a:t> sold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1.1818351014330914E-2"/>
              <c:y val="0.178235557663925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2035419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9.4018290111743633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Type</a:t>
            </a:r>
            <a:r>
              <a:rPr lang="en-US" baseline="0" dirty="0"/>
              <a:t> of</a:t>
            </a:r>
            <a:r>
              <a:rPr lang="en-US" b="1" baseline="0" dirty="0"/>
              <a:t> payment </a:t>
            </a:r>
            <a:r>
              <a:rPr lang="en-US" baseline="0" dirty="0"/>
              <a:t>by </a:t>
            </a:r>
            <a:r>
              <a:rPr lang="en-US" b="1" baseline="0" dirty="0"/>
              <a:t>number of purchases </a:t>
            </a:r>
            <a:r>
              <a:rPr lang="en-US" baseline="0" dirty="0"/>
              <a:t>made and </a:t>
            </a:r>
            <a:r>
              <a:rPr lang="en-US" b="1" baseline="0" dirty="0"/>
              <a:t>customer value</a:t>
            </a:r>
            <a:endParaRPr lang="en-US" b="1" dirty="0"/>
          </a:p>
        </c:rich>
      </c:tx>
      <c:layout>
        <c:manualLayout>
          <c:xMode val="edge"/>
          <c:yMode val="edge"/>
          <c:x val="2.1298622743346889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strat'!$BN$139:$BN$140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strat'!$BM$141:$BM$144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'customer-type stats strat'!$BN$141:$BN$144</c:f>
              <c:numCache>
                <c:formatCode>General</c:formatCode>
                <c:ptCount val="3"/>
                <c:pt idx="0">
                  <c:v>109</c:v>
                </c:pt>
                <c:pt idx="1">
                  <c:v>112</c:v>
                </c:pt>
                <c:pt idx="2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22-4985-8ABC-51C78133EF7E}"/>
            </c:ext>
          </c:extLst>
        </c:ser>
        <c:ser>
          <c:idx val="1"/>
          <c:order val="1"/>
          <c:tx>
            <c:strRef>
              <c:f>'customer-type stats strat'!$BO$139:$BO$140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strat'!$BM$141:$BM$144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'customer-type stats strat'!$BO$141:$BO$144</c:f>
              <c:numCache>
                <c:formatCode>General</c:formatCode>
                <c:ptCount val="3"/>
                <c:pt idx="0">
                  <c:v>106</c:v>
                </c:pt>
                <c:pt idx="1">
                  <c:v>100</c:v>
                </c:pt>
                <c:pt idx="2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22-4985-8ABC-51C78133EF7E}"/>
            </c:ext>
          </c:extLst>
        </c:ser>
        <c:ser>
          <c:idx val="2"/>
          <c:order val="2"/>
          <c:tx>
            <c:strRef>
              <c:f>'customer-type stats strat'!$BP$139:$BP$140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93B-4352-A140-9E627EA1461D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93B-4352-A140-9E627EA146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strat'!$BM$141:$BM$144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'customer-type stats strat'!$BP$141:$BP$144</c:f>
              <c:numCache>
                <c:formatCode>General</c:formatCode>
                <c:ptCount val="3"/>
                <c:pt idx="0">
                  <c:v>129</c:v>
                </c:pt>
                <c:pt idx="1">
                  <c:v>99</c:v>
                </c:pt>
                <c:pt idx="2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22-4985-8ABC-51C78133EF7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38697327"/>
        <c:axId val="838704527"/>
      </c:barChart>
      <c:catAx>
        <c:axId val="83869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8704527"/>
        <c:crosses val="autoZero"/>
        <c:auto val="1"/>
        <c:lblAlgn val="ctr"/>
        <c:lblOffset val="100"/>
        <c:noMultiLvlLbl val="0"/>
      </c:catAx>
      <c:valAx>
        <c:axId val="8387045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Purchases made</a:t>
                </a:r>
              </a:p>
            </c:rich>
          </c:tx>
          <c:layout>
            <c:manualLayout>
              <c:xMode val="edge"/>
              <c:yMode val="edge"/>
              <c:x val="1.1818351014330914E-2"/>
              <c:y val="0.18383354417035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8697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7324214632089392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Type</a:t>
            </a:r>
            <a:r>
              <a:rPr lang="en-US" baseline="0" dirty="0"/>
              <a:t> of</a:t>
            </a:r>
            <a:r>
              <a:rPr lang="en-US" b="1" baseline="0" dirty="0"/>
              <a:t> payment </a:t>
            </a:r>
            <a:r>
              <a:rPr lang="en-US" baseline="0" dirty="0"/>
              <a:t>by </a:t>
            </a:r>
            <a:r>
              <a:rPr lang="en-US" b="1" baseline="0" dirty="0"/>
              <a:t>number of purchases </a:t>
            </a:r>
            <a:r>
              <a:rPr lang="en-US" baseline="0" dirty="0"/>
              <a:t>made and </a:t>
            </a:r>
            <a:r>
              <a:rPr lang="en-US" b="1" baseline="0" dirty="0"/>
              <a:t>customer value</a:t>
            </a:r>
            <a:endParaRPr lang="en-US" b="1" dirty="0"/>
          </a:p>
        </c:rich>
      </c:tx>
      <c:layout>
        <c:manualLayout>
          <c:xMode val="edge"/>
          <c:yMode val="edge"/>
          <c:x val="2.1298622743346889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strat'!$BN$139:$BN$140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3B-48A2-AA25-72B8CB6E32CC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B3B-48A2-AA25-72B8CB6E32CC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B3B-48A2-AA25-72B8CB6E32C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B3B-48A2-AA25-72B8CB6E32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strat'!$BM$141:$BM$144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'customer-type stats strat'!$BN$141:$BN$144</c:f>
              <c:numCache>
                <c:formatCode>General</c:formatCode>
                <c:ptCount val="3"/>
                <c:pt idx="0">
                  <c:v>109</c:v>
                </c:pt>
                <c:pt idx="1">
                  <c:v>112</c:v>
                </c:pt>
                <c:pt idx="2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22-4985-8ABC-51C78133EF7E}"/>
            </c:ext>
          </c:extLst>
        </c:ser>
        <c:ser>
          <c:idx val="1"/>
          <c:order val="1"/>
          <c:tx>
            <c:strRef>
              <c:f>'customer-type stats strat'!$BO$139:$BO$140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strat'!$BM$141:$BM$144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'customer-type stats strat'!$BO$141:$BO$144</c:f>
              <c:numCache>
                <c:formatCode>General</c:formatCode>
                <c:ptCount val="3"/>
                <c:pt idx="0">
                  <c:v>106</c:v>
                </c:pt>
                <c:pt idx="1">
                  <c:v>100</c:v>
                </c:pt>
                <c:pt idx="2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22-4985-8ABC-51C78133EF7E}"/>
            </c:ext>
          </c:extLst>
        </c:ser>
        <c:ser>
          <c:idx val="2"/>
          <c:order val="2"/>
          <c:tx>
            <c:strRef>
              <c:f>'customer-type stats strat'!$BP$139:$BP$140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93B-4352-A140-9E627EA1461D}"/>
              </c:ext>
            </c:extLst>
          </c:dPt>
          <c:dLbls>
            <c:delete val="1"/>
          </c:dLbls>
          <c:cat>
            <c:strRef>
              <c:f>'customer-type stats strat'!$BM$141:$BM$144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'customer-type stats strat'!$BP$141:$BP$144</c:f>
              <c:numCache>
                <c:formatCode>General</c:formatCode>
                <c:ptCount val="3"/>
                <c:pt idx="0">
                  <c:v>129</c:v>
                </c:pt>
                <c:pt idx="1">
                  <c:v>99</c:v>
                </c:pt>
                <c:pt idx="2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22-4985-8ABC-51C78133EF7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38697327"/>
        <c:axId val="838704527"/>
      </c:barChart>
      <c:catAx>
        <c:axId val="83869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8704527"/>
        <c:crosses val="autoZero"/>
        <c:auto val="1"/>
        <c:lblAlgn val="ctr"/>
        <c:lblOffset val="100"/>
        <c:noMultiLvlLbl val="0"/>
      </c:catAx>
      <c:valAx>
        <c:axId val="8387045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Purchases made</a:t>
                </a:r>
              </a:p>
            </c:rich>
          </c:tx>
          <c:layout>
            <c:manualLayout>
              <c:xMode val="edge"/>
              <c:yMode val="edge"/>
              <c:x val="1.1818351014330914E-2"/>
              <c:y val="0.18383354417035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8697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7324214632089392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Type</a:t>
            </a:r>
            <a:r>
              <a:rPr lang="en-US" baseline="0" dirty="0"/>
              <a:t> of</a:t>
            </a:r>
            <a:r>
              <a:rPr lang="en-US" b="1" baseline="0" dirty="0"/>
              <a:t> payment </a:t>
            </a:r>
            <a:r>
              <a:rPr lang="en-US" baseline="0" dirty="0"/>
              <a:t>by </a:t>
            </a:r>
            <a:r>
              <a:rPr lang="en-US" b="1" baseline="0" dirty="0"/>
              <a:t>number of purchases </a:t>
            </a:r>
            <a:r>
              <a:rPr lang="en-US" baseline="0" dirty="0"/>
              <a:t>made and </a:t>
            </a:r>
            <a:r>
              <a:rPr lang="en-US" b="1" baseline="0" dirty="0"/>
              <a:t>customer value</a:t>
            </a:r>
            <a:endParaRPr lang="en-US" b="1" dirty="0"/>
          </a:p>
        </c:rich>
      </c:tx>
      <c:layout>
        <c:manualLayout>
          <c:xMode val="edge"/>
          <c:yMode val="edge"/>
          <c:x val="2.1298622743346889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strat'!$BN$139:$BN$140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strat'!$BM$141:$BM$144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'customer-type stats strat'!$BN$141:$BN$144</c:f>
              <c:numCache>
                <c:formatCode>General</c:formatCode>
                <c:ptCount val="3"/>
                <c:pt idx="0">
                  <c:v>109</c:v>
                </c:pt>
                <c:pt idx="1">
                  <c:v>112</c:v>
                </c:pt>
                <c:pt idx="2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22-4985-8ABC-51C78133EF7E}"/>
            </c:ext>
          </c:extLst>
        </c:ser>
        <c:ser>
          <c:idx val="1"/>
          <c:order val="1"/>
          <c:tx>
            <c:strRef>
              <c:f>'customer-type stats strat'!$BO$139:$BO$140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DB-42D3-BBC3-F4A0C28D8974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5DB-42D3-BBC3-F4A0C28D8974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5DB-42D3-BBC3-F4A0C28D897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DB-42D3-BBC3-F4A0C28D89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strat'!$BM$141:$BM$144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'customer-type stats strat'!$BO$141:$BO$144</c:f>
              <c:numCache>
                <c:formatCode>General</c:formatCode>
                <c:ptCount val="3"/>
                <c:pt idx="0">
                  <c:v>106</c:v>
                </c:pt>
                <c:pt idx="1">
                  <c:v>100</c:v>
                </c:pt>
                <c:pt idx="2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22-4985-8ABC-51C78133EF7E}"/>
            </c:ext>
          </c:extLst>
        </c:ser>
        <c:ser>
          <c:idx val="2"/>
          <c:order val="2"/>
          <c:tx>
            <c:strRef>
              <c:f>'customer-type stats strat'!$BP$139:$BP$140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93B-4352-A140-9E627EA1461D}"/>
              </c:ext>
            </c:extLst>
          </c:dPt>
          <c:dLbls>
            <c:delete val="1"/>
          </c:dLbls>
          <c:cat>
            <c:strRef>
              <c:f>'customer-type stats strat'!$BM$141:$BM$144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'customer-type stats strat'!$BP$141:$BP$144</c:f>
              <c:numCache>
                <c:formatCode>General</c:formatCode>
                <c:ptCount val="3"/>
                <c:pt idx="0">
                  <c:v>129</c:v>
                </c:pt>
                <c:pt idx="1">
                  <c:v>99</c:v>
                </c:pt>
                <c:pt idx="2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22-4985-8ABC-51C78133EF7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38697327"/>
        <c:axId val="838704527"/>
      </c:barChart>
      <c:catAx>
        <c:axId val="83869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8704527"/>
        <c:crosses val="autoZero"/>
        <c:auto val="1"/>
        <c:lblAlgn val="ctr"/>
        <c:lblOffset val="100"/>
        <c:noMultiLvlLbl val="0"/>
      </c:catAx>
      <c:valAx>
        <c:axId val="8387045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Purchases made</a:t>
                </a:r>
              </a:p>
            </c:rich>
          </c:tx>
          <c:layout>
            <c:manualLayout>
              <c:xMode val="edge"/>
              <c:yMode val="edge"/>
              <c:x val="1.1818351014330914E-2"/>
              <c:y val="0.18383354417035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8697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7324214632089392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strat!PivotTable10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Type</a:t>
            </a:r>
            <a:r>
              <a:rPr lang="en-US" baseline="0" dirty="0"/>
              <a:t> of</a:t>
            </a:r>
            <a:r>
              <a:rPr lang="en-US" b="1" baseline="0" dirty="0"/>
              <a:t> payment </a:t>
            </a:r>
            <a:r>
              <a:rPr lang="en-US" baseline="0" dirty="0"/>
              <a:t>by </a:t>
            </a:r>
            <a:r>
              <a:rPr lang="en-US" b="1" baseline="0" dirty="0"/>
              <a:t>number of purchases </a:t>
            </a:r>
            <a:r>
              <a:rPr lang="en-US" baseline="0" dirty="0"/>
              <a:t>made and </a:t>
            </a:r>
            <a:r>
              <a:rPr lang="en-US" b="1" baseline="0" dirty="0"/>
              <a:t>customer value</a:t>
            </a:r>
            <a:endParaRPr lang="en-US" b="1" dirty="0"/>
          </a:p>
        </c:rich>
      </c:tx>
      <c:layout>
        <c:manualLayout>
          <c:xMode val="edge"/>
          <c:yMode val="edge"/>
          <c:x val="2.1298622743346889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strat'!$BN$139:$BN$140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strat'!$BM$141:$BM$144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'customer-type stats strat'!$BN$141:$BN$144</c:f>
              <c:numCache>
                <c:formatCode>General</c:formatCode>
                <c:ptCount val="3"/>
                <c:pt idx="0">
                  <c:v>109</c:v>
                </c:pt>
                <c:pt idx="1">
                  <c:v>112</c:v>
                </c:pt>
                <c:pt idx="2">
                  <c:v>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22-4985-8ABC-51C78133EF7E}"/>
            </c:ext>
          </c:extLst>
        </c:ser>
        <c:ser>
          <c:idx val="1"/>
          <c:order val="1"/>
          <c:tx>
            <c:strRef>
              <c:f>'customer-type stats strat'!$BO$139:$BO$140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strat'!$BM$141:$BM$144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'customer-type stats strat'!$BO$141:$BO$144</c:f>
              <c:numCache>
                <c:formatCode>General</c:formatCode>
                <c:ptCount val="3"/>
                <c:pt idx="0">
                  <c:v>106</c:v>
                </c:pt>
                <c:pt idx="1">
                  <c:v>100</c:v>
                </c:pt>
                <c:pt idx="2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22-4985-8ABC-51C78133EF7E}"/>
            </c:ext>
          </c:extLst>
        </c:ser>
        <c:ser>
          <c:idx val="2"/>
          <c:order val="2"/>
          <c:tx>
            <c:strRef>
              <c:f>'customer-type stats strat'!$BP$139:$BP$140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93B-4352-A140-9E627EA146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strat'!$BM$141:$BM$144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Ewallet</c:v>
                </c:pt>
              </c:strCache>
            </c:strRef>
          </c:cat>
          <c:val>
            <c:numRef>
              <c:f>'customer-type stats strat'!$BP$141:$BP$144</c:f>
              <c:numCache>
                <c:formatCode>General</c:formatCode>
                <c:ptCount val="3"/>
                <c:pt idx="0">
                  <c:v>129</c:v>
                </c:pt>
                <c:pt idx="1">
                  <c:v>99</c:v>
                </c:pt>
                <c:pt idx="2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22-4985-8ABC-51C78133EF7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38697327"/>
        <c:axId val="838704527"/>
      </c:barChart>
      <c:catAx>
        <c:axId val="8386973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8704527"/>
        <c:crosses val="autoZero"/>
        <c:auto val="1"/>
        <c:lblAlgn val="ctr"/>
        <c:lblOffset val="100"/>
        <c:noMultiLvlLbl val="0"/>
      </c:catAx>
      <c:valAx>
        <c:axId val="83870452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Purchases made</a:t>
                </a:r>
              </a:p>
            </c:rich>
          </c:tx>
          <c:layout>
            <c:manualLayout>
              <c:xMode val="edge"/>
              <c:yMode val="edge"/>
              <c:x val="1.1818351014330914E-2"/>
              <c:y val="0.18383354417035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838697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7324214632089392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 sold </a:t>
            </a:r>
            <a:r>
              <a:rPr lang="en-US" dirty="0"/>
              <a:t>by </a:t>
            </a:r>
            <a:r>
              <a:rPr lang="en-US" b="1" dirty="0"/>
              <a:t>day</a:t>
            </a:r>
            <a:r>
              <a:rPr lang="en-US" dirty="0"/>
              <a:t> of the week and </a:t>
            </a:r>
            <a:r>
              <a:rPr lang="en-US" b="1" dirty="0"/>
              <a:t>customer value</a:t>
            </a:r>
          </a:p>
        </c:rich>
      </c:tx>
      <c:layout>
        <c:manualLayout>
          <c:xMode val="edge"/>
          <c:yMode val="edge"/>
          <c:x val="5.1216731807183504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strat'!$BN$162:$BN$163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92D05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E5-4E55-9488-85C163DAF7C2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3E5-4E55-9488-85C163DAF7C2}"/>
              </c:ext>
            </c:extLst>
          </c:dPt>
          <c:dPt>
            <c:idx val="5"/>
            <c:invertIfNegative val="0"/>
            <c:bubble3D val="0"/>
            <c:spPr>
              <a:solidFill>
                <a:srgbClr val="92D05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E5-4E55-9488-85C163DAF7C2}"/>
              </c:ext>
            </c:extLst>
          </c:dPt>
          <c:dPt>
            <c:idx val="6"/>
            <c:invertIfNegative val="0"/>
            <c:bubble3D val="0"/>
            <c:spPr>
              <a:solidFill>
                <a:srgbClr val="92D05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3E5-4E55-9488-85C163DAF7C2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E5-4E55-9488-85C163DAF7C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3E5-4E55-9488-85C163DAF7C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E5-4E55-9488-85C163DAF7C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3E5-4E55-9488-85C163DAF7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strat'!$BM$164:$BM$171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'customer-type stats strat'!$BN$164:$BN$171</c:f>
              <c:numCache>
                <c:formatCode>General</c:formatCode>
                <c:ptCount val="7"/>
                <c:pt idx="0">
                  <c:v>290</c:v>
                </c:pt>
                <c:pt idx="1">
                  <c:v>232</c:v>
                </c:pt>
                <c:pt idx="2">
                  <c:v>335</c:v>
                </c:pt>
                <c:pt idx="3">
                  <c:v>205</c:v>
                </c:pt>
                <c:pt idx="4">
                  <c:v>208</c:v>
                </c:pt>
                <c:pt idx="5">
                  <c:v>252</c:v>
                </c:pt>
                <c:pt idx="6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5-4E55-9488-85C163DAF7C2}"/>
            </c:ext>
          </c:extLst>
        </c:ser>
        <c:ser>
          <c:idx val="1"/>
          <c:order val="1"/>
          <c:tx>
            <c:strRef>
              <c:f>'customer-type stats strat'!$BO$162:$BO$163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strat'!$BM$164:$BM$171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'customer-type stats strat'!$BO$164:$BO$171</c:f>
              <c:numCache>
                <c:formatCode>General</c:formatCode>
                <c:ptCount val="7"/>
                <c:pt idx="0">
                  <c:v>258</c:v>
                </c:pt>
                <c:pt idx="1">
                  <c:v>179</c:v>
                </c:pt>
                <c:pt idx="2">
                  <c:v>261</c:v>
                </c:pt>
                <c:pt idx="3">
                  <c:v>336</c:v>
                </c:pt>
                <c:pt idx="4">
                  <c:v>253</c:v>
                </c:pt>
                <c:pt idx="5">
                  <c:v>223</c:v>
                </c:pt>
                <c:pt idx="6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5-4E55-9488-85C163DAF7C2}"/>
            </c:ext>
          </c:extLst>
        </c:ser>
        <c:ser>
          <c:idx val="2"/>
          <c:order val="2"/>
          <c:tx>
            <c:strRef>
              <c:f>'customer-type stats strat'!$BP$162:$BP$163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strat'!$BM$164:$BM$171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'customer-type stats strat'!$BP$164:$BP$171</c:f>
              <c:numCache>
                <c:formatCode>General</c:formatCode>
                <c:ptCount val="7"/>
                <c:pt idx="0">
                  <c:v>230</c:v>
                </c:pt>
                <c:pt idx="1">
                  <c:v>227</c:v>
                </c:pt>
                <c:pt idx="2">
                  <c:v>266</c:v>
                </c:pt>
                <c:pt idx="3">
                  <c:v>259</c:v>
                </c:pt>
                <c:pt idx="4">
                  <c:v>294</c:v>
                </c:pt>
                <c:pt idx="5">
                  <c:v>283</c:v>
                </c:pt>
                <c:pt idx="6">
                  <c:v>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E5-4E55-9488-85C163DAF7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36967903"/>
        <c:axId val="336989983"/>
      </c:barChart>
      <c:catAx>
        <c:axId val="336967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36989983"/>
        <c:crosses val="autoZero"/>
        <c:auto val="1"/>
        <c:lblAlgn val="ctr"/>
        <c:lblOffset val="100"/>
        <c:noMultiLvlLbl val="0"/>
      </c:catAx>
      <c:valAx>
        <c:axId val="3369899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Items sold</a:t>
                </a:r>
              </a:p>
            </c:rich>
          </c:tx>
          <c:layout>
            <c:manualLayout>
              <c:xMode val="edge"/>
              <c:yMode val="edge"/>
              <c:x val="1.3295644891122277E-2"/>
              <c:y val="0.176771030993042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36967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7324214632089392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 sold </a:t>
            </a:r>
            <a:r>
              <a:rPr lang="en-US" dirty="0"/>
              <a:t>by </a:t>
            </a:r>
            <a:r>
              <a:rPr lang="en-US" b="1" dirty="0"/>
              <a:t>day</a:t>
            </a:r>
            <a:r>
              <a:rPr lang="en-US" dirty="0"/>
              <a:t> of the week and </a:t>
            </a:r>
            <a:r>
              <a:rPr lang="en-US" b="1" dirty="0"/>
              <a:t>customer value</a:t>
            </a:r>
          </a:p>
        </c:rich>
      </c:tx>
      <c:layout>
        <c:manualLayout>
          <c:xMode val="edge"/>
          <c:yMode val="edge"/>
          <c:x val="5.1216731807183504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strat'!$BN$162:$BN$163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strat'!$BM$164:$BM$171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'customer-type stats strat'!$BN$164:$BN$171</c:f>
              <c:numCache>
                <c:formatCode>General</c:formatCode>
                <c:ptCount val="7"/>
                <c:pt idx="0">
                  <c:v>290</c:v>
                </c:pt>
                <c:pt idx="1">
                  <c:v>232</c:v>
                </c:pt>
                <c:pt idx="2">
                  <c:v>335</c:v>
                </c:pt>
                <c:pt idx="3">
                  <c:v>205</c:v>
                </c:pt>
                <c:pt idx="4">
                  <c:v>208</c:v>
                </c:pt>
                <c:pt idx="5">
                  <c:v>252</c:v>
                </c:pt>
                <c:pt idx="6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5-4E55-9488-85C163DAF7C2}"/>
            </c:ext>
          </c:extLst>
        </c:ser>
        <c:ser>
          <c:idx val="1"/>
          <c:order val="1"/>
          <c:tx>
            <c:strRef>
              <c:f>'customer-type stats strat'!$BO$162:$BO$163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>
                <a:alpha val="25000"/>
              </a:srgb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B16-4612-915D-2C3C2D649C00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B16-4612-915D-2C3C2D649C0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B16-4612-915D-2C3C2D649C0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B16-4612-915D-2C3C2D649C0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B16-4612-915D-2C3C2D649C0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B16-4612-915D-2C3C2D649C0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B16-4612-915D-2C3C2D649C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strat'!$BM$164:$BM$171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'customer-type stats strat'!$BO$164:$BO$171</c:f>
              <c:numCache>
                <c:formatCode>General</c:formatCode>
                <c:ptCount val="7"/>
                <c:pt idx="0">
                  <c:v>258</c:v>
                </c:pt>
                <c:pt idx="1">
                  <c:v>179</c:v>
                </c:pt>
                <c:pt idx="2">
                  <c:v>261</c:v>
                </c:pt>
                <c:pt idx="3">
                  <c:v>336</c:v>
                </c:pt>
                <c:pt idx="4">
                  <c:v>253</c:v>
                </c:pt>
                <c:pt idx="5">
                  <c:v>223</c:v>
                </c:pt>
                <c:pt idx="6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5-4E55-9488-85C163DAF7C2}"/>
            </c:ext>
          </c:extLst>
        </c:ser>
        <c:ser>
          <c:idx val="2"/>
          <c:order val="2"/>
          <c:tx>
            <c:strRef>
              <c:f>'customer-type stats strat'!$BP$162:$BP$163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strat'!$BM$164:$BM$171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'customer-type stats strat'!$BP$164:$BP$171</c:f>
              <c:numCache>
                <c:formatCode>General</c:formatCode>
                <c:ptCount val="7"/>
                <c:pt idx="0">
                  <c:v>230</c:v>
                </c:pt>
                <c:pt idx="1">
                  <c:v>227</c:v>
                </c:pt>
                <c:pt idx="2">
                  <c:v>266</c:v>
                </c:pt>
                <c:pt idx="3">
                  <c:v>259</c:v>
                </c:pt>
                <c:pt idx="4">
                  <c:v>294</c:v>
                </c:pt>
                <c:pt idx="5">
                  <c:v>283</c:v>
                </c:pt>
                <c:pt idx="6">
                  <c:v>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E5-4E55-9488-85C163DAF7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36967903"/>
        <c:axId val="336989983"/>
      </c:barChart>
      <c:catAx>
        <c:axId val="336967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36989983"/>
        <c:crosses val="autoZero"/>
        <c:auto val="1"/>
        <c:lblAlgn val="ctr"/>
        <c:lblOffset val="100"/>
        <c:noMultiLvlLbl val="0"/>
      </c:catAx>
      <c:valAx>
        <c:axId val="3369899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Items sold</a:t>
                </a:r>
              </a:p>
            </c:rich>
          </c:tx>
          <c:layout>
            <c:manualLayout>
              <c:xMode val="edge"/>
              <c:yMode val="edge"/>
              <c:x val="1.3295644891122277E-2"/>
              <c:y val="0.176771030993042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36967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7324214632089392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 sold </a:t>
            </a:r>
            <a:r>
              <a:rPr lang="en-US" dirty="0"/>
              <a:t>by </a:t>
            </a:r>
            <a:r>
              <a:rPr lang="en-US" b="1" dirty="0"/>
              <a:t>day</a:t>
            </a:r>
            <a:r>
              <a:rPr lang="en-US" dirty="0"/>
              <a:t> of the week and </a:t>
            </a:r>
            <a:r>
              <a:rPr lang="en-US" b="1" dirty="0"/>
              <a:t>customer value</a:t>
            </a:r>
          </a:p>
        </c:rich>
      </c:tx>
      <c:layout>
        <c:manualLayout>
          <c:xMode val="edge"/>
          <c:yMode val="edge"/>
          <c:x val="5.1216731807183504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strat'!$BN$162:$BN$163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strat'!$BM$164:$BM$171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'customer-type stats strat'!$BN$164:$BN$171</c:f>
              <c:numCache>
                <c:formatCode>General</c:formatCode>
                <c:ptCount val="7"/>
                <c:pt idx="0">
                  <c:v>290</c:v>
                </c:pt>
                <c:pt idx="1">
                  <c:v>232</c:v>
                </c:pt>
                <c:pt idx="2">
                  <c:v>335</c:v>
                </c:pt>
                <c:pt idx="3">
                  <c:v>205</c:v>
                </c:pt>
                <c:pt idx="4">
                  <c:v>208</c:v>
                </c:pt>
                <c:pt idx="5">
                  <c:v>252</c:v>
                </c:pt>
                <c:pt idx="6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5-4E55-9488-85C163DAF7C2}"/>
            </c:ext>
          </c:extLst>
        </c:ser>
        <c:ser>
          <c:idx val="1"/>
          <c:order val="1"/>
          <c:tx>
            <c:strRef>
              <c:f>'customer-type stats strat'!$BO$162:$BO$163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strat'!$BM$164:$BM$171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'customer-type stats strat'!$BO$164:$BO$171</c:f>
              <c:numCache>
                <c:formatCode>General</c:formatCode>
                <c:ptCount val="7"/>
                <c:pt idx="0">
                  <c:v>258</c:v>
                </c:pt>
                <c:pt idx="1">
                  <c:v>179</c:v>
                </c:pt>
                <c:pt idx="2">
                  <c:v>261</c:v>
                </c:pt>
                <c:pt idx="3">
                  <c:v>336</c:v>
                </c:pt>
                <c:pt idx="4">
                  <c:v>253</c:v>
                </c:pt>
                <c:pt idx="5">
                  <c:v>223</c:v>
                </c:pt>
                <c:pt idx="6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5-4E55-9488-85C163DAF7C2}"/>
            </c:ext>
          </c:extLst>
        </c:ser>
        <c:ser>
          <c:idx val="2"/>
          <c:order val="2"/>
          <c:tx>
            <c:strRef>
              <c:f>'customer-type stats strat'!$BP$162:$BP$163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68-49F5-972A-30ABF7B737FA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B68-49F5-972A-30ABF7B737FA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68-49F5-972A-30ABF7B737FA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B68-49F5-972A-30ABF7B737F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68-49F5-972A-30ABF7B737F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5B68-49F5-972A-30ABF7B737F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68-49F5-972A-30ABF7B737F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B68-49F5-972A-30ABF7B737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strat'!$BM$164:$BM$171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'customer-type stats strat'!$BP$164:$BP$171</c:f>
              <c:numCache>
                <c:formatCode>General</c:formatCode>
                <c:ptCount val="7"/>
                <c:pt idx="0">
                  <c:v>230</c:v>
                </c:pt>
                <c:pt idx="1">
                  <c:v>227</c:v>
                </c:pt>
                <c:pt idx="2">
                  <c:v>266</c:v>
                </c:pt>
                <c:pt idx="3">
                  <c:v>259</c:v>
                </c:pt>
                <c:pt idx="4">
                  <c:v>294</c:v>
                </c:pt>
                <c:pt idx="5">
                  <c:v>283</c:v>
                </c:pt>
                <c:pt idx="6">
                  <c:v>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E5-4E55-9488-85C163DAF7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36967903"/>
        <c:axId val="336989983"/>
      </c:barChart>
      <c:catAx>
        <c:axId val="336967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36989983"/>
        <c:crosses val="autoZero"/>
        <c:auto val="1"/>
        <c:lblAlgn val="ctr"/>
        <c:lblOffset val="100"/>
        <c:noMultiLvlLbl val="0"/>
      </c:catAx>
      <c:valAx>
        <c:axId val="3369899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Items sold</a:t>
                </a:r>
              </a:p>
            </c:rich>
          </c:tx>
          <c:layout>
            <c:manualLayout>
              <c:xMode val="edge"/>
              <c:yMode val="edge"/>
              <c:x val="1.3295644891122277E-2"/>
              <c:y val="0.176771030993042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36967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7324214632089392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 sold </a:t>
            </a:r>
            <a:r>
              <a:rPr lang="en-US" dirty="0"/>
              <a:t>by </a:t>
            </a:r>
            <a:r>
              <a:rPr lang="en-US" b="1" dirty="0"/>
              <a:t>day</a:t>
            </a:r>
            <a:r>
              <a:rPr lang="en-US" dirty="0"/>
              <a:t> of the week and </a:t>
            </a:r>
            <a:r>
              <a:rPr lang="en-US" b="1" dirty="0"/>
              <a:t>customer value</a:t>
            </a:r>
          </a:p>
        </c:rich>
      </c:tx>
      <c:layout>
        <c:manualLayout>
          <c:xMode val="edge"/>
          <c:yMode val="edge"/>
          <c:x val="5.1216731807183504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strat'!$BN$162:$BN$163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strat'!$BM$164:$BM$171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'customer-type stats strat'!$BN$164:$BN$171</c:f>
              <c:numCache>
                <c:formatCode>General</c:formatCode>
                <c:ptCount val="7"/>
                <c:pt idx="0">
                  <c:v>290</c:v>
                </c:pt>
                <c:pt idx="1">
                  <c:v>232</c:v>
                </c:pt>
                <c:pt idx="2">
                  <c:v>335</c:v>
                </c:pt>
                <c:pt idx="3">
                  <c:v>205</c:v>
                </c:pt>
                <c:pt idx="4">
                  <c:v>208</c:v>
                </c:pt>
                <c:pt idx="5">
                  <c:v>252</c:v>
                </c:pt>
                <c:pt idx="6">
                  <c:v>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E5-4E55-9488-85C163DAF7C2}"/>
            </c:ext>
          </c:extLst>
        </c:ser>
        <c:ser>
          <c:idx val="1"/>
          <c:order val="1"/>
          <c:tx>
            <c:strRef>
              <c:f>'customer-type stats strat'!$BO$162:$BO$163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strat'!$BM$164:$BM$171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'customer-type stats strat'!$BO$164:$BO$171</c:f>
              <c:numCache>
                <c:formatCode>General</c:formatCode>
                <c:ptCount val="7"/>
                <c:pt idx="0">
                  <c:v>258</c:v>
                </c:pt>
                <c:pt idx="1">
                  <c:v>179</c:v>
                </c:pt>
                <c:pt idx="2">
                  <c:v>261</c:v>
                </c:pt>
                <c:pt idx="3">
                  <c:v>336</c:v>
                </c:pt>
                <c:pt idx="4">
                  <c:v>253</c:v>
                </c:pt>
                <c:pt idx="5">
                  <c:v>223</c:v>
                </c:pt>
                <c:pt idx="6">
                  <c:v>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E5-4E55-9488-85C163DAF7C2}"/>
            </c:ext>
          </c:extLst>
        </c:ser>
        <c:ser>
          <c:idx val="2"/>
          <c:order val="2"/>
          <c:tx>
            <c:strRef>
              <c:f>'customer-type stats strat'!$BP$162:$BP$163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strat'!$BM$164:$BM$171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'customer-type stats strat'!$BP$164:$BP$171</c:f>
              <c:numCache>
                <c:formatCode>General</c:formatCode>
                <c:ptCount val="7"/>
                <c:pt idx="0">
                  <c:v>230</c:v>
                </c:pt>
                <c:pt idx="1">
                  <c:v>227</c:v>
                </c:pt>
                <c:pt idx="2">
                  <c:v>266</c:v>
                </c:pt>
                <c:pt idx="3">
                  <c:v>259</c:v>
                </c:pt>
                <c:pt idx="4">
                  <c:v>294</c:v>
                </c:pt>
                <c:pt idx="5">
                  <c:v>283</c:v>
                </c:pt>
                <c:pt idx="6">
                  <c:v>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3E5-4E55-9488-85C163DAF7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36967903"/>
        <c:axId val="336989983"/>
      </c:barChart>
      <c:catAx>
        <c:axId val="336967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36989983"/>
        <c:crosses val="autoZero"/>
        <c:auto val="1"/>
        <c:lblAlgn val="ctr"/>
        <c:lblOffset val="100"/>
        <c:noMultiLvlLbl val="0"/>
      </c:catAx>
      <c:valAx>
        <c:axId val="3369899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Items sold</a:t>
                </a:r>
              </a:p>
            </c:rich>
          </c:tx>
          <c:layout>
            <c:manualLayout>
              <c:xMode val="edge"/>
              <c:yMode val="edge"/>
              <c:x val="1.3295644891122277E-2"/>
              <c:y val="0.176771030993042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336967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7324214632089392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 purchased </a:t>
            </a:r>
            <a:r>
              <a:rPr lang="en-US" dirty="0"/>
              <a:t>by </a:t>
            </a:r>
            <a:r>
              <a:rPr lang="en-US" b="1" dirty="0"/>
              <a:t>time</a:t>
            </a:r>
            <a:r>
              <a:rPr lang="en-US" b="1" baseline="0" dirty="0"/>
              <a:t> of the day </a:t>
            </a:r>
            <a:r>
              <a:rPr lang="en-US" baseline="0" dirty="0"/>
              <a:t>and </a:t>
            </a:r>
            <a:r>
              <a:rPr lang="en-US" b="1" baseline="0" dirty="0"/>
              <a:t>client value</a:t>
            </a:r>
            <a:endParaRPr lang="en-US" b="1" dirty="0"/>
          </a:p>
        </c:rich>
      </c:tx>
      <c:layout>
        <c:manualLayout>
          <c:xMode val="edge"/>
          <c:yMode val="edge"/>
          <c:x val="3.3489205285686466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strat'!$BN$179:$BN$180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A5D-41D1-9588-71A7EBAB8040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A5D-41D1-9588-71A7EBAB8040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A5D-41D1-9588-71A7EBAB804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A5D-41D1-9588-71A7EBAB80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strat'!$BM$181:$BM$184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'customer-type stats strat'!$BN$181:$BN$184</c:f>
              <c:numCache>
                <c:formatCode>General</c:formatCode>
                <c:ptCount val="3"/>
                <c:pt idx="0">
                  <c:v>956</c:v>
                </c:pt>
                <c:pt idx="1">
                  <c:v>554</c:v>
                </c:pt>
                <c:pt idx="2">
                  <c:v>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5D-41D1-9588-71A7EBAB8040}"/>
            </c:ext>
          </c:extLst>
        </c:ser>
        <c:ser>
          <c:idx val="1"/>
          <c:order val="1"/>
          <c:tx>
            <c:strRef>
              <c:f>'customer-type stats strat'!$BO$179:$BO$180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A5D-41D1-9588-71A7EBAB8040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A5D-41D1-9588-71A7EBAB8040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A5D-41D1-9588-71A7EBAB804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A5D-41D1-9588-71A7EBAB80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strat'!$BM$181:$BM$184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'customer-type stats strat'!$BO$181:$BO$184</c:f>
              <c:numCache>
                <c:formatCode>General</c:formatCode>
                <c:ptCount val="3"/>
                <c:pt idx="0">
                  <c:v>952</c:v>
                </c:pt>
                <c:pt idx="1">
                  <c:v>487</c:v>
                </c:pt>
                <c:pt idx="2">
                  <c:v>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5D-41D1-9588-71A7EBAB8040}"/>
            </c:ext>
          </c:extLst>
        </c:ser>
        <c:ser>
          <c:idx val="2"/>
          <c:order val="2"/>
          <c:tx>
            <c:strRef>
              <c:f>'customer-type stats strat'!$BP$179:$BP$180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A5D-41D1-9588-71A7EBAB8040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A5D-41D1-9588-71A7EBAB8040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A5D-41D1-9588-71A7EBAB804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A5D-41D1-9588-71A7EBAB80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strat'!$BM$181:$BM$184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'customer-type stats strat'!$BP$181:$BP$184</c:f>
              <c:numCache>
                <c:formatCode>General</c:formatCode>
                <c:ptCount val="3"/>
                <c:pt idx="0">
                  <c:v>1038</c:v>
                </c:pt>
                <c:pt idx="1">
                  <c:v>485</c:v>
                </c:pt>
                <c:pt idx="2">
                  <c:v>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5D-41D1-9588-71A7EBAB804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10040463"/>
        <c:axId val="910032783"/>
      </c:barChart>
      <c:catAx>
        <c:axId val="91004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10032783"/>
        <c:crosses val="autoZero"/>
        <c:auto val="1"/>
        <c:lblAlgn val="ctr"/>
        <c:lblOffset val="100"/>
        <c:noMultiLvlLbl val="0"/>
      </c:catAx>
      <c:valAx>
        <c:axId val="9100327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Items sold</a:t>
                </a:r>
              </a:p>
            </c:rich>
          </c:tx>
          <c:layout>
            <c:manualLayout>
              <c:xMode val="edge"/>
              <c:yMode val="edge"/>
              <c:x val="1.034105713753955E-2"/>
              <c:y val="0.18158259540375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1004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7324214632089392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[supermarket_sales_transformed.xlsx]overall stats!PivotTable7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Revenue</a:t>
            </a:r>
            <a:r>
              <a:rPr lang="en-US" dirty="0"/>
              <a:t> over </a:t>
            </a:r>
            <a:r>
              <a:rPr lang="en-US" b="1" dirty="0"/>
              <a:t>time</a:t>
            </a:r>
          </a:p>
        </c:rich>
      </c:tx>
      <c:layout>
        <c:manualLayout>
          <c:xMode val="edge"/>
          <c:yMode val="edge"/>
          <c:x val="8.962637260375762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'overall stats'!$O$1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00B0F0">
                    <a:alpha val="0"/>
                  </a:srgb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'overall stats'!$N$2:$N$94</c:f>
              <c:multiLvlStrCache>
                <c:ptCount val="89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1</c:v>
                  </c:pt>
                  <c:pt idx="32">
                    <c:v>2</c:v>
                  </c:pt>
                  <c:pt idx="33">
                    <c:v>3</c:v>
                  </c:pt>
                  <c:pt idx="34">
                    <c:v>4</c:v>
                  </c:pt>
                  <c:pt idx="35">
                    <c:v>5</c:v>
                  </c:pt>
                  <c:pt idx="36">
                    <c:v>6</c:v>
                  </c:pt>
                  <c:pt idx="37">
                    <c:v>7</c:v>
                  </c:pt>
                  <c:pt idx="38">
                    <c:v>8</c:v>
                  </c:pt>
                  <c:pt idx="39">
                    <c:v>9</c:v>
                  </c:pt>
                  <c:pt idx="40">
                    <c:v>10</c:v>
                  </c:pt>
                  <c:pt idx="41">
                    <c:v>11</c:v>
                  </c:pt>
                  <c:pt idx="42">
                    <c:v>12</c:v>
                  </c:pt>
                  <c:pt idx="43">
                    <c:v>13</c:v>
                  </c:pt>
                  <c:pt idx="44">
                    <c:v>14</c:v>
                  </c:pt>
                  <c:pt idx="45">
                    <c:v>15</c:v>
                  </c:pt>
                  <c:pt idx="46">
                    <c:v>16</c:v>
                  </c:pt>
                  <c:pt idx="47">
                    <c:v>17</c:v>
                  </c:pt>
                  <c:pt idx="48">
                    <c:v>18</c:v>
                  </c:pt>
                  <c:pt idx="49">
                    <c:v>19</c:v>
                  </c:pt>
                  <c:pt idx="50">
                    <c:v>20</c:v>
                  </c:pt>
                  <c:pt idx="51">
                    <c:v>21</c:v>
                  </c:pt>
                  <c:pt idx="52">
                    <c:v>22</c:v>
                  </c:pt>
                  <c:pt idx="53">
                    <c:v>23</c:v>
                  </c:pt>
                  <c:pt idx="54">
                    <c:v>24</c:v>
                  </c:pt>
                  <c:pt idx="55">
                    <c:v>25</c:v>
                  </c:pt>
                  <c:pt idx="56">
                    <c:v>26</c:v>
                  </c:pt>
                  <c:pt idx="57">
                    <c:v>27</c:v>
                  </c:pt>
                  <c:pt idx="58">
                    <c:v>28</c:v>
                  </c:pt>
                  <c:pt idx="59">
                    <c:v>1</c:v>
                  </c:pt>
                  <c:pt idx="60">
                    <c:v>2</c:v>
                  </c:pt>
                  <c:pt idx="61">
                    <c:v>3</c:v>
                  </c:pt>
                  <c:pt idx="62">
                    <c:v>4</c:v>
                  </c:pt>
                  <c:pt idx="63">
                    <c:v>5</c:v>
                  </c:pt>
                  <c:pt idx="64">
                    <c:v>6</c:v>
                  </c:pt>
                  <c:pt idx="65">
                    <c:v>7</c:v>
                  </c:pt>
                  <c:pt idx="66">
                    <c:v>8</c:v>
                  </c:pt>
                  <c:pt idx="67">
                    <c:v>9</c:v>
                  </c:pt>
                  <c:pt idx="68">
                    <c:v>10</c:v>
                  </c:pt>
                  <c:pt idx="69">
                    <c:v>11</c:v>
                  </c:pt>
                  <c:pt idx="70">
                    <c:v>12</c:v>
                  </c:pt>
                  <c:pt idx="71">
                    <c:v>13</c:v>
                  </c:pt>
                  <c:pt idx="72">
                    <c:v>14</c:v>
                  </c:pt>
                  <c:pt idx="73">
                    <c:v>15</c:v>
                  </c:pt>
                  <c:pt idx="74">
                    <c:v>16</c:v>
                  </c:pt>
                  <c:pt idx="75">
                    <c:v>17</c:v>
                  </c:pt>
                  <c:pt idx="76">
                    <c:v>18</c:v>
                  </c:pt>
                  <c:pt idx="77">
                    <c:v>19</c:v>
                  </c:pt>
                  <c:pt idx="78">
                    <c:v>20</c:v>
                  </c:pt>
                  <c:pt idx="79">
                    <c:v>21</c:v>
                  </c:pt>
                  <c:pt idx="80">
                    <c:v>22</c:v>
                  </c:pt>
                  <c:pt idx="81">
                    <c:v>23</c:v>
                  </c:pt>
                  <c:pt idx="82">
                    <c:v>24</c:v>
                  </c:pt>
                  <c:pt idx="83">
                    <c:v>25</c:v>
                  </c:pt>
                  <c:pt idx="84">
                    <c:v>26</c:v>
                  </c:pt>
                  <c:pt idx="85">
                    <c:v>27</c:v>
                  </c:pt>
                  <c:pt idx="86">
                    <c:v>28</c:v>
                  </c:pt>
                  <c:pt idx="87">
                    <c:v>29</c:v>
                  </c:pt>
                  <c:pt idx="88">
                    <c:v>30</c:v>
                  </c:pt>
                </c:lvl>
                <c:lvl>
                  <c:pt idx="0">
                    <c:v>January</c:v>
                  </c:pt>
                  <c:pt idx="31">
                    <c:v>February</c:v>
                  </c:pt>
                  <c:pt idx="59">
                    <c:v>March</c:v>
                  </c:pt>
                </c:lvl>
              </c:multiLvlStrCache>
            </c:multiLvlStrRef>
          </c:cat>
          <c:val>
            <c:numRef>
              <c:f>'overall stats'!$O$2:$O$94</c:f>
              <c:numCache>
                <c:formatCode>General</c:formatCode>
                <c:ptCount val="89"/>
                <c:pt idx="0">
                  <c:v>225.96100000000001</c:v>
                </c:pt>
                <c:pt idx="1">
                  <c:v>92.642999999999986</c:v>
                </c:pt>
                <c:pt idx="2">
                  <c:v>98.958500000000001</c:v>
                </c:pt>
                <c:pt idx="3">
                  <c:v>77.3185</c:v>
                </c:pt>
                <c:pt idx="4">
                  <c:v>168.4135</c:v>
                </c:pt>
                <c:pt idx="5">
                  <c:v>172.10499999999999</c:v>
                </c:pt>
                <c:pt idx="6">
                  <c:v>134.964</c:v>
                </c:pt>
                <c:pt idx="7">
                  <c:v>252.08249999999998</c:v>
                </c:pt>
                <c:pt idx="8">
                  <c:v>143.87350000000001</c:v>
                </c:pt>
                <c:pt idx="9">
                  <c:v>169.56900000000002</c:v>
                </c:pt>
                <c:pt idx="10">
                  <c:v>100.71250000000001</c:v>
                </c:pt>
                <c:pt idx="11">
                  <c:v>246.89349999999999</c:v>
                </c:pt>
                <c:pt idx="12">
                  <c:v>116.72399999999999</c:v>
                </c:pt>
                <c:pt idx="13">
                  <c:v>188.88650000000001</c:v>
                </c:pt>
                <c:pt idx="14">
                  <c:v>283.06</c:v>
                </c:pt>
                <c:pt idx="15">
                  <c:v>204.24199999999999</c:v>
                </c:pt>
                <c:pt idx="16">
                  <c:v>149.655</c:v>
                </c:pt>
                <c:pt idx="17">
                  <c:v>132.40350000000001</c:v>
                </c:pt>
                <c:pt idx="18">
                  <c:v>234.03449999999998</c:v>
                </c:pt>
                <c:pt idx="19">
                  <c:v>174.06899999999999</c:v>
                </c:pt>
                <c:pt idx="20">
                  <c:v>113.90949999999999</c:v>
                </c:pt>
                <c:pt idx="21">
                  <c:v>81.179500000000004</c:v>
                </c:pt>
                <c:pt idx="22">
                  <c:v>285.4375</c:v>
                </c:pt>
                <c:pt idx="23">
                  <c:v>257.2405</c:v>
                </c:pt>
                <c:pt idx="24">
                  <c:v>223.82700000000003</c:v>
                </c:pt>
                <c:pt idx="25">
                  <c:v>212.26250000000002</c:v>
                </c:pt>
                <c:pt idx="26">
                  <c:v>220.75700000000001</c:v>
                </c:pt>
                <c:pt idx="27">
                  <c:v>238.08150000000003</c:v>
                </c:pt>
                <c:pt idx="28">
                  <c:v>167.4555</c:v>
                </c:pt>
                <c:pt idx="29">
                  <c:v>121.822</c:v>
                </c:pt>
                <c:pt idx="30">
                  <c:v>249.16649999999996</c:v>
                </c:pt>
                <c:pt idx="31">
                  <c:v>116.40650000000001</c:v>
                </c:pt>
                <c:pt idx="32">
                  <c:v>197.18799999999999</c:v>
                </c:pt>
                <c:pt idx="33">
                  <c:v>260.3775</c:v>
                </c:pt>
                <c:pt idx="34">
                  <c:v>116.16650000000001</c:v>
                </c:pt>
                <c:pt idx="35">
                  <c:v>144.33950000000002</c:v>
                </c:pt>
                <c:pt idx="36">
                  <c:v>138.3535</c:v>
                </c:pt>
                <c:pt idx="37">
                  <c:v>344.20050000000003</c:v>
                </c:pt>
                <c:pt idx="38">
                  <c:v>242.12650000000002</c:v>
                </c:pt>
                <c:pt idx="39">
                  <c:v>155.80450000000002</c:v>
                </c:pt>
                <c:pt idx="40">
                  <c:v>149.57249999999999</c:v>
                </c:pt>
                <c:pt idx="41">
                  <c:v>216.29300000000001</c:v>
                </c:pt>
                <c:pt idx="42">
                  <c:v>142.80900000000003</c:v>
                </c:pt>
                <c:pt idx="43">
                  <c:v>44.487500000000004</c:v>
                </c:pt>
                <c:pt idx="44">
                  <c:v>116.86149999999998</c:v>
                </c:pt>
                <c:pt idx="45">
                  <c:v>325.27550000000002</c:v>
                </c:pt>
                <c:pt idx="46">
                  <c:v>119.227</c:v>
                </c:pt>
                <c:pt idx="47">
                  <c:v>252.36049999999997</c:v>
                </c:pt>
                <c:pt idx="48">
                  <c:v>71.239499999999992</c:v>
                </c:pt>
                <c:pt idx="49">
                  <c:v>201.339</c:v>
                </c:pt>
                <c:pt idx="50">
                  <c:v>128.87700000000001</c:v>
                </c:pt>
                <c:pt idx="51">
                  <c:v>66.368499999999997</c:v>
                </c:pt>
                <c:pt idx="52">
                  <c:v>116.30050000000001</c:v>
                </c:pt>
                <c:pt idx="53">
                  <c:v>111.40899999999999</c:v>
                </c:pt>
                <c:pt idx="54">
                  <c:v>129.64099999999999</c:v>
                </c:pt>
                <c:pt idx="55">
                  <c:v>228.91600000000003</c:v>
                </c:pt>
                <c:pt idx="56">
                  <c:v>114.67450000000001</c:v>
                </c:pt>
                <c:pt idx="57">
                  <c:v>279.02149999999995</c:v>
                </c:pt>
                <c:pt idx="58">
                  <c:v>99.858000000000018</c:v>
                </c:pt>
                <c:pt idx="59">
                  <c:v>125.446</c:v>
                </c:pt>
                <c:pt idx="60">
                  <c:v>312.39550000000003</c:v>
                </c:pt>
                <c:pt idx="61">
                  <c:v>231.1035</c:v>
                </c:pt>
                <c:pt idx="62">
                  <c:v>185.44949999999997</c:v>
                </c:pt>
                <c:pt idx="63">
                  <c:v>296.70850000000002</c:v>
                </c:pt>
                <c:pt idx="64">
                  <c:v>147.26649999999998</c:v>
                </c:pt>
                <c:pt idx="65">
                  <c:v>68.488500000000002</c:v>
                </c:pt>
                <c:pt idx="66">
                  <c:v>148.828</c:v>
                </c:pt>
                <c:pt idx="67">
                  <c:v>355.90699999999993</c:v>
                </c:pt>
                <c:pt idx="68">
                  <c:v>150.63000000000002</c:v>
                </c:pt>
                <c:pt idx="69">
                  <c:v>141.01200000000003</c:v>
                </c:pt>
                <c:pt idx="70">
                  <c:v>175.12150000000003</c:v>
                </c:pt>
                <c:pt idx="71">
                  <c:v>98.266999999999996</c:v>
                </c:pt>
                <c:pt idx="72">
                  <c:v>343.55399999999992</c:v>
                </c:pt>
                <c:pt idx="73">
                  <c:v>140.11500000000001</c:v>
                </c:pt>
                <c:pt idx="74">
                  <c:v>150.21300000000002</c:v>
                </c:pt>
                <c:pt idx="75">
                  <c:v>94.109000000000009</c:v>
                </c:pt>
                <c:pt idx="76">
                  <c:v>61.563500000000005</c:v>
                </c:pt>
                <c:pt idx="77">
                  <c:v>273.35200000000003</c:v>
                </c:pt>
                <c:pt idx="78">
                  <c:v>259.91450000000003</c:v>
                </c:pt>
                <c:pt idx="79">
                  <c:v>89.405500000000004</c:v>
                </c:pt>
                <c:pt idx="80">
                  <c:v>151.38799999999998</c:v>
                </c:pt>
                <c:pt idx="81">
                  <c:v>195.00200000000001</c:v>
                </c:pt>
                <c:pt idx="82">
                  <c:v>165.59350000000001</c:v>
                </c:pt>
                <c:pt idx="83">
                  <c:v>108.23650000000002</c:v>
                </c:pt>
                <c:pt idx="84">
                  <c:v>93.452999999999989</c:v>
                </c:pt>
                <c:pt idx="85">
                  <c:v>138.22949999999997</c:v>
                </c:pt>
                <c:pt idx="86">
                  <c:v>106.16200000000001</c:v>
                </c:pt>
                <c:pt idx="87">
                  <c:v>191.58300000000003</c:v>
                </c:pt>
                <c:pt idx="88">
                  <c:v>213.6695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60-4670-91E3-E6C1E03B8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8020479"/>
        <c:axId val="957993119"/>
      </c:lineChart>
      <c:catAx>
        <c:axId val="958020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57993119"/>
        <c:crosses val="autoZero"/>
        <c:auto val="1"/>
        <c:lblAlgn val="ctr"/>
        <c:lblOffset val="100"/>
        <c:noMultiLvlLbl val="0"/>
      </c:catAx>
      <c:valAx>
        <c:axId val="9579931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Revenue</a:t>
                </a:r>
              </a:p>
            </c:rich>
          </c:tx>
          <c:layout>
            <c:manualLayout>
              <c:xMode val="edge"/>
              <c:yMode val="edge"/>
              <c:x val="1.1818351014330914E-2"/>
              <c:y val="0.177000052709255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58020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ayout>
        <c:manualLayout>
          <c:xMode val="edge"/>
          <c:yMode val="edge"/>
          <c:x val="1.1161129722687512E-3"/>
          <c:y val="8.0630139152435165E-2"/>
          <c:w val="0.20889272752652147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 purchased </a:t>
            </a:r>
            <a:r>
              <a:rPr lang="en-US" dirty="0"/>
              <a:t>by </a:t>
            </a:r>
            <a:r>
              <a:rPr lang="en-US" b="1" dirty="0"/>
              <a:t>time</a:t>
            </a:r>
            <a:r>
              <a:rPr lang="en-US" b="1" baseline="0" dirty="0"/>
              <a:t> of the day </a:t>
            </a:r>
            <a:r>
              <a:rPr lang="en-US" baseline="0" dirty="0"/>
              <a:t>and </a:t>
            </a:r>
            <a:r>
              <a:rPr lang="en-US" b="1" baseline="0" dirty="0"/>
              <a:t>client value</a:t>
            </a:r>
            <a:endParaRPr lang="en-US" b="1" dirty="0"/>
          </a:p>
        </c:rich>
      </c:tx>
      <c:layout>
        <c:manualLayout>
          <c:xMode val="edge"/>
          <c:yMode val="edge"/>
          <c:x val="3.3489205285686466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strat'!$BN$179:$BN$180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61F-4E07-B36D-9765FBA9A245}"/>
              </c:ext>
            </c:extLst>
          </c:dPt>
          <c:dPt>
            <c:idx val="2"/>
            <c:invertIfNegative val="0"/>
            <c:bubble3D val="0"/>
            <c:spPr>
              <a:solidFill>
                <a:srgbClr val="92D05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61F-4E07-B36D-9765FBA9A245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61F-4E07-B36D-9765FBA9A24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61F-4E07-B36D-9765FBA9A2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strat'!$BM$181:$BM$184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'customer-type stats strat'!$BN$181:$BN$184</c:f>
              <c:numCache>
                <c:formatCode>General</c:formatCode>
                <c:ptCount val="3"/>
                <c:pt idx="0">
                  <c:v>956</c:v>
                </c:pt>
                <c:pt idx="1">
                  <c:v>554</c:v>
                </c:pt>
                <c:pt idx="2">
                  <c:v>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5D-41D1-9588-71A7EBAB8040}"/>
            </c:ext>
          </c:extLst>
        </c:ser>
        <c:ser>
          <c:idx val="1"/>
          <c:order val="1"/>
          <c:tx>
            <c:strRef>
              <c:f>'customer-type stats strat'!$BO$179:$BO$180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strat'!$BM$181:$BM$184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'customer-type stats strat'!$BO$181:$BO$184</c:f>
              <c:numCache>
                <c:formatCode>General</c:formatCode>
                <c:ptCount val="3"/>
                <c:pt idx="0">
                  <c:v>952</c:v>
                </c:pt>
                <c:pt idx="1">
                  <c:v>487</c:v>
                </c:pt>
                <c:pt idx="2">
                  <c:v>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5D-41D1-9588-71A7EBAB8040}"/>
            </c:ext>
          </c:extLst>
        </c:ser>
        <c:ser>
          <c:idx val="2"/>
          <c:order val="2"/>
          <c:tx>
            <c:strRef>
              <c:f>'customer-type stats strat'!$BP$179:$BP$180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strat'!$BM$181:$BM$184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'customer-type stats strat'!$BP$181:$BP$184</c:f>
              <c:numCache>
                <c:formatCode>General</c:formatCode>
                <c:ptCount val="3"/>
                <c:pt idx="0">
                  <c:v>1038</c:v>
                </c:pt>
                <c:pt idx="1">
                  <c:v>485</c:v>
                </c:pt>
                <c:pt idx="2">
                  <c:v>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5D-41D1-9588-71A7EBAB804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10040463"/>
        <c:axId val="910032783"/>
      </c:barChart>
      <c:catAx>
        <c:axId val="91004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10032783"/>
        <c:crosses val="autoZero"/>
        <c:auto val="1"/>
        <c:lblAlgn val="ctr"/>
        <c:lblOffset val="100"/>
        <c:noMultiLvlLbl val="0"/>
      </c:catAx>
      <c:valAx>
        <c:axId val="9100327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Items sold</a:t>
                </a:r>
              </a:p>
            </c:rich>
          </c:tx>
          <c:layout>
            <c:manualLayout>
              <c:xMode val="edge"/>
              <c:yMode val="edge"/>
              <c:x val="1.034105713753955E-2"/>
              <c:y val="0.18158259540375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1004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7324214632089392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 purchased </a:t>
            </a:r>
            <a:r>
              <a:rPr lang="en-US" dirty="0"/>
              <a:t>by </a:t>
            </a:r>
            <a:r>
              <a:rPr lang="en-US" b="1" dirty="0"/>
              <a:t>time</a:t>
            </a:r>
            <a:r>
              <a:rPr lang="en-US" b="1" baseline="0" dirty="0"/>
              <a:t> of the day </a:t>
            </a:r>
            <a:r>
              <a:rPr lang="en-US" baseline="0" dirty="0"/>
              <a:t>and </a:t>
            </a:r>
            <a:r>
              <a:rPr lang="en-US" b="1" baseline="0" dirty="0"/>
              <a:t>client value</a:t>
            </a:r>
            <a:endParaRPr lang="en-US" b="1" dirty="0"/>
          </a:p>
        </c:rich>
      </c:tx>
      <c:layout>
        <c:manualLayout>
          <c:xMode val="edge"/>
          <c:yMode val="edge"/>
          <c:x val="3.3489205285686466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strat'!$BN$179:$BN$180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strat'!$BM$181:$BM$184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'customer-type stats strat'!$BN$181:$BN$184</c:f>
              <c:numCache>
                <c:formatCode>General</c:formatCode>
                <c:ptCount val="3"/>
                <c:pt idx="0">
                  <c:v>956</c:v>
                </c:pt>
                <c:pt idx="1">
                  <c:v>554</c:v>
                </c:pt>
                <c:pt idx="2">
                  <c:v>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5D-41D1-9588-71A7EBAB8040}"/>
            </c:ext>
          </c:extLst>
        </c:ser>
        <c:ser>
          <c:idx val="1"/>
          <c:order val="1"/>
          <c:tx>
            <c:strRef>
              <c:f>'customer-type stats strat'!$BO$179:$BO$180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strat'!$BM$181:$BM$184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'customer-type stats strat'!$BO$181:$BO$184</c:f>
              <c:numCache>
                <c:formatCode>General</c:formatCode>
                <c:ptCount val="3"/>
                <c:pt idx="0">
                  <c:v>952</c:v>
                </c:pt>
                <c:pt idx="1">
                  <c:v>487</c:v>
                </c:pt>
                <c:pt idx="2">
                  <c:v>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5D-41D1-9588-71A7EBAB8040}"/>
            </c:ext>
          </c:extLst>
        </c:ser>
        <c:ser>
          <c:idx val="2"/>
          <c:order val="2"/>
          <c:tx>
            <c:strRef>
              <c:f>'customer-type stats strat'!$BP$179:$BP$180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4060-4ACD-83E0-5A849736B949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60-4ACD-83E0-5A849736B949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060-4ACD-83E0-5A849736B94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060-4ACD-83E0-5A849736B9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strat'!$BM$181:$BM$184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'customer-type stats strat'!$BP$181:$BP$184</c:f>
              <c:numCache>
                <c:formatCode>General</c:formatCode>
                <c:ptCount val="3"/>
                <c:pt idx="0">
                  <c:v>1038</c:v>
                </c:pt>
                <c:pt idx="1">
                  <c:v>485</c:v>
                </c:pt>
                <c:pt idx="2">
                  <c:v>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5D-41D1-9588-71A7EBAB804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10040463"/>
        <c:axId val="910032783"/>
      </c:barChart>
      <c:catAx>
        <c:axId val="91004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10032783"/>
        <c:crosses val="autoZero"/>
        <c:auto val="1"/>
        <c:lblAlgn val="ctr"/>
        <c:lblOffset val="100"/>
        <c:noMultiLvlLbl val="0"/>
      </c:catAx>
      <c:valAx>
        <c:axId val="9100327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Items sold</a:t>
                </a:r>
              </a:p>
            </c:rich>
          </c:tx>
          <c:layout>
            <c:manualLayout>
              <c:xMode val="edge"/>
              <c:yMode val="edge"/>
              <c:x val="1.034105713753955E-2"/>
              <c:y val="0.18158259540375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1004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7324214632089392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 purchased </a:t>
            </a:r>
            <a:r>
              <a:rPr lang="en-US" dirty="0"/>
              <a:t>by </a:t>
            </a:r>
            <a:r>
              <a:rPr lang="en-US" b="1" dirty="0"/>
              <a:t>time</a:t>
            </a:r>
            <a:r>
              <a:rPr lang="en-US" b="1" baseline="0" dirty="0"/>
              <a:t> of the day </a:t>
            </a:r>
            <a:r>
              <a:rPr lang="en-US" baseline="0" dirty="0"/>
              <a:t>and </a:t>
            </a:r>
            <a:r>
              <a:rPr lang="en-US" b="1" baseline="0" dirty="0"/>
              <a:t>client value</a:t>
            </a:r>
            <a:endParaRPr lang="en-US" b="1" dirty="0"/>
          </a:p>
        </c:rich>
      </c:tx>
      <c:layout>
        <c:manualLayout>
          <c:xMode val="edge"/>
          <c:yMode val="edge"/>
          <c:x val="3.3489205285686466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strat'!$BN$179:$BN$180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strat'!$BM$181:$BM$184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'customer-type stats strat'!$BN$181:$BN$184</c:f>
              <c:numCache>
                <c:formatCode>General</c:formatCode>
                <c:ptCount val="3"/>
                <c:pt idx="0">
                  <c:v>956</c:v>
                </c:pt>
                <c:pt idx="1">
                  <c:v>554</c:v>
                </c:pt>
                <c:pt idx="2">
                  <c:v>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5D-41D1-9588-71A7EBAB8040}"/>
            </c:ext>
          </c:extLst>
        </c:ser>
        <c:ser>
          <c:idx val="1"/>
          <c:order val="1"/>
          <c:tx>
            <c:strRef>
              <c:f>'customer-type stats strat'!$BO$179:$BO$180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strat'!$BM$181:$BM$184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'customer-type stats strat'!$BO$181:$BO$184</c:f>
              <c:numCache>
                <c:formatCode>General</c:formatCode>
                <c:ptCount val="3"/>
                <c:pt idx="0">
                  <c:v>952</c:v>
                </c:pt>
                <c:pt idx="1">
                  <c:v>487</c:v>
                </c:pt>
                <c:pt idx="2">
                  <c:v>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5D-41D1-9588-71A7EBAB8040}"/>
            </c:ext>
          </c:extLst>
        </c:ser>
        <c:ser>
          <c:idx val="2"/>
          <c:order val="2"/>
          <c:tx>
            <c:strRef>
              <c:f>'customer-type stats strat'!$BP$179:$BP$180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strat'!$BM$181:$BM$184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'customer-type stats strat'!$BP$181:$BP$184</c:f>
              <c:numCache>
                <c:formatCode>General</c:formatCode>
                <c:ptCount val="3"/>
                <c:pt idx="0">
                  <c:v>1038</c:v>
                </c:pt>
                <c:pt idx="1">
                  <c:v>485</c:v>
                </c:pt>
                <c:pt idx="2">
                  <c:v>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5D-41D1-9588-71A7EBAB804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10040463"/>
        <c:axId val="910032783"/>
      </c:barChart>
      <c:catAx>
        <c:axId val="910040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10032783"/>
        <c:crosses val="autoZero"/>
        <c:auto val="1"/>
        <c:lblAlgn val="ctr"/>
        <c:lblOffset val="100"/>
        <c:noMultiLvlLbl val="0"/>
      </c:catAx>
      <c:valAx>
        <c:axId val="91003278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Items sold</a:t>
                </a:r>
              </a:p>
            </c:rich>
          </c:tx>
          <c:layout>
            <c:manualLayout>
              <c:xMode val="edge"/>
              <c:yMode val="edge"/>
              <c:x val="1.034105713753955E-2"/>
              <c:y val="0.181582595403752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100404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7324214632089392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</a:t>
            </a:r>
            <a:r>
              <a:rPr lang="en-US" b="1" baseline="0" dirty="0"/>
              <a:t> sold </a:t>
            </a:r>
            <a:r>
              <a:rPr lang="en-US" b="0" baseline="0" dirty="0"/>
              <a:t>over</a:t>
            </a:r>
            <a:r>
              <a:rPr lang="en-US" baseline="0" dirty="0"/>
              <a:t> </a:t>
            </a:r>
            <a:r>
              <a:rPr lang="en-US" b="1" baseline="0" dirty="0"/>
              <a:t>time</a:t>
            </a:r>
            <a:r>
              <a:rPr lang="en-US" baseline="0" dirty="0"/>
              <a:t> by </a:t>
            </a:r>
            <a:r>
              <a:rPr lang="en-US" b="1" baseline="0" dirty="0"/>
              <a:t>customer value</a:t>
            </a:r>
            <a:endParaRPr lang="en-US" b="1" dirty="0"/>
          </a:p>
        </c:rich>
      </c:tx>
      <c:layout>
        <c:manualLayout>
          <c:xMode val="edge"/>
          <c:yMode val="edge"/>
          <c:x val="8.2239903219802715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'customer-type stats strat'!$BN$88:$BN$89</c:f>
              <c:strCache>
                <c:ptCount val="1"/>
                <c:pt idx="0">
                  <c:v>High</c:v>
                </c:pt>
              </c:strCache>
            </c:strRef>
          </c:tx>
          <c:spPr>
            <a:ln w="12700" cap="rnd">
              <a:solidFill>
                <a:srgbClr val="92D050">
                  <a:alpha val="2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'customer-type stats strat'!$BM$90:$BM$93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'customer-type stats strat'!$BN$90:$BN$93</c:f>
              <c:numCache>
                <c:formatCode>General</c:formatCode>
                <c:ptCount val="3"/>
                <c:pt idx="0">
                  <c:v>631</c:v>
                </c:pt>
                <c:pt idx="1">
                  <c:v>640</c:v>
                </c:pt>
                <c:pt idx="2">
                  <c:v>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D9-4423-825D-F649FC1781DD}"/>
            </c:ext>
          </c:extLst>
        </c:ser>
        <c:ser>
          <c:idx val="1"/>
          <c:order val="1"/>
          <c:tx>
            <c:strRef>
              <c:f>'customer-type stats strat'!$BO$88:$BO$89</c:f>
              <c:strCache>
                <c:ptCount val="1"/>
                <c:pt idx="0">
                  <c:v>Low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6-4AD9-4423-825D-F649FC1781D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AD9-4423-825D-F649FC1781D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AD9-4423-825D-F649FC1781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strat'!$BM$90:$BM$93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'customer-type stats strat'!$BO$90:$BO$93</c:f>
              <c:numCache>
                <c:formatCode>General</c:formatCode>
                <c:ptCount val="3"/>
                <c:pt idx="0">
                  <c:v>679</c:v>
                </c:pt>
                <c:pt idx="1">
                  <c:v>489</c:v>
                </c:pt>
                <c:pt idx="2">
                  <c:v>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D9-4423-825D-F649FC1781DD}"/>
            </c:ext>
          </c:extLst>
        </c:ser>
        <c:ser>
          <c:idx val="2"/>
          <c:order val="2"/>
          <c:tx>
            <c:strRef>
              <c:f>'customer-type stats strat'!$BP$88:$BP$89</c:f>
              <c:strCache>
                <c:ptCount val="1"/>
                <c:pt idx="0">
                  <c:v>Medium</c:v>
                </c:pt>
              </c:strCache>
            </c:strRef>
          </c:tx>
          <c:spPr>
            <a:ln w="12700" cap="rnd">
              <a:solidFill>
                <a:srgbClr val="00B0F0">
                  <a:alpha val="2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'customer-type stats strat'!$BM$90:$BM$93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'customer-type stats strat'!$BP$90:$BP$93</c:f>
              <c:numCache>
                <c:formatCode>General</c:formatCode>
                <c:ptCount val="3"/>
                <c:pt idx="0">
                  <c:v>655</c:v>
                </c:pt>
                <c:pt idx="1">
                  <c:v>525</c:v>
                </c:pt>
                <c:pt idx="2">
                  <c:v>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AD9-4423-825D-F649FC178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8508959"/>
        <c:axId val="1218516639"/>
      </c:lineChart>
      <c:catAx>
        <c:axId val="121850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18516639"/>
        <c:crosses val="autoZero"/>
        <c:auto val="1"/>
        <c:lblAlgn val="ctr"/>
        <c:lblOffset val="100"/>
        <c:noMultiLvlLbl val="0"/>
      </c:catAx>
      <c:valAx>
        <c:axId val="12185166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Items sold</a:t>
                </a:r>
              </a:p>
            </c:rich>
          </c:tx>
          <c:layout>
            <c:manualLayout>
              <c:xMode val="edge"/>
              <c:yMode val="edge"/>
              <c:x val="8.8637632607481854E-3"/>
              <c:y val="0.174035157073582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1850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0011166945839366E-4"/>
          <c:y val="8.3977176892262292E-2"/>
          <c:w val="0.24379827377628885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</a:t>
            </a:r>
            <a:r>
              <a:rPr lang="en-US" b="1" baseline="0" dirty="0"/>
              <a:t> sold </a:t>
            </a:r>
            <a:r>
              <a:rPr lang="en-US" b="0" baseline="0" dirty="0"/>
              <a:t>over</a:t>
            </a:r>
            <a:r>
              <a:rPr lang="en-US" baseline="0" dirty="0"/>
              <a:t> </a:t>
            </a:r>
            <a:r>
              <a:rPr lang="en-US" b="1" baseline="0" dirty="0"/>
              <a:t>time</a:t>
            </a:r>
            <a:r>
              <a:rPr lang="en-US" baseline="0" dirty="0"/>
              <a:t> by </a:t>
            </a:r>
            <a:r>
              <a:rPr lang="en-US" b="1" baseline="0" dirty="0"/>
              <a:t>customer value</a:t>
            </a:r>
            <a:endParaRPr lang="en-US" b="1" dirty="0"/>
          </a:p>
        </c:rich>
      </c:tx>
      <c:layout>
        <c:manualLayout>
          <c:xMode val="edge"/>
          <c:yMode val="edge"/>
          <c:x val="8.2239903219802715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'customer-type stats strat'!$BN$88:$BN$89</c:f>
              <c:strCache>
                <c:ptCount val="1"/>
                <c:pt idx="0">
                  <c:v>High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051-488E-BE85-A3297604EA2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051-488E-BE85-A3297604EA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strat'!$BM$90:$BM$93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'customer-type stats strat'!$BN$90:$BN$93</c:f>
              <c:numCache>
                <c:formatCode>General</c:formatCode>
                <c:ptCount val="3"/>
                <c:pt idx="0">
                  <c:v>631</c:v>
                </c:pt>
                <c:pt idx="1">
                  <c:v>640</c:v>
                </c:pt>
                <c:pt idx="2">
                  <c:v>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D9-4423-825D-F649FC1781DD}"/>
            </c:ext>
          </c:extLst>
        </c:ser>
        <c:ser>
          <c:idx val="1"/>
          <c:order val="1"/>
          <c:tx>
            <c:strRef>
              <c:f>'customer-type stats strat'!$BO$88:$BO$89</c:f>
              <c:strCache>
                <c:ptCount val="1"/>
                <c:pt idx="0">
                  <c:v>Low</c:v>
                </c:pt>
              </c:strCache>
            </c:strRef>
          </c:tx>
          <c:spPr>
            <a:ln w="12700" cap="rnd">
              <a:solidFill>
                <a:srgbClr val="FFC000">
                  <a:alpha val="2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'customer-type stats strat'!$BM$90:$BM$93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'customer-type stats strat'!$BO$90:$BO$93</c:f>
              <c:numCache>
                <c:formatCode>General</c:formatCode>
                <c:ptCount val="3"/>
                <c:pt idx="0">
                  <c:v>679</c:v>
                </c:pt>
                <c:pt idx="1">
                  <c:v>489</c:v>
                </c:pt>
                <c:pt idx="2">
                  <c:v>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D9-4423-825D-F649FC1781DD}"/>
            </c:ext>
          </c:extLst>
        </c:ser>
        <c:ser>
          <c:idx val="2"/>
          <c:order val="2"/>
          <c:tx>
            <c:strRef>
              <c:f>'customer-type stats strat'!$BP$88:$BP$89</c:f>
              <c:strCache>
                <c:ptCount val="1"/>
                <c:pt idx="0">
                  <c:v>Medium</c:v>
                </c:pt>
              </c:strCache>
            </c:strRef>
          </c:tx>
          <c:spPr>
            <a:ln w="12700" cap="rnd">
              <a:solidFill>
                <a:srgbClr val="00B0F0">
                  <a:alpha val="2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'customer-type stats strat'!$BM$90:$BM$93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'customer-type stats strat'!$BP$90:$BP$93</c:f>
              <c:numCache>
                <c:formatCode>General</c:formatCode>
                <c:ptCount val="3"/>
                <c:pt idx="0">
                  <c:v>655</c:v>
                </c:pt>
                <c:pt idx="1">
                  <c:v>525</c:v>
                </c:pt>
                <c:pt idx="2">
                  <c:v>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AD9-4423-825D-F649FC178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8508959"/>
        <c:axId val="1218516639"/>
      </c:lineChart>
      <c:catAx>
        <c:axId val="121850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18516639"/>
        <c:crosses val="autoZero"/>
        <c:auto val="1"/>
        <c:lblAlgn val="ctr"/>
        <c:lblOffset val="100"/>
        <c:noMultiLvlLbl val="0"/>
      </c:catAx>
      <c:valAx>
        <c:axId val="12185166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Items sold</a:t>
                </a:r>
              </a:p>
            </c:rich>
          </c:tx>
          <c:layout>
            <c:manualLayout>
              <c:xMode val="edge"/>
              <c:yMode val="edge"/>
              <c:x val="8.8637632607481854E-3"/>
              <c:y val="0.174035157073582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1850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0011166945839366E-4"/>
          <c:y val="8.3977176892262292E-2"/>
          <c:w val="0.24379827377628885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</a:t>
            </a:r>
            <a:r>
              <a:rPr lang="en-US" b="1" baseline="0" dirty="0"/>
              <a:t> sold </a:t>
            </a:r>
            <a:r>
              <a:rPr lang="en-US" b="0" baseline="0" dirty="0"/>
              <a:t>over</a:t>
            </a:r>
            <a:r>
              <a:rPr lang="en-US" baseline="0" dirty="0"/>
              <a:t> </a:t>
            </a:r>
            <a:r>
              <a:rPr lang="en-US" b="1" baseline="0" dirty="0"/>
              <a:t>time</a:t>
            </a:r>
            <a:r>
              <a:rPr lang="en-US" baseline="0" dirty="0"/>
              <a:t> by </a:t>
            </a:r>
            <a:r>
              <a:rPr lang="en-US" b="1" baseline="0" dirty="0"/>
              <a:t>customer value</a:t>
            </a:r>
            <a:endParaRPr lang="en-US" b="1" dirty="0"/>
          </a:p>
        </c:rich>
      </c:tx>
      <c:layout>
        <c:manualLayout>
          <c:xMode val="edge"/>
          <c:yMode val="edge"/>
          <c:x val="8.2239903219802715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'customer-type stats strat'!$BN$88:$BN$89</c:f>
              <c:strCache>
                <c:ptCount val="1"/>
                <c:pt idx="0">
                  <c:v>High</c:v>
                </c:pt>
              </c:strCache>
            </c:strRef>
          </c:tx>
          <c:spPr>
            <a:ln w="12700" cap="rnd">
              <a:solidFill>
                <a:srgbClr val="92D050">
                  <a:alpha val="2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'customer-type stats strat'!$BM$90:$BM$93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'customer-type stats strat'!$BN$90:$BN$93</c:f>
              <c:numCache>
                <c:formatCode>General</c:formatCode>
                <c:ptCount val="3"/>
                <c:pt idx="0">
                  <c:v>631</c:v>
                </c:pt>
                <c:pt idx="1">
                  <c:v>640</c:v>
                </c:pt>
                <c:pt idx="2">
                  <c:v>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D9-4423-825D-F649FC1781DD}"/>
            </c:ext>
          </c:extLst>
        </c:ser>
        <c:ser>
          <c:idx val="1"/>
          <c:order val="1"/>
          <c:tx>
            <c:strRef>
              <c:f>'customer-type stats strat'!$BO$88:$BO$89</c:f>
              <c:strCache>
                <c:ptCount val="1"/>
                <c:pt idx="0">
                  <c:v>Low</c:v>
                </c:pt>
              </c:strCache>
            </c:strRef>
          </c:tx>
          <c:spPr>
            <a:ln w="12700" cap="rnd">
              <a:solidFill>
                <a:srgbClr val="FFC000">
                  <a:alpha val="25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'customer-type stats strat'!$BM$90:$BM$93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'customer-type stats strat'!$BO$90:$BO$93</c:f>
              <c:numCache>
                <c:formatCode>General</c:formatCode>
                <c:ptCount val="3"/>
                <c:pt idx="0">
                  <c:v>679</c:v>
                </c:pt>
                <c:pt idx="1">
                  <c:v>489</c:v>
                </c:pt>
                <c:pt idx="2">
                  <c:v>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D9-4423-825D-F649FC1781DD}"/>
            </c:ext>
          </c:extLst>
        </c:ser>
        <c:ser>
          <c:idx val="2"/>
          <c:order val="2"/>
          <c:tx>
            <c:strRef>
              <c:f>'customer-type stats strat'!$BP$88:$BP$89</c:f>
              <c:strCache>
                <c:ptCount val="1"/>
                <c:pt idx="0">
                  <c:v>Medium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BD0-4CF7-8820-9C8718C9D95E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D0-4CF7-8820-9C8718C9D9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strat'!$BM$90:$BM$93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'customer-type stats strat'!$BP$90:$BP$93</c:f>
              <c:numCache>
                <c:formatCode>General</c:formatCode>
                <c:ptCount val="3"/>
                <c:pt idx="0">
                  <c:v>655</c:v>
                </c:pt>
                <c:pt idx="1">
                  <c:v>525</c:v>
                </c:pt>
                <c:pt idx="2">
                  <c:v>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AD9-4423-825D-F649FC178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8508959"/>
        <c:axId val="1218516639"/>
      </c:lineChart>
      <c:catAx>
        <c:axId val="121850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18516639"/>
        <c:crosses val="autoZero"/>
        <c:auto val="1"/>
        <c:lblAlgn val="ctr"/>
        <c:lblOffset val="100"/>
        <c:noMultiLvlLbl val="0"/>
      </c:catAx>
      <c:valAx>
        <c:axId val="12185166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Items sold</a:t>
                </a:r>
              </a:p>
            </c:rich>
          </c:tx>
          <c:layout>
            <c:manualLayout>
              <c:xMode val="edge"/>
              <c:yMode val="edge"/>
              <c:x val="8.8637632607481854E-3"/>
              <c:y val="0.174035157073582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1850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0011166945839366E-4"/>
          <c:y val="8.3977176892262292E-2"/>
          <c:w val="0.24379827377628885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</a:t>
            </a:r>
            <a:r>
              <a:rPr lang="en-US" b="1" baseline="0" dirty="0"/>
              <a:t> sold </a:t>
            </a:r>
            <a:r>
              <a:rPr lang="en-US" b="0" baseline="0" dirty="0"/>
              <a:t>over</a:t>
            </a:r>
            <a:r>
              <a:rPr lang="en-US" baseline="0" dirty="0"/>
              <a:t> </a:t>
            </a:r>
            <a:r>
              <a:rPr lang="en-US" b="1" baseline="0" dirty="0"/>
              <a:t>time</a:t>
            </a:r>
            <a:r>
              <a:rPr lang="en-US" baseline="0" dirty="0"/>
              <a:t> by </a:t>
            </a:r>
            <a:r>
              <a:rPr lang="en-US" b="1" baseline="0" dirty="0"/>
              <a:t>customer value</a:t>
            </a:r>
            <a:endParaRPr lang="en-US" b="1" dirty="0"/>
          </a:p>
        </c:rich>
      </c:tx>
      <c:layout>
        <c:manualLayout>
          <c:xMode val="edge"/>
          <c:yMode val="edge"/>
          <c:x val="8.2239903219802715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'customer-type stats strat'!$BN$88:$BN$89</c:f>
              <c:strCache>
                <c:ptCount val="1"/>
                <c:pt idx="0">
                  <c:v>High</c:v>
                </c:pt>
              </c:strCache>
            </c:strRef>
          </c:tx>
          <c:spPr>
            <a:ln w="12700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92D05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cat>
            <c:strRef>
              <c:f>'customer-type stats strat'!$BM$90:$BM$93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'customer-type stats strat'!$BN$90:$BN$93</c:f>
              <c:numCache>
                <c:formatCode>General</c:formatCode>
                <c:ptCount val="3"/>
                <c:pt idx="0">
                  <c:v>631</c:v>
                </c:pt>
                <c:pt idx="1">
                  <c:v>640</c:v>
                </c:pt>
                <c:pt idx="2">
                  <c:v>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D9-4423-825D-F649FC1781DD}"/>
            </c:ext>
          </c:extLst>
        </c:ser>
        <c:ser>
          <c:idx val="1"/>
          <c:order val="1"/>
          <c:tx>
            <c:strRef>
              <c:f>'customer-type stats strat'!$BO$88:$BO$89</c:f>
              <c:strCache>
                <c:ptCount val="1"/>
                <c:pt idx="0">
                  <c:v>Low</c:v>
                </c:pt>
              </c:strCache>
            </c:strRef>
          </c:tx>
          <c:spPr>
            <a:ln w="12700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FFC00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cat>
            <c:strRef>
              <c:f>'customer-type stats strat'!$BM$90:$BM$93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'customer-type stats strat'!$BO$90:$BO$93</c:f>
              <c:numCache>
                <c:formatCode>General</c:formatCode>
                <c:ptCount val="3"/>
                <c:pt idx="0">
                  <c:v>679</c:v>
                </c:pt>
                <c:pt idx="1">
                  <c:v>489</c:v>
                </c:pt>
                <c:pt idx="2">
                  <c:v>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D9-4423-825D-F649FC1781DD}"/>
            </c:ext>
          </c:extLst>
        </c:ser>
        <c:ser>
          <c:idx val="2"/>
          <c:order val="2"/>
          <c:tx>
            <c:strRef>
              <c:f>'customer-type stats strat'!$BP$88:$BP$89</c:f>
              <c:strCache>
                <c:ptCount val="1"/>
                <c:pt idx="0">
                  <c:v>Medium</c:v>
                </c:pt>
              </c:strCache>
            </c:strRef>
          </c:tx>
          <c:spPr>
            <a:ln w="12700" cap="rnd">
              <a:solidFill>
                <a:srgbClr val="00B0F0">
                  <a:alpha val="25000"/>
                </a:srgbClr>
              </a:solidFill>
              <a:round/>
            </a:ln>
            <a:effectLst/>
          </c:spPr>
          <c:marker>
            <c:symbol val="none"/>
          </c:marker>
          <c:trendline>
            <c:spPr>
              <a:ln w="12700" cap="rnd">
                <a:solidFill>
                  <a:srgbClr val="00B0F0">
                    <a:alpha val="25000"/>
                  </a:srgbClr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cat>
            <c:strRef>
              <c:f>'customer-type stats strat'!$BM$90:$BM$93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'customer-type stats strat'!$BP$90:$BP$93</c:f>
              <c:numCache>
                <c:formatCode>General</c:formatCode>
                <c:ptCount val="3"/>
                <c:pt idx="0">
                  <c:v>655</c:v>
                </c:pt>
                <c:pt idx="1">
                  <c:v>525</c:v>
                </c:pt>
                <c:pt idx="2">
                  <c:v>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AD9-4423-825D-F649FC178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8508959"/>
        <c:axId val="1218516639"/>
      </c:lineChart>
      <c:catAx>
        <c:axId val="121850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18516639"/>
        <c:crosses val="autoZero"/>
        <c:auto val="1"/>
        <c:lblAlgn val="ctr"/>
        <c:lblOffset val="100"/>
        <c:noMultiLvlLbl val="0"/>
      </c:catAx>
      <c:valAx>
        <c:axId val="12185166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Items sold</a:t>
                </a:r>
              </a:p>
            </c:rich>
          </c:tx>
          <c:layout>
            <c:manualLayout>
              <c:xMode val="edge"/>
              <c:yMode val="edge"/>
              <c:x val="8.8637632607481854E-3"/>
              <c:y val="0.174035157073582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1850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ayout>
        <c:manualLayout>
          <c:xMode val="edge"/>
          <c:yMode val="edge"/>
          <c:x val="3.0011166945839366E-4"/>
          <c:y val="8.3977176892262292E-2"/>
          <c:w val="0.65371300949190392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Items</a:t>
            </a:r>
            <a:r>
              <a:rPr lang="en-US" b="1" baseline="0" dirty="0"/>
              <a:t> sold </a:t>
            </a:r>
            <a:r>
              <a:rPr lang="en-US" b="0" baseline="0" dirty="0"/>
              <a:t>over</a:t>
            </a:r>
            <a:r>
              <a:rPr lang="en-US" baseline="0" dirty="0"/>
              <a:t> </a:t>
            </a:r>
            <a:r>
              <a:rPr lang="en-US" b="1" baseline="0" dirty="0"/>
              <a:t>time</a:t>
            </a:r>
            <a:r>
              <a:rPr lang="en-US" baseline="0" dirty="0"/>
              <a:t> by </a:t>
            </a:r>
            <a:r>
              <a:rPr lang="en-US" b="1" baseline="0" dirty="0"/>
              <a:t>customer value</a:t>
            </a:r>
            <a:endParaRPr lang="en-US" b="1" dirty="0"/>
          </a:p>
        </c:rich>
      </c:tx>
      <c:layout>
        <c:manualLayout>
          <c:xMode val="edge"/>
          <c:yMode val="edge"/>
          <c:x val="8.2239903219802715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'customer-type stats strat'!$BN$88:$BN$89</c:f>
              <c:strCache>
                <c:ptCount val="1"/>
                <c:pt idx="0">
                  <c:v>High</c:v>
                </c:pt>
              </c:strCache>
            </c:strRef>
          </c:tx>
          <c:spPr>
            <a:ln w="12700" cap="rnd">
              <a:solidFill>
                <a:srgbClr val="92D050">
                  <a:alpha val="25000"/>
                </a:srgbClr>
              </a:solidFill>
              <a:round/>
            </a:ln>
            <a:effectLst/>
          </c:spPr>
          <c:marker>
            <c:symbol val="none"/>
          </c:marker>
          <c:trendline>
            <c:spPr>
              <a:ln w="12700" cap="rnd">
                <a:solidFill>
                  <a:srgbClr val="92D050">
                    <a:alpha val="25000"/>
                  </a:srgbClr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cat>
            <c:strRef>
              <c:f>'customer-type stats strat'!$BM$90:$BM$93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'customer-type stats strat'!$BN$90:$BN$93</c:f>
              <c:numCache>
                <c:formatCode>General</c:formatCode>
                <c:ptCount val="3"/>
                <c:pt idx="0">
                  <c:v>631</c:v>
                </c:pt>
                <c:pt idx="1">
                  <c:v>640</c:v>
                </c:pt>
                <c:pt idx="2">
                  <c:v>567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D9-4423-825D-F649FC1781DD}"/>
            </c:ext>
          </c:extLst>
        </c:ser>
        <c:ser>
          <c:idx val="1"/>
          <c:order val="1"/>
          <c:tx>
            <c:strRef>
              <c:f>'customer-type stats strat'!$BO$88:$BO$89</c:f>
              <c:strCache>
                <c:ptCount val="1"/>
                <c:pt idx="0">
                  <c:v>Low</c:v>
                </c:pt>
              </c:strCache>
            </c:strRef>
          </c:tx>
          <c:spPr>
            <a:ln w="12700" cap="rnd">
              <a:solidFill>
                <a:srgbClr val="FFC000">
                  <a:alpha val="25000"/>
                </a:srgbClr>
              </a:solidFill>
              <a:round/>
            </a:ln>
            <a:effectLst/>
          </c:spPr>
          <c:marker>
            <c:symbol val="none"/>
          </c:marker>
          <c:trendline>
            <c:spPr>
              <a:ln w="12700" cap="rnd">
                <a:solidFill>
                  <a:srgbClr val="FFC000">
                    <a:alpha val="25000"/>
                  </a:srgbClr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cat>
            <c:strRef>
              <c:f>'customer-type stats strat'!$BM$90:$BM$93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'customer-type stats strat'!$BO$90:$BO$93</c:f>
              <c:numCache>
                <c:formatCode>General</c:formatCode>
                <c:ptCount val="3"/>
                <c:pt idx="0">
                  <c:v>679</c:v>
                </c:pt>
                <c:pt idx="1">
                  <c:v>489</c:v>
                </c:pt>
                <c:pt idx="2">
                  <c:v>623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D9-4423-825D-F649FC1781DD}"/>
            </c:ext>
          </c:extLst>
        </c:ser>
        <c:ser>
          <c:idx val="2"/>
          <c:order val="2"/>
          <c:tx>
            <c:strRef>
              <c:f>'customer-type stats strat'!$BP$88:$BP$89</c:f>
              <c:strCache>
                <c:ptCount val="1"/>
                <c:pt idx="0">
                  <c:v>Medium</c:v>
                </c:pt>
              </c:strCache>
            </c:strRef>
          </c:tx>
          <c:spPr>
            <a:ln w="1270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00B0F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cat>
            <c:strRef>
              <c:f>'customer-type stats strat'!$BM$90:$BM$93</c:f>
              <c:strCache>
                <c:ptCount val="3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</c:strCache>
            </c:strRef>
          </c:cat>
          <c:val>
            <c:numRef>
              <c:f>'customer-type stats strat'!$BP$90:$BP$93</c:f>
              <c:numCache>
                <c:formatCode>General</c:formatCode>
                <c:ptCount val="3"/>
                <c:pt idx="0">
                  <c:v>655</c:v>
                </c:pt>
                <c:pt idx="1">
                  <c:v>525</c:v>
                </c:pt>
                <c:pt idx="2">
                  <c:v>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AD9-4423-825D-F649FC178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18508959"/>
        <c:axId val="1218516639"/>
      </c:lineChart>
      <c:catAx>
        <c:axId val="1218508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18516639"/>
        <c:crosses val="autoZero"/>
        <c:auto val="1"/>
        <c:lblAlgn val="ctr"/>
        <c:lblOffset val="100"/>
        <c:noMultiLvlLbl val="0"/>
      </c:catAx>
      <c:valAx>
        <c:axId val="12185166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Items sold</a:t>
                </a:r>
              </a:p>
            </c:rich>
          </c:tx>
          <c:layout>
            <c:manualLayout>
              <c:xMode val="edge"/>
              <c:yMode val="edge"/>
              <c:x val="8.8637632607481854E-3"/>
              <c:y val="0.174035157073582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21850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ayout>
        <c:manualLayout>
          <c:xMode val="edge"/>
          <c:yMode val="edge"/>
          <c:x val="3.0011166945839366E-4"/>
          <c:y val="8.3977176892262292E-2"/>
          <c:w val="0.65371300949190392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[supermarket_sales_transformed.xlsx]overall stats!PivotTable7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Revenue</a:t>
            </a:r>
            <a:r>
              <a:rPr lang="en-US" dirty="0"/>
              <a:t> over </a:t>
            </a:r>
            <a:r>
              <a:rPr lang="en-US" b="1" dirty="0"/>
              <a:t>time</a:t>
            </a:r>
          </a:p>
        </c:rich>
      </c:tx>
      <c:layout>
        <c:manualLayout>
          <c:xMode val="edge"/>
          <c:yMode val="edge"/>
          <c:x val="8.962637260375762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'overall stats'!$O$1</c:f>
              <c:strCache>
                <c:ptCount val="1"/>
                <c:pt idx="0">
                  <c:v>Total</c:v>
                </c:pt>
              </c:strCache>
            </c:strRef>
          </c:tx>
          <c:spPr>
            <a:ln w="12700" cap="rnd">
              <a:solidFill>
                <a:srgbClr val="00B0F0">
                  <a:alpha val="25000"/>
                </a:srgbClr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00B0F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'overall stats'!$N$2:$N$94</c:f>
              <c:multiLvlStrCache>
                <c:ptCount val="89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1</c:v>
                  </c:pt>
                  <c:pt idx="32">
                    <c:v>2</c:v>
                  </c:pt>
                  <c:pt idx="33">
                    <c:v>3</c:v>
                  </c:pt>
                  <c:pt idx="34">
                    <c:v>4</c:v>
                  </c:pt>
                  <c:pt idx="35">
                    <c:v>5</c:v>
                  </c:pt>
                  <c:pt idx="36">
                    <c:v>6</c:v>
                  </c:pt>
                  <c:pt idx="37">
                    <c:v>7</c:v>
                  </c:pt>
                  <c:pt idx="38">
                    <c:v>8</c:v>
                  </c:pt>
                  <c:pt idx="39">
                    <c:v>9</c:v>
                  </c:pt>
                  <c:pt idx="40">
                    <c:v>10</c:v>
                  </c:pt>
                  <c:pt idx="41">
                    <c:v>11</c:v>
                  </c:pt>
                  <c:pt idx="42">
                    <c:v>12</c:v>
                  </c:pt>
                  <c:pt idx="43">
                    <c:v>13</c:v>
                  </c:pt>
                  <c:pt idx="44">
                    <c:v>14</c:v>
                  </c:pt>
                  <c:pt idx="45">
                    <c:v>15</c:v>
                  </c:pt>
                  <c:pt idx="46">
                    <c:v>16</c:v>
                  </c:pt>
                  <c:pt idx="47">
                    <c:v>17</c:v>
                  </c:pt>
                  <c:pt idx="48">
                    <c:v>18</c:v>
                  </c:pt>
                  <c:pt idx="49">
                    <c:v>19</c:v>
                  </c:pt>
                  <c:pt idx="50">
                    <c:v>20</c:v>
                  </c:pt>
                  <c:pt idx="51">
                    <c:v>21</c:v>
                  </c:pt>
                  <c:pt idx="52">
                    <c:v>22</c:v>
                  </c:pt>
                  <c:pt idx="53">
                    <c:v>23</c:v>
                  </c:pt>
                  <c:pt idx="54">
                    <c:v>24</c:v>
                  </c:pt>
                  <c:pt idx="55">
                    <c:v>25</c:v>
                  </c:pt>
                  <c:pt idx="56">
                    <c:v>26</c:v>
                  </c:pt>
                  <c:pt idx="57">
                    <c:v>27</c:v>
                  </c:pt>
                  <c:pt idx="58">
                    <c:v>28</c:v>
                  </c:pt>
                  <c:pt idx="59">
                    <c:v>1</c:v>
                  </c:pt>
                  <c:pt idx="60">
                    <c:v>2</c:v>
                  </c:pt>
                  <c:pt idx="61">
                    <c:v>3</c:v>
                  </c:pt>
                  <c:pt idx="62">
                    <c:v>4</c:v>
                  </c:pt>
                  <c:pt idx="63">
                    <c:v>5</c:v>
                  </c:pt>
                  <c:pt idx="64">
                    <c:v>6</c:v>
                  </c:pt>
                  <c:pt idx="65">
                    <c:v>7</c:v>
                  </c:pt>
                  <c:pt idx="66">
                    <c:v>8</c:v>
                  </c:pt>
                  <c:pt idx="67">
                    <c:v>9</c:v>
                  </c:pt>
                  <c:pt idx="68">
                    <c:v>10</c:v>
                  </c:pt>
                  <c:pt idx="69">
                    <c:v>11</c:v>
                  </c:pt>
                  <c:pt idx="70">
                    <c:v>12</c:v>
                  </c:pt>
                  <c:pt idx="71">
                    <c:v>13</c:v>
                  </c:pt>
                  <c:pt idx="72">
                    <c:v>14</c:v>
                  </c:pt>
                  <c:pt idx="73">
                    <c:v>15</c:v>
                  </c:pt>
                  <c:pt idx="74">
                    <c:v>16</c:v>
                  </c:pt>
                  <c:pt idx="75">
                    <c:v>17</c:v>
                  </c:pt>
                  <c:pt idx="76">
                    <c:v>18</c:v>
                  </c:pt>
                  <c:pt idx="77">
                    <c:v>19</c:v>
                  </c:pt>
                  <c:pt idx="78">
                    <c:v>20</c:v>
                  </c:pt>
                  <c:pt idx="79">
                    <c:v>21</c:v>
                  </c:pt>
                  <c:pt idx="80">
                    <c:v>22</c:v>
                  </c:pt>
                  <c:pt idx="81">
                    <c:v>23</c:v>
                  </c:pt>
                  <c:pt idx="82">
                    <c:v>24</c:v>
                  </c:pt>
                  <c:pt idx="83">
                    <c:v>25</c:v>
                  </c:pt>
                  <c:pt idx="84">
                    <c:v>26</c:v>
                  </c:pt>
                  <c:pt idx="85">
                    <c:v>27</c:v>
                  </c:pt>
                  <c:pt idx="86">
                    <c:v>28</c:v>
                  </c:pt>
                  <c:pt idx="87">
                    <c:v>29</c:v>
                  </c:pt>
                  <c:pt idx="88">
                    <c:v>30</c:v>
                  </c:pt>
                </c:lvl>
                <c:lvl>
                  <c:pt idx="0">
                    <c:v>January</c:v>
                  </c:pt>
                  <c:pt idx="31">
                    <c:v>February</c:v>
                  </c:pt>
                  <c:pt idx="59">
                    <c:v>March</c:v>
                  </c:pt>
                </c:lvl>
              </c:multiLvlStrCache>
            </c:multiLvlStrRef>
          </c:cat>
          <c:val>
            <c:numRef>
              <c:f>'overall stats'!$O$2:$O$94</c:f>
              <c:numCache>
                <c:formatCode>General</c:formatCode>
                <c:ptCount val="89"/>
                <c:pt idx="0">
                  <c:v>225.96100000000001</c:v>
                </c:pt>
                <c:pt idx="1">
                  <c:v>92.642999999999986</c:v>
                </c:pt>
                <c:pt idx="2">
                  <c:v>98.958500000000001</c:v>
                </c:pt>
                <c:pt idx="3">
                  <c:v>77.3185</c:v>
                </c:pt>
                <c:pt idx="4">
                  <c:v>168.4135</c:v>
                </c:pt>
                <c:pt idx="5">
                  <c:v>172.10499999999999</c:v>
                </c:pt>
                <c:pt idx="6">
                  <c:v>134.964</c:v>
                </c:pt>
                <c:pt idx="7">
                  <c:v>252.08249999999998</c:v>
                </c:pt>
                <c:pt idx="8">
                  <c:v>143.87350000000001</c:v>
                </c:pt>
                <c:pt idx="9">
                  <c:v>169.56900000000002</c:v>
                </c:pt>
                <c:pt idx="10">
                  <c:v>100.71250000000001</c:v>
                </c:pt>
                <c:pt idx="11">
                  <c:v>246.89349999999999</c:v>
                </c:pt>
                <c:pt idx="12">
                  <c:v>116.72399999999999</c:v>
                </c:pt>
                <c:pt idx="13">
                  <c:v>188.88650000000001</c:v>
                </c:pt>
                <c:pt idx="14">
                  <c:v>283.06</c:v>
                </c:pt>
                <c:pt idx="15">
                  <c:v>204.24199999999999</c:v>
                </c:pt>
                <c:pt idx="16">
                  <c:v>149.655</c:v>
                </c:pt>
                <c:pt idx="17">
                  <c:v>132.40350000000001</c:v>
                </c:pt>
                <c:pt idx="18">
                  <c:v>234.03449999999998</c:v>
                </c:pt>
                <c:pt idx="19">
                  <c:v>174.06899999999999</c:v>
                </c:pt>
                <c:pt idx="20">
                  <c:v>113.90949999999999</c:v>
                </c:pt>
                <c:pt idx="21">
                  <c:v>81.179500000000004</c:v>
                </c:pt>
                <c:pt idx="22">
                  <c:v>285.4375</c:v>
                </c:pt>
                <c:pt idx="23">
                  <c:v>257.2405</c:v>
                </c:pt>
                <c:pt idx="24">
                  <c:v>223.82700000000003</c:v>
                </c:pt>
                <c:pt idx="25">
                  <c:v>212.26250000000002</c:v>
                </c:pt>
                <c:pt idx="26">
                  <c:v>220.75700000000001</c:v>
                </c:pt>
                <c:pt idx="27">
                  <c:v>238.08150000000003</c:v>
                </c:pt>
                <c:pt idx="28">
                  <c:v>167.4555</c:v>
                </c:pt>
                <c:pt idx="29">
                  <c:v>121.822</c:v>
                </c:pt>
                <c:pt idx="30">
                  <c:v>249.16649999999996</c:v>
                </c:pt>
                <c:pt idx="31">
                  <c:v>116.40650000000001</c:v>
                </c:pt>
                <c:pt idx="32">
                  <c:v>197.18799999999999</c:v>
                </c:pt>
                <c:pt idx="33">
                  <c:v>260.3775</c:v>
                </c:pt>
                <c:pt idx="34">
                  <c:v>116.16650000000001</c:v>
                </c:pt>
                <c:pt idx="35">
                  <c:v>144.33950000000002</c:v>
                </c:pt>
                <c:pt idx="36">
                  <c:v>138.3535</c:v>
                </c:pt>
                <c:pt idx="37">
                  <c:v>344.20050000000003</c:v>
                </c:pt>
                <c:pt idx="38">
                  <c:v>242.12650000000002</c:v>
                </c:pt>
                <c:pt idx="39">
                  <c:v>155.80450000000002</c:v>
                </c:pt>
                <c:pt idx="40">
                  <c:v>149.57249999999999</c:v>
                </c:pt>
                <c:pt idx="41">
                  <c:v>216.29300000000001</c:v>
                </c:pt>
                <c:pt idx="42">
                  <c:v>142.80900000000003</c:v>
                </c:pt>
                <c:pt idx="43">
                  <c:v>44.487500000000004</c:v>
                </c:pt>
                <c:pt idx="44">
                  <c:v>116.86149999999998</c:v>
                </c:pt>
                <c:pt idx="45">
                  <c:v>325.27550000000002</c:v>
                </c:pt>
                <c:pt idx="46">
                  <c:v>119.227</c:v>
                </c:pt>
                <c:pt idx="47">
                  <c:v>252.36049999999997</c:v>
                </c:pt>
                <c:pt idx="48">
                  <c:v>71.239499999999992</c:v>
                </c:pt>
                <c:pt idx="49">
                  <c:v>201.339</c:v>
                </c:pt>
                <c:pt idx="50">
                  <c:v>128.87700000000001</c:v>
                </c:pt>
                <c:pt idx="51">
                  <c:v>66.368499999999997</c:v>
                </c:pt>
                <c:pt idx="52">
                  <c:v>116.30050000000001</c:v>
                </c:pt>
                <c:pt idx="53">
                  <c:v>111.40899999999999</c:v>
                </c:pt>
                <c:pt idx="54">
                  <c:v>129.64099999999999</c:v>
                </c:pt>
                <c:pt idx="55">
                  <c:v>228.91600000000003</c:v>
                </c:pt>
                <c:pt idx="56">
                  <c:v>114.67450000000001</c:v>
                </c:pt>
                <c:pt idx="57">
                  <c:v>279.02149999999995</c:v>
                </c:pt>
                <c:pt idx="58">
                  <c:v>99.858000000000018</c:v>
                </c:pt>
                <c:pt idx="59">
                  <c:v>125.446</c:v>
                </c:pt>
                <c:pt idx="60">
                  <c:v>312.39550000000003</c:v>
                </c:pt>
                <c:pt idx="61">
                  <c:v>231.1035</c:v>
                </c:pt>
                <c:pt idx="62">
                  <c:v>185.44949999999997</c:v>
                </c:pt>
                <c:pt idx="63">
                  <c:v>296.70850000000002</c:v>
                </c:pt>
                <c:pt idx="64">
                  <c:v>147.26649999999998</c:v>
                </c:pt>
                <c:pt idx="65">
                  <c:v>68.488500000000002</c:v>
                </c:pt>
                <c:pt idx="66">
                  <c:v>148.828</c:v>
                </c:pt>
                <c:pt idx="67">
                  <c:v>355.90699999999993</c:v>
                </c:pt>
                <c:pt idx="68">
                  <c:v>150.63000000000002</c:v>
                </c:pt>
                <c:pt idx="69">
                  <c:v>141.01200000000003</c:v>
                </c:pt>
                <c:pt idx="70">
                  <c:v>175.12150000000003</c:v>
                </c:pt>
                <c:pt idx="71">
                  <c:v>98.266999999999996</c:v>
                </c:pt>
                <c:pt idx="72">
                  <c:v>343.55399999999992</c:v>
                </c:pt>
                <c:pt idx="73">
                  <c:v>140.11500000000001</c:v>
                </c:pt>
                <c:pt idx="74">
                  <c:v>150.21300000000002</c:v>
                </c:pt>
                <c:pt idx="75">
                  <c:v>94.109000000000009</c:v>
                </c:pt>
                <c:pt idx="76">
                  <c:v>61.563500000000005</c:v>
                </c:pt>
                <c:pt idx="77">
                  <c:v>273.35200000000003</c:v>
                </c:pt>
                <c:pt idx="78">
                  <c:v>259.91450000000003</c:v>
                </c:pt>
                <c:pt idx="79">
                  <c:v>89.405500000000004</c:v>
                </c:pt>
                <c:pt idx="80">
                  <c:v>151.38799999999998</c:v>
                </c:pt>
                <c:pt idx="81">
                  <c:v>195.00200000000001</c:v>
                </c:pt>
                <c:pt idx="82">
                  <c:v>165.59350000000001</c:v>
                </c:pt>
                <c:pt idx="83">
                  <c:v>108.23650000000002</c:v>
                </c:pt>
                <c:pt idx="84">
                  <c:v>93.452999999999989</c:v>
                </c:pt>
                <c:pt idx="85">
                  <c:v>138.22949999999997</c:v>
                </c:pt>
                <c:pt idx="86">
                  <c:v>106.16200000000001</c:v>
                </c:pt>
                <c:pt idx="87">
                  <c:v>191.58300000000003</c:v>
                </c:pt>
                <c:pt idx="88">
                  <c:v>213.6695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60-4670-91E3-E6C1E03B82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8020479"/>
        <c:axId val="957993119"/>
      </c:lineChart>
      <c:catAx>
        <c:axId val="958020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57993119"/>
        <c:crosses val="autoZero"/>
        <c:auto val="1"/>
        <c:lblAlgn val="ctr"/>
        <c:lblOffset val="100"/>
        <c:noMultiLvlLbl val="0"/>
      </c:catAx>
      <c:valAx>
        <c:axId val="9579931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Revenue</a:t>
                </a:r>
              </a:p>
            </c:rich>
          </c:tx>
          <c:layout>
            <c:manualLayout>
              <c:xMode val="edge"/>
              <c:yMode val="edge"/>
              <c:x val="1.1818351014330914E-2"/>
              <c:y val="0.177000052709255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958020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ayout>
        <c:manualLayout>
          <c:xMode val="edge"/>
          <c:yMode val="edge"/>
          <c:x val="1.1161129722687512E-3"/>
          <c:y val="8.0630139152435165E-2"/>
          <c:w val="0.20889272752652147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[supermarket_sales_transformed.xlsx]overall stats!PivotTable8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</a:t>
            </a:r>
            <a:r>
              <a:rPr lang="en-US" b="1" baseline="0" dirty="0"/>
              <a:t>customer stratification </a:t>
            </a:r>
            <a:r>
              <a:rPr lang="en-US" baseline="0" dirty="0"/>
              <a:t>rating over </a:t>
            </a:r>
            <a:r>
              <a:rPr lang="en-US" b="1" baseline="0" dirty="0"/>
              <a:t>time</a:t>
            </a:r>
            <a:endParaRPr lang="en-US" b="1" dirty="0"/>
          </a:p>
        </c:rich>
      </c:tx>
      <c:layout>
        <c:manualLayout>
          <c:xMode val="edge"/>
          <c:yMode val="edge"/>
          <c:x val="1.5167271542899728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'overall stats'!$Y$1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rgbClr val="00B0F0">
                    <a:alpha val="0"/>
                  </a:srgb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'overall stats'!$X$2:$X$94</c:f>
              <c:multiLvlStrCache>
                <c:ptCount val="89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1</c:v>
                  </c:pt>
                  <c:pt idx="32">
                    <c:v>2</c:v>
                  </c:pt>
                  <c:pt idx="33">
                    <c:v>3</c:v>
                  </c:pt>
                  <c:pt idx="34">
                    <c:v>4</c:v>
                  </c:pt>
                  <c:pt idx="35">
                    <c:v>5</c:v>
                  </c:pt>
                  <c:pt idx="36">
                    <c:v>6</c:v>
                  </c:pt>
                  <c:pt idx="37">
                    <c:v>7</c:v>
                  </c:pt>
                  <c:pt idx="38">
                    <c:v>8</c:v>
                  </c:pt>
                  <c:pt idx="39">
                    <c:v>9</c:v>
                  </c:pt>
                  <c:pt idx="40">
                    <c:v>10</c:v>
                  </c:pt>
                  <c:pt idx="41">
                    <c:v>11</c:v>
                  </c:pt>
                  <c:pt idx="42">
                    <c:v>12</c:v>
                  </c:pt>
                  <c:pt idx="43">
                    <c:v>13</c:v>
                  </c:pt>
                  <c:pt idx="44">
                    <c:v>14</c:v>
                  </c:pt>
                  <c:pt idx="45">
                    <c:v>15</c:v>
                  </c:pt>
                  <c:pt idx="46">
                    <c:v>16</c:v>
                  </c:pt>
                  <c:pt idx="47">
                    <c:v>17</c:v>
                  </c:pt>
                  <c:pt idx="48">
                    <c:v>18</c:v>
                  </c:pt>
                  <c:pt idx="49">
                    <c:v>19</c:v>
                  </c:pt>
                  <c:pt idx="50">
                    <c:v>20</c:v>
                  </c:pt>
                  <c:pt idx="51">
                    <c:v>21</c:v>
                  </c:pt>
                  <c:pt idx="52">
                    <c:v>22</c:v>
                  </c:pt>
                  <c:pt idx="53">
                    <c:v>23</c:v>
                  </c:pt>
                  <c:pt idx="54">
                    <c:v>24</c:v>
                  </c:pt>
                  <c:pt idx="55">
                    <c:v>25</c:v>
                  </c:pt>
                  <c:pt idx="56">
                    <c:v>26</c:v>
                  </c:pt>
                  <c:pt idx="57">
                    <c:v>27</c:v>
                  </c:pt>
                  <c:pt idx="58">
                    <c:v>28</c:v>
                  </c:pt>
                  <c:pt idx="59">
                    <c:v>1</c:v>
                  </c:pt>
                  <c:pt idx="60">
                    <c:v>2</c:v>
                  </c:pt>
                  <c:pt idx="61">
                    <c:v>3</c:v>
                  </c:pt>
                  <c:pt idx="62">
                    <c:v>4</c:v>
                  </c:pt>
                  <c:pt idx="63">
                    <c:v>5</c:v>
                  </c:pt>
                  <c:pt idx="64">
                    <c:v>6</c:v>
                  </c:pt>
                  <c:pt idx="65">
                    <c:v>7</c:v>
                  </c:pt>
                  <c:pt idx="66">
                    <c:v>8</c:v>
                  </c:pt>
                  <c:pt idx="67">
                    <c:v>9</c:v>
                  </c:pt>
                  <c:pt idx="68">
                    <c:v>10</c:v>
                  </c:pt>
                  <c:pt idx="69">
                    <c:v>11</c:v>
                  </c:pt>
                  <c:pt idx="70">
                    <c:v>12</c:v>
                  </c:pt>
                  <c:pt idx="71">
                    <c:v>13</c:v>
                  </c:pt>
                  <c:pt idx="72">
                    <c:v>14</c:v>
                  </c:pt>
                  <c:pt idx="73">
                    <c:v>15</c:v>
                  </c:pt>
                  <c:pt idx="74">
                    <c:v>16</c:v>
                  </c:pt>
                  <c:pt idx="75">
                    <c:v>17</c:v>
                  </c:pt>
                  <c:pt idx="76">
                    <c:v>18</c:v>
                  </c:pt>
                  <c:pt idx="77">
                    <c:v>19</c:v>
                  </c:pt>
                  <c:pt idx="78">
                    <c:v>20</c:v>
                  </c:pt>
                  <c:pt idx="79">
                    <c:v>21</c:v>
                  </c:pt>
                  <c:pt idx="80">
                    <c:v>22</c:v>
                  </c:pt>
                  <c:pt idx="81">
                    <c:v>23</c:v>
                  </c:pt>
                  <c:pt idx="82">
                    <c:v>24</c:v>
                  </c:pt>
                  <c:pt idx="83">
                    <c:v>25</c:v>
                  </c:pt>
                  <c:pt idx="84">
                    <c:v>26</c:v>
                  </c:pt>
                  <c:pt idx="85">
                    <c:v>27</c:v>
                  </c:pt>
                  <c:pt idx="86">
                    <c:v>28</c:v>
                  </c:pt>
                  <c:pt idx="87">
                    <c:v>29</c:v>
                  </c:pt>
                  <c:pt idx="88">
                    <c:v>30</c:v>
                  </c:pt>
                </c:lvl>
                <c:lvl>
                  <c:pt idx="0">
                    <c:v>January</c:v>
                  </c:pt>
                  <c:pt idx="31">
                    <c:v>February</c:v>
                  </c:pt>
                  <c:pt idx="59">
                    <c:v>March</c:v>
                  </c:pt>
                </c:lvl>
              </c:multiLvlStrCache>
            </c:multiLvlStrRef>
          </c:cat>
          <c:val>
            <c:numRef>
              <c:f>'overall stats'!$Y$2:$Y$94</c:f>
              <c:numCache>
                <c:formatCode>General</c:formatCode>
                <c:ptCount val="89"/>
                <c:pt idx="0">
                  <c:v>6.583333333333333</c:v>
                </c:pt>
                <c:pt idx="1">
                  <c:v>6.0500000000000007</c:v>
                </c:pt>
                <c:pt idx="2">
                  <c:v>8.1125000000000007</c:v>
                </c:pt>
                <c:pt idx="3">
                  <c:v>6.5166666666666657</c:v>
                </c:pt>
                <c:pt idx="4">
                  <c:v>7.4333333333333336</c:v>
                </c:pt>
                <c:pt idx="5">
                  <c:v>8.1777777777777771</c:v>
                </c:pt>
                <c:pt idx="6">
                  <c:v>7.6333333333333337</c:v>
                </c:pt>
                <c:pt idx="7">
                  <c:v>6.75</c:v>
                </c:pt>
                <c:pt idx="8">
                  <c:v>6.1375000000000002</c:v>
                </c:pt>
                <c:pt idx="9">
                  <c:v>6.0666666666666664</c:v>
                </c:pt>
                <c:pt idx="10">
                  <c:v>7.1</c:v>
                </c:pt>
                <c:pt idx="11">
                  <c:v>6.8454545454545448</c:v>
                </c:pt>
                <c:pt idx="12">
                  <c:v>6.7200000000000006</c:v>
                </c:pt>
                <c:pt idx="13">
                  <c:v>7.1923076923076916</c:v>
                </c:pt>
                <c:pt idx="14">
                  <c:v>6.5615384615384613</c:v>
                </c:pt>
                <c:pt idx="15">
                  <c:v>6.8599999999999994</c:v>
                </c:pt>
                <c:pt idx="16">
                  <c:v>6.5909090909090926</c:v>
                </c:pt>
                <c:pt idx="17">
                  <c:v>7.6222222222222218</c:v>
                </c:pt>
                <c:pt idx="18">
                  <c:v>7.6187499999999986</c:v>
                </c:pt>
                <c:pt idx="19">
                  <c:v>6.88</c:v>
                </c:pt>
                <c:pt idx="20">
                  <c:v>7.375</c:v>
                </c:pt>
                <c:pt idx="21">
                  <c:v>8.6142857142857139</c:v>
                </c:pt>
                <c:pt idx="22">
                  <c:v>6.9705882352941178</c:v>
                </c:pt>
                <c:pt idx="23">
                  <c:v>6.4230769230769216</c:v>
                </c:pt>
                <c:pt idx="24">
                  <c:v>6.8647058823529425</c:v>
                </c:pt>
                <c:pt idx="25">
                  <c:v>6.8058823529411772</c:v>
                </c:pt>
                <c:pt idx="26">
                  <c:v>7.8000000000000016</c:v>
                </c:pt>
                <c:pt idx="27">
                  <c:v>7.0928571428571434</c:v>
                </c:pt>
                <c:pt idx="28">
                  <c:v>7.45</c:v>
                </c:pt>
                <c:pt idx="29">
                  <c:v>6.0666666666666664</c:v>
                </c:pt>
                <c:pt idx="30">
                  <c:v>6.9571428571428564</c:v>
                </c:pt>
                <c:pt idx="31">
                  <c:v>6.8</c:v>
                </c:pt>
                <c:pt idx="32">
                  <c:v>7.1714285714285699</c:v>
                </c:pt>
                <c:pt idx="33">
                  <c:v>6.7642857142857142</c:v>
                </c:pt>
                <c:pt idx="34">
                  <c:v>8.0727272727272741</c:v>
                </c:pt>
                <c:pt idx="35">
                  <c:v>7.7249999999999988</c:v>
                </c:pt>
                <c:pt idx="36">
                  <c:v>7.0153846153846171</c:v>
                </c:pt>
                <c:pt idx="37">
                  <c:v>7.5699999999999985</c:v>
                </c:pt>
                <c:pt idx="38">
                  <c:v>7.375</c:v>
                </c:pt>
                <c:pt idx="39">
                  <c:v>5.9076923076923089</c:v>
                </c:pt>
                <c:pt idx="40">
                  <c:v>7.581818181818182</c:v>
                </c:pt>
                <c:pt idx="41">
                  <c:v>6.7124999999999995</c:v>
                </c:pt>
                <c:pt idx="42">
                  <c:v>7.25</c:v>
                </c:pt>
                <c:pt idx="43">
                  <c:v>6.6999999999999993</c:v>
                </c:pt>
                <c:pt idx="44">
                  <c:v>6.6</c:v>
                </c:pt>
                <c:pt idx="45">
                  <c:v>7.5157894736842108</c:v>
                </c:pt>
                <c:pt idx="46">
                  <c:v>6.3125</c:v>
                </c:pt>
                <c:pt idx="47">
                  <c:v>6.9846153846153856</c:v>
                </c:pt>
                <c:pt idx="48">
                  <c:v>6.5571428571428569</c:v>
                </c:pt>
                <c:pt idx="49">
                  <c:v>7.344444444444445</c:v>
                </c:pt>
                <c:pt idx="50">
                  <c:v>7.830000000000001</c:v>
                </c:pt>
                <c:pt idx="51">
                  <c:v>7.4333333333333327</c:v>
                </c:pt>
                <c:pt idx="52">
                  <c:v>7.463636363636363</c:v>
                </c:pt>
                <c:pt idx="53">
                  <c:v>7.4749999999999996</c:v>
                </c:pt>
                <c:pt idx="54">
                  <c:v>6</c:v>
                </c:pt>
                <c:pt idx="55">
                  <c:v>6.6812499999999995</c:v>
                </c:pt>
                <c:pt idx="56">
                  <c:v>6.0666666666666664</c:v>
                </c:pt>
                <c:pt idx="57">
                  <c:v>6.9999999999999991</c:v>
                </c:pt>
                <c:pt idx="58">
                  <c:v>6.8999999999999995</c:v>
                </c:pt>
                <c:pt idx="59">
                  <c:v>6.63</c:v>
                </c:pt>
                <c:pt idx="60">
                  <c:v>5.9388888888888891</c:v>
                </c:pt>
                <c:pt idx="61">
                  <c:v>6.9714285714285706</c:v>
                </c:pt>
                <c:pt idx="62">
                  <c:v>7.5250000000000012</c:v>
                </c:pt>
                <c:pt idx="63">
                  <c:v>6.7235294117647078</c:v>
                </c:pt>
                <c:pt idx="64">
                  <c:v>7.209090909090909</c:v>
                </c:pt>
                <c:pt idx="65">
                  <c:v>6.988888888888888</c:v>
                </c:pt>
                <c:pt idx="66">
                  <c:v>7.6181818181818191</c:v>
                </c:pt>
                <c:pt idx="67">
                  <c:v>7.28125</c:v>
                </c:pt>
                <c:pt idx="68">
                  <c:v>6.6749999999999998</c:v>
                </c:pt>
                <c:pt idx="69">
                  <c:v>6.5545454545454538</c:v>
                </c:pt>
                <c:pt idx="70">
                  <c:v>7.4250000000000007</c:v>
                </c:pt>
                <c:pt idx="71">
                  <c:v>6.43</c:v>
                </c:pt>
                <c:pt idx="72">
                  <c:v>6.3722222222222227</c:v>
                </c:pt>
                <c:pt idx="73">
                  <c:v>6.2416666666666663</c:v>
                </c:pt>
                <c:pt idx="74">
                  <c:v>6.9555555555555548</c:v>
                </c:pt>
                <c:pt idx="75">
                  <c:v>6.1166666666666671</c:v>
                </c:pt>
                <c:pt idx="76">
                  <c:v>6.7999999999999989</c:v>
                </c:pt>
                <c:pt idx="77">
                  <c:v>6.8812500000000005</c:v>
                </c:pt>
                <c:pt idx="78">
                  <c:v>6.7799999999999985</c:v>
                </c:pt>
                <c:pt idx="79">
                  <c:v>6.6000000000000005</c:v>
                </c:pt>
                <c:pt idx="80">
                  <c:v>6.7799999999999994</c:v>
                </c:pt>
                <c:pt idx="81">
                  <c:v>7.4090909090909092</c:v>
                </c:pt>
                <c:pt idx="82">
                  <c:v>6.9454545454545444</c:v>
                </c:pt>
                <c:pt idx="83">
                  <c:v>7.6000000000000005</c:v>
                </c:pt>
                <c:pt idx="84">
                  <c:v>6.6230769230769235</c:v>
                </c:pt>
                <c:pt idx="85">
                  <c:v>6.76</c:v>
                </c:pt>
                <c:pt idx="86">
                  <c:v>7.05</c:v>
                </c:pt>
                <c:pt idx="87">
                  <c:v>6.9249999999999998</c:v>
                </c:pt>
                <c:pt idx="88">
                  <c:v>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B-44B2-B1F6-DCEBC1708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4971407"/>
        <c:axId val="1064967087"/>
      </c:lineChart>
      <c:catAx>
        <c:axId val="1064971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064967087"/>
        <c:crosses val="autoZero"/>
        <c:auto val="1"/>
        <c:lblAlgn val="ctr"/>
        <c:lblOffset val="100"/>
        <c:noMultiLvlLbl val="0"/>
      </c:catAx>
      <c:valAx>
        <c:axId val="10649670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Average customer  stratification</a:t>
                </a:r>
                <a:r>
                  <a:rPr lang="en-US" sz="1100" baseline="0" dirty="0"/>
                  <a:t> </a:t>
                </a:r>
                <a:r>
                  <a:rPr lang="en-US" sz="1100" dirty="0"/>
                  <a:t>rating</a:t>
                </a:r>
              </a:p>
            </c:rich>
          </c:tx>
          <c:layout>
            <c:manualLayout>
              <c:xMode val="edge"/>
              <c:yMode val="edge"/>
              <c:x val="1.3295644891122277E-2"/>
              <c:y val="0.186262913767657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064971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ayout>
        <c:manualLayout>
          <c:xMode val="edge"/>
          <c:yMode val="edge"/>
          <c:x val="1.1161129722687512E-3"/>
          <c:y val="8.0630139152435165E-2"/>
          <c:w val="0.20889272752652147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[supermarket_sales_transformed.xlsx]overall stats!PivotTable8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</a:t>
            </a:r>
            <a:r>
              <a:rPr lang="en-US" b="1" baseline="0" dirty="0"/>
              <a:t>customer stratification </a:t>
            </a:r>
            <a:r>
              <a:rPr lang="en-US" baseline="0" dirty="0"/>
              <a:t>rating over </a:t>
            </a:r>
            <a:r>
              <a:rPr lang="en-US" b="1" baseline="0" dirty="0"/>
              <a:t>time</a:t>
            </a:r>
            <a:endParaRPr lang="en-US" b="1" dirty="0"/>
          </a:p>
        </c:rich>
      </c:tx>
      <c:layout>
        <c:manualLayout>
          <c:xMode val="edge"/>
          <c:yMode val="edge"/>
          <c:x val="1.5167271542899728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'overall stats'!$Y$1</c:f>
              <c:strCache>
                <c:ptCount val="1"/>
                <c:pt idx="0">
                  <c:v>Total</c:v>
                </c:pt>
              </c:strCache>
            </c:strRef>
          </c:tx>
          <c:spPr>
            <a:ln w="12700" cap="rnd">
              <a:solidFill>
                <a:srgbClr val="00B0F0">
                  <a:alpha val="25000"/>
                </a:srgbClr>
              </a:solidFill>
              <a:round/>
            </a:ln>
            <a:effectLst/>
          </c:spPr>
          <c:marker>
            <c:symbol val="none"/>
          </c:marker>
          <c:trendline>
            <c:spPr>
              <a:ln w="28575" cap="rnd">
                <a:solidFill>
                  <a:srgbClr val="00B0F0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cat>
            <c:multiLvlStrRef>
              <c:f>'overall stats'!$X$2:$X$94</c:f>
              <c:multiLvlStrCache>
                <c:ptCount val="89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1</c:v>
                  </c:pt>
                  <c:pt idx="32">
                    <c:v>2</c:v>
                  </c:pt>
                  <c:pt idx="33">
                    <c:v>3</c:v>
                  </c:pt>
                  <c:pt idx="34">
                    <c:v>4</c:v>
                  </c:pt>
                  <c:pt idx="35">
                    <c:v>5</c:v>
                  </c:pt>
                  <c:pt idx="36">
                    <c:v>6</c:v>
                  </c:pt>
                  <c:pt idx="37">
                    <c:v>7</c:v>
                  </c:pt>
                  <c:pt idx="38">
                    <c:v>8</c:v>
                  </c:pt>
                  <c:pt idx="39">
                    <c:v>9</c:v>
                  </c:pt>
                  <c:pt idx="40">
                    <c:v>10</c:v>
                  </c:pt>
                  <c:pt idx="41">
                    <c:v>11</c:v>
                  </c:pt>
                  <c:pt idx="42">
                    <c:v>12</c:v>
                  </c:pt>
                  <c:pt idx="43">
                    <c:v>13</c:v>
                  </c:pt>
                  <c:pt idx="44">
                    <c:v>14</c:v>
                  </c:pt>
                  <c:pt idx="45">
                    <c:v>15</c:v>
                  </c:pt>
                  <c:pt idx="46">
                    <c:v>16</c:v>
                  </c:pt>
                  <c:pt idx="47">
                    <c:v>17</c:v>
                  </c:pt>
                  <c:pt idx="48">
                    <c:v>18</c:v>
                  </c:pt>
                  <c:pt idx="49">
                    <c:v>19</c:v>
                  </c:pt>
                  <c:pt idx="50">
                    <c:v>20</c:v>
                  </c:pt>
                  <c:pt idx="51">
                    <c:v>21</c:v>
                  </c:pt>
                  <c:pt idx="52">
                    <c:v>22</c:v>
                  </c:pt>
                  <c:pt idx="53">
                    <c:v>23</c:v>
                  </c:pt>
                  <c:pt idx="54">
                    <c:v>24</c:v>
                  </c:pt>
                  <c:pt idx="55">
                    <c:v>25</c:v>
                  </c:pt>
                  <c:pt idx="56">
                    <c:v>26</c:v>
                  </c:pt>
                  <c:pt idx="57">
                    <c:v>27</c:v>
                  </c:pt>
                  <c:pt idx="58">
                    <c:v>28</c:v>
                  </c:pt>
                  <c:pt idx="59">
                    <c:v>1</c:v>
                  </c:pt>
                  <c:pt idx="60">
                    <c:v>2</c:v>
                  </c:pt>
                  <c:pt idx="61">
                    <c:v>3</c:v>
                  </c:pt>
                  <c:pt idx="62">
                    <c:v>4</c:v>
                  </c:pt>
                  <c:pt idx="63">
                    <c:v>5</c:v>
                  </c:pt>
                  <c:pt idx="64">
                    <c:v>6</c:v>
                  </c:pt>
                  <c:pt idx="65">
                    <c:v>7</c:v>
                  </c:pt>
                  <c:pt idx="66">
                    <c:v>8</c:v>
                  </c:pt>
                  <c:pt idx="67">
                    <c:v>9</c:v>
                  </c:pt>
                  <c:pt idx="68">
                    <c:v>10</c:v>
                  </c:pt>
                  <c:pt idx="69">
                    <c:v>11</c:v>
                  </c:pt>
                  <c:pt idx="70">
                    <c:v>12</c:v>
                  </c:pt>
                  <c:pt idx="71">
                    <c:v>13</c:v>
                  </c:pt>
                  <c:pt idx="72">
                    <c:v>14</c:v>
                  </c:pt>
                  <c:pt idx="73">
                    <c:v>15</c:v>
                  </c:pt>
                  <c:pt idx="74">
                    <c:v>16</c:v>
                  </c:pt>
                  <c:pt idx="75">
                    <c:v>17</c:v>
                  </c:pt>
                  <c:pt idx="76">
                    <c:v>18</c:v>
                  </c:pt>
                  <c:pt idx="77">
                    <c:v>19</c:v>
                  </c:pt>
                  <c:pt idx="78">
                    <c:v>20</c:v>
                  </c:pt>
                  <c:pt idx="79">
                    <c:v>21</c:v>
                  </c:pt>
                  <c:pt idx="80">
                    <c:v>22</c:v>
                  </c:pt>
                  <c:pt idx="81">
                    <c:v>23</c:v>
                  </c:pt>
                  <c:pt idx="82">
                    <c:v>24</c:v>
                  </c:pt>
                  <c:pt idx="83">
                    <c:v>25</c:v>
                  </c:pt>
                  <c:pt idx="84">
                    <c:v>26</c:v>
                  </c:pt>
                  <c:pt idx="85">
                    <c:v>27</c:v>
                  </c:pt>
                  <c:pt idx="86">
                    <c:v>28</c:v>
                  </c:pt>
                  <c:pt idx="87">
                    <c:v>29</c:v>
                  </c:pt>
                  <c:pt idx="88">
                    <c:v>30</c:v>
                  </c:pt>
                </c:lvl>
                <c:lvl>
                  <c:pt idx="0">
                    <c:v>January</c:v>
                  </c:pt>
                  <c:pt idx="31">
                    <c:v>February</c:v>
                  </c:pt>
                  <c:pt idx="59">
                    <c:v>March</c:v>
                  </c:pt>
                </c:lvl>
              </c:multiLvlStrCache>
            </c:multiLvlStrRef>
          </c:cat>
          <c:val>
            <c:numRef>
              <c:f>'overall stats'!$Y$2:$Y$94</c:f>
              <c:numCache>
                <c:formatCode>General</c:formatCode>
                <c:ptCount val="89"/>
                <c:pt idx="0">
                  <c:v>6.583333333333333</c:v>
                </c:pt>
                <c:pt idx="1">
                  <c:v>6.0500000000000007</c:v>
                </c:pt>
                <c:pt idx="2">
                  <c:v>8.1125000000000007</c:v>
                </c:pt>
                <c:pt idx="3">
                  <c:v>6.5166666666666657</c:v>
                </c:pt>
                <c:pt idx="4">
                  <c:v>7.4333333333333336</c:v>
                </c:pt>
                <c:pt idx="5">
                  <c:v>8.1777777777777771</c:v>
                </c:pt>
                <c:pt idx="6">
                  <c:v>7.6333333333333337</c:v>
                </c:pt>
                <c:pt idx="7">
                  <c:v>6.75</c:v>
                </c:pt>
                <c:pt idx="8">
                  <c:v>6.1375000000000002</c:v>
                </c:pt>
                <c:pt idx="9">
                  <c:v>6.0666666666666664</c:v>
                </c:pt>
                <c:pt idx="10">
                  <c:v>7.1</c:v>
                </c:pt>
                <c:pt idx="11">
                  <c:v>6.8454545454545448</c:v>
                </c:pt>
                <c:pt idx="12">
                  <c:v>6.7200000000000006</c:v>
                </c:pt>
                <c:pt idx="13">
                  <c:v>7.1923076923076916</c:v>
                </c:pt>
                <c:pt idx="14">
                  <c:v>6.5615384615384613</c:v>
                </c:pt>
                <c:pt idx="15">
                  <c:v>6.8599999999999994</c:v>
                </c:pt>
                <c:pt idx="16">
                  <c:v>6.5909090909090926</c:v>
                </c:pt>
                <c:pt idx="17">
                  <c:v>7.6222222222222218</c:v>
                </c:pt>
                <c:pt idx="18">
                  <c:v>7.6187499999999986</c:v>
                </c:pt>
                <c:pt idx="19">
                  <c:v>6.88</c:v>
                </c:pt>
                <c:pt idx="20">
                  <c:v>7.375</c:v>
                </c:pt>
                <c:pt idx="21">
                  <c:v>8.6142857142857139</c:v>
                </c:pt>
                <c:pt idx="22">
                  <c:v>6.9705882352941178</c:v>
                </c:pt>
                <c:pt idx="23">
                  <c:v>6.4230769230769216</c:v>
                </c:pt>
                <c:pt idx="24">
                  <c:v>6.8647058823529425</c:v>
                </c:pt>
                <c:pt idx="25">
                  <c:v>6.8058823529411772</c:v>
                </c:pt>
                <c:pt idx="26">
                  <c:v>7.8000000000000016</c:v>
                </c:pt>
                <c:pt idx="27">
                  <c:v>7.0928571428571434</c:v>
                </c:pt>
                <c:pt idx="28">
                  <c:v>7.45</c:v>
                </c:pt>
                <c:pt idx="29">
                  <c:v>6.0666666666666664</c:v>
                </c:pt>
                <c:pt idx="30">
                  <c:v>6.9571428571428564</c:v>
                </c:pt>
                <c:pt idx="31">
                  <c:v>6.8</c:v>
                </c:pt>
                <c:pt idx="32">
                  <c:v>7.1714285714285699</c:v>
                </c:pt>
                <c:pt idx="33">
                  <c:v>6.7642857142857142</c:v>
                </c:pt>
                <c:pt idx="34">
                  <c:v>8.0727272727272741</c:v>
                </c:pt>
                <c:pt idx="35">
                  <c:v>7.7249999999999988</c:v>
                </c:pt>
                <c:pt idx="36">
                  <c:v>7.0153846153846171</c:v>
                </c:pt>
                <c:pt idx="37">
                  <c:v>7.5699999999999985</c:v>
                </c:pt>
                <c:pt idx="38">
                  <c:v>7.375</c:v>
                </c:pt>
                <c:pt idx="39">
                  <c:v>5.9076923076923089</c:v>
                </c:pt>
                <c:pt idx="40">
                  <c:v>7.581818181818182</c:v>
                </c:pt>
                <c:pt idx="41">
                  <c:v>6.7124999999999995</c:v>
                </c:pt>
                <c:pt idx="42">
                  <c:v>7.25</c:v>
                </c:pt>
                <c:pt idx="43">
                  <c:v>6.6999999999999993</c:v>
                </c:pt>
                <c:pt idx="44">
                  <c:v>6.6</c:v>
                </c:pt>
                <c:pt idx="45">
                  <c:v>7.5157894736842108</c:v>
                </c:pt>
                <c:pt idx="46">
                  <c:v>6.3125</c:v>
                </c:pt>
                <c:pt idx="47">
                  <c:v>6.9846153846153856</c:v>
                </c:pt>
                <c:pt idx="48">
                  <c:v>6.5571428571428569</c:v>
                </c:pt>
                <c:pt idx="49">
                  <c:v>7.344444444444445</c:v>
                </c:pt>
                <c:pt idx="50">
                  <c:v>7.830000000000001</c:v>
                </c:pt>
                <c:pt idx="51">
                  <c:v>7.4333333333333327</c:v>
                </c:pt>
                <c:pt idx="52">
                  <c:v>7.463636363636363</c:v>
                </c:pt>
                <c:pt idx="53">
                  <c:v>7.4749999999999996</c:v>
                </c:pt>
                <c:pt idx="54">
                  <c:v>6</c:v>
                </c:pt>
                <c:pt idx="55">
                  <c:v>6.6812499999999995</c:v>
                </c:pt>
                <c:pt idx="56">
                  <c:v>6.0666666666666664</c:v>
                </c:pt>
                <c:pt idx="57">
                  <c:v>6.9999999999999991</c:v>
                </c:pt>
                <c:pt idx="58">
                  <c:v>6.8999999999999995</c:v>
                </c:pt>
                <c:pt idx="59">
                  <c:v>6.63</c:v>
                </c:pt>
                <c:pt idx="60">
                  <c:v>5.9388888888888891</c:v>
                </c:pt>
                <c:pt idx="61">
                  <c:v>6.9714285714285706</c:v>
                </c:pt>
                <c:pt idx="62">
                  <c:v>7.5250000000000012</c:v>
                </c:pt>
                <c:pt idx="63">
                  <c:v>6.7235294117647078</c:v>
                </c:pt>
                <c:pt idx="64">
                  <c:v>7.209090909090909</c:v>
                </c:pt>
                <c:pt idx="65">
                  <c:v>6.988888888888888</c:v>
                </c:pt>
                <c:pt idx="66">
                  <c:v>7.6181818181818191</c:v>
                </c:pt>
                <c:pt idx="67">
                  <c:v>7.28125</c:v>
                </c:pt>
                <c:pt idx="68">
                  <c:v>6.6749999999999998</c:v>
                </c:pt>
                <c:pt idx="69">
                  <c:v>6.5545454545454538</c:v>
                </c:pt>
                <c:pt idx="70">
                  <c:v>7.4250000000000007</c:v>
                </c:pt>
                <c:pt idx="71">
                  <c:v>6.43</c:v>
                </c:pt>
                <c:pt idx="72">
                  <c:v>6.3722222222222227</c:v>
                </c:pt>
                <c:pt idx="73">
                  <c:v>6.2416666666666663</c:v>
                </c:pt>
                <c:pt idx="74">
                  <c:v>6.9555555555555548</c:v>
                </c:pt>
                <c:pt idx="75">
                  <c:v>6.1166666666666671</c:v>
                </c:pt>
                <c:pt idx="76">
                  <c:v>6.7999999999999989</c:v>
                </c:pt>
                <c:pt idx="77">
                  <c:v>6.8812500000000005</c:v>
                </c:pt>
                <c:pt idx="78">
                  <c:v>6.7799999999999985</c:v>
                </c:pt>
                <c:pt idx="79">
                  <c:v>6.6000000000000005</c:v>
                </c:pt>
                <c:pt idx="80">
                  <c:v>6.7799999999999994</c:v>
                </c:pt>
                <c:pt idx="81">
                  <c:v>7.4090909090909092</c:v>
                </c:pt>
                <c:pt idx="82">
                  <c:v>6.9454545454545444</c:v>
                </c:pt>
                <c:pt idx="83">
                  <c:v>7.6000000000000005</c:v>
                </c:pt>
                <c:pt idx="84">
                  <c:v>6.6230769230769235</c:v>
                </c:pt>
                <c:pt idx="85">
                  <c:v>6.76</c:v>
                </c:pt>
                <c:pt idx="86">
                  <c:v>7.05</c:v>
                </c:pt>
                <c:pt idx="87">
                  <c:v>6.9249999999999998</c:v>
                </c:pt>
                <c:pt idx="88">
                  <c:v>6.8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B-44B2-B1F6-DCEBC17081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4971407"/>
        <c:axId val="1064967087"/>
      </c:lineChart>
      <c:catAx>
        <c:axId val="1064971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064967087"/>
        <c:crosses val="autoZero"/>
        <c:auto val="1"/>
        <c:lblAlgn val="ctr"/>
        <c:lblOffset val="100"/>
        <c:noMultiLvlLbl val="0"/>
      </c:catAx>
      <c:valAx>
        <c:axId val="10649670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Average customer  stratification</a:t>
                </a:r>
                <a:r>
                  <a:rPr lang="en-US" sz="1100" baseline="0" dirty="0"/>
                  <a:t> </a:t>
                </a:r>
                <a:r>
                  <a:rPr lang="en-US" sz="1100" dirty="0"/>
                  <a:t>rating</a:t>
                </a:r>
              </a:p>
            </c:rich>
          </c:tx>
          <c:layout>
            <c:manualLayout>
              <c:xMode val="edge"/>
              <c:yMode val="edge"/>
              <c:x val="1.3295644891122277E-2"/>
              <c:y val="0.1862629137676576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064971407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</c:legendEntry>
      <c:layout>
        <c:manualLayout>
          <c:xMode val="edge"/>
          <c:yMode val="edge"/>
          <c:x val="1.1161129722687512E-3"/>
          <c:y val="8.0630139152435165E-2"/>
          <c:w val="0.20889272752652147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 dirty="0"/>
              <a:t>Customer </a:t>
            </a:r>
            <a:r>
              <a:rPr lang="en-US" b="1" dirty="0"/>
              <a:t>type</a:t>
            </a:r>
            <a:r>
              <a:rPr lang="en-US" b="0" dirty="0"/>
              <a:t> </a:t>
            </a:r>
            <a:r>
              <a:rPr lang="en-US" dirty="0"/>
              <a:t>by</a:t>
            </a:r>
            <a:r>
              <a:rPr lang="en-US" baseline="0" dirty="0"/>
              <a:t> </a:t>
            </a:r>
            <a:r>
              <a:rPr lang="en-US" b="1" baseline="0" dirty="0"/>
              <a:t>number of customers</a:t>
            </a:r>
            <a:r>
              <a:rPr lang="en-US" baseline="0" dirty="0"/>
              <a:t> and </a:t>
            </a:r>
            <a:r>
              <a:rPr lang="en-US" b="1" baseline="0" dirty="0"/>
              <a:t>customer value</a:t>
            </a:r>
            <a:endParaRPr lang="en-US" dirty="0"/>
          </a:p>
        </c:rich>
      </c:tx>
      <c:layout>
        <c:manualLayout>
          <c:xMode val="edge"/>
          <c:yMode val="edge"/>
          <c:x val="7.3376139959054531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strat'!$BN$1:$BN$2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411-48DE-AFB9-25BBDD33B546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411-48DE-AFB9-25BBDD33B5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strat'!$BM$3:$BM$5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'customer-type stats strat'!$BN$3:$BN$5</c:f>
              <c:numCache>
                <c:formatCode>General</c:formatCode>
                <c:ptCount val="2"/>
                <c:pt idx="0">
                  <c:v>168</c:v>
                </c:pt>
                <c:pt idx="1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1-48DE-AFB9-25BBDD33B546}"/>
            </c:ext>
          </c:extLst>
        </c:ser>
        <c:ser>
          <c:idx val="1"/>
          <c:order val="1"/>
          <c:tx>
            <c:strRef>
              <c:f>'customer-type stats strat'!$BO$1:$BO$2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>
                <a:alpha val="25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411-48DE-AFB9-25BBDD33B546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411-48DE-AFB9-25BBDD33B5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strat'!$BM$3:$BM$5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'customer-type stats strat'!$BO$3:$BO$5</c:f>
              <c:numCache>
                <c:formatCode>General</c:formatCode>
                <c:ptCount val="2"/>
                <c:pt idx="0">
                  <c:v>168</c:v>
                </c:pt>
                <c:pt idx="1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11-48DE-AFB9-25BBDD33B546}"/>
            </c:ext>
          </c:extLst>
        </c:ser>
        <c:ser>
          <c:idx val="2"/>
          <c:order val="2"/>
          <c:tx>
            <c:strRef>
              <c:f>'customer-type stats strat'!$BP$1:$BP$2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strat'!$BM$3:$BM$5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'customer-type stats strat'!$BP$3:$BP$5</c:f>
              <c:numCache>
                <c:formatCode>General</c:formatCode>
                <c:ptCount val="2"/>
                <c:pt idx="0">
                  <c:v>165</c:v>
                </c:pt>
                <c:pt idx="1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11-48DE-AFB9-25BBDD33B54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73590880"/>
        <c:axId val="1673603840"/>
      </c:barChart>
      <c:catAx>
        <c:axId val="167359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73603840"/>
        <c:crosses val="autoZero"/>
        <c:auto val="1"/>
        <c:lblAlgn val="ctr"/>
        <c:lblOffset val="100"/>
        <c:noMultiLvlLbl val="0"/>
      </c:catAx>
      <c:valAx>
        <c:axId val="16736038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#</a:t>
                </a:r>
                <a:r>
                  <a:rPr lang="en-US" sz="1100" baseline="0" dirty="0"/>
                  <a:t> of customers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1.1818351014330914E-2"/>
              <c:y val="0.186473524305555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7359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9882541232638891E-2"/>
          <c:w val="0.16873918202121721"/>
          <c:h val="5.648165717900063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Customer </a:t>
            </a:r>
            <a:r>
              <a:rPr lang="en-US" sz="1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type</a:t>
            </a: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by </a:t>
            </a:r>
            <a:r>
              <a:rPr lang="en-US" sz="1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number of customers </a:t>
            </a: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and </a:t>
            </a:r>
            <a:r>
              <a:rPr lang="en-US" sz="1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customer value</a:t>
            </a:r>
            <a:endParaRPr lang="en-US" sz="14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c:rich>
      </c:tx>
      <c:layout>
        <c:manualLayout>
          <c:xMode val="edge"/>
          <c:yMode val="edge"/>
          <c:x val="7.3376139959054803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strat'!$BN$1:$BN$2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strat'!$BM$3:$BM$5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'customer-type stats strat'!$BN$3:$BN$5</c:f>
              <c:numCache>
                <c:formatCode>General</c:formatCode>
                <c:ptCount val="2"/>
                <c:pt idx="0">
                  <c:v>168</c:v>
                </c:pt>
                <c:pt idx="1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1-48DE-AFB9-25BBDD33B546}"/>
            </c:ext>
          </c:extLst>
        </c:ser>
        <c:ser>
          <c:idx val="1"/>
          <c:order val="1"/>
          <c:tx>
            <c:strRef>
              <c:f>'customer-type stats strat'!$BO$1:$BO$2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>
                <a:alpha val="25000"/>
              </a:srgb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'customer-type stats strat'!$BM$3:$BM$5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'customer-type stats strat'!$BO$3:$BO$5</c:f>
              <c:numCache>
                <c:formatCode>General</c:formatCode>
                <c:ptCount val="2"/>
                <c:pt idx="0">
                  <c:v>168</c:v>
                </c:pt>
                <c:pt idx="1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11-48DE-AFB9-25BBDD33B546}"/>
            </c:ext>
          </c:extLst>
        </c:ser>
        <c:ser>
          <c:idx val="2"/>
          <c:order val="2"/>
          <c:tx>
            <c:strRef>
              <c:f>'customer-type stats strat'!$BP$1:$BP$2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>
                  <a:alpha val="25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FFE-4EF8-8C56-662D98029E9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FFE-4EF8-8C56-662D98029E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strat'!$BM$3:$BM$5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'customer-type stats strat'!$BP$3:$BP$5</c:f>
              <c:numCache>
                <c:formatCode>General</c:formatCode>
                <c:ptCount val="2"/>
                <c:pt idx="0">
                  <c:v>165</c:v>
                </c:pt>
                <c:pt idx="1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11-48DE-AFB9-25BBDD33B54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73590880"/>
        <c:axId val="1673603840"/>
      </c:barChart>
      <c:catAx>
        <c:axId val="167359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73603840"/>
        <c:crosses val="autoZero"/>
        <c:auto val="1"/>
        <c:lblAlgn val="ctr"/>
        <c:lblOffset val="100"/>
        <c:noMultiLvlLbl val="0"/>
      </c:catAx>
      <c:valAx>
        <c:axId val="16736038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#</a:t>
                </a:r>
                <a:r>
                  <a:rPr lang="en-US" sz="1100" baseline="0" dirty="0"/>
                  <a:t> of customers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1.1818351014330914E-2"/>
              <c:y val="0.186473524305555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7359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9882541232638891E-2"/>
          <c:w val="0.16873918202121721"/>
          <c:h val="5.81363932291666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[supermarket_sales_transformed.xlsx]customer-type stats strat!PivotTable15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Customer </a:t>
            </a:r>
            <a:r>
              <a:rPr lang="en-US" sz="1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type</a:t>
            </a: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by </a:t>
            </a:r>
            <a:r>
              <a:rPr lang="en-US" b="1" baseline="0" dirty="0"/>
              <a:t>number of customers</a:t>
            </a: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and </a:t>
            </a:r>
            <a:r>
              <a:rPr lang="en-US" sz="1400" b="1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customer value</a:t>
            </a:r>
            <a:endParaRPr lang="en-US" sz="1400" b="0" i="0" u="none" strike="noStrike" kern="1200" spc="0" baseline="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c:rich>
      </c:tx>
      <c:layout>
        <c:manualLayout>
          <c:xMode val="edge"/>
          <c:yMode val="edge"/>
          <c:x val="7.3376139959054531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'customer-type stats strat'!$BN$1:$BN$2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strat'!$BM$3:$BM$5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'customer-type stats strat'!$BN$3:$BN$5</c:f>
              <c:numCache>
                <c:formatCode>General</c:formatCode>
                <c:ptCount val="2"/>
                <c:pt idx="0">
                  <c:v>168</c:v>
                </c:pt>
                <c:pt idx="1">
                  <c:v>161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11-48DE-AFB9-25BBDD33B546}"/>
            </c:ext>
          </c:extLst>
        </c:ser>
        <c:ser>
          <c:idx val="1"/>
          <c:order val="1"/>
          <c:tx>
            <c:strRef>
              <c:f>'customer-type stats strat'!$BO$1:$BO$2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strat'!$BM$3:$BM$5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'customer-type stats strat'!$BO$3:$BO$5</c:f>
              <c:numCache>
                <c:formatCode>General</c:formatCode>
                <c:ptCount val="2"/>
                <c:pt idx="0">
                  <c:v>168</c:v>
                </c:pt>
                <c:pt idx="1">
                  <c:v>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11-48DE-AFB9-25BBDD33B546}"/>
            </c:ext>
          </c:extLst>
        </c:ser>
        <c:ser>
          <c:idx val="2"/>
          <c:order val="2"/>
          <c:tx>
            <c:strRef>
              <c:f>'customer-type stats strat'!$BP$1:$BP$2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'customer-type stats strat'!$BM$3:$BM$5</c:f>
              <c:strCache>
                <c:ptCount val="2"/>
                <c:pt idx="0">
                  <c:v>Member</c:v>
                </c:pt>
                <c:pt idx="1">
                  <c:v>Normal</c:v>
                </c:pt>
              </c:strCache>
            </c:strRef>
          </c:cat>
          <c:val>
            <c:numRef>
              <c:f>'customer-type stats strat'!$BP$3:$BP$5</c:f>
              <c:numCache>
                <c:formatCode>General</c:formatCode>
                <c:ptCount val="2"/>
                <c:pt idx="0">
                  <c:v>165</c:v>
                </c:pt>
                <c:pt idx="1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11-48DE-AFB9-25BBDD33B54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73590880"/>
        <c:axId val="1673603840"/>
      </c:barChart>
      <c:catAx>
        <c:axId val="167359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73603840"/>
        <c:crosses val="autoZero"/>
        <c:auto val="1"/>
        <c:lblAlgn val="ctr"/>
        <c:lblOffset val="100"/>
        <c:noMultiLvlLbl val="0"/>
      </c:catAx>
      <c:valAx>
        <c:axId val="16736038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dirty="0"/>
                  <a:t>#</a:t>
                </a:r>
                <a:r>
                  <a:rPr lang="en-US" sz="1100" baseline="0" dirty="0"/>
                  <a:t> of customers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1.1818351014330914E-2"/>
              <c:y val="0.186473524305555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67359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5.1077144984177281E-4"/>
          <c:y val="8.9882541232638891E-2"/>
          <c:w val="0.16873918202121721"/>
          <c:h val="5.81363932291666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17779-7A42-4016-8677-5AC6A95EEA9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3DC791-1AA5-45AB-BF04-5B5681087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DC791-1AA5-45AB-BF04-5B56810876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23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DC791-1AA5-45AB-BF04-5B56810876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2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DC791-1AA5-45AB-BF04-5B56810876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41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DC791-1AA5-45AB-BF04-5B56810876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24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DC791-1AA5-45AB-BF04-5B56810876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2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DC791-1AA5-45AB-BF04-5B56810876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6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DC791-1AA5-45AB-BF04-5B56810876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4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DC791-1AA5-45AB-BF04-5B56810876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35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DC791-1AA5-45AB-BF04-5B56810876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0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3DC791-1AA5-45AB-BF04-5B56810876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B1A222D-9631-4DA9-8B59-20B2C0E862F1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B0D96BB-42E5-499A-AC92-3E767B9BCCA5}" type="slidenum">
              <a:rPr lang="es-MX" smtClean="0"/>
              <a:t>‹#›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852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222D-9631-4DA9-8B59-20B2C0E862F1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6BB-42E5-499A-AC92-3E767B9BCCA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896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222D-9631-4DA9-8B59-20B2C0E862F1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6BB-42E5-499A-AC92-3E767B9BCCA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222D-9631-4DA9-8B59-20B2C0E862F1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6BB-42E5-499A-AC92-3E767B9BCCA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531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222D-9631-4DA9-8B59-20B2C0E862F1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6BB-42E5-499A-AC92-3E767B9BCCA5}" type="slidenum">
              <a:rPr lang="es-MX" smtClean="0"/>
              <a:t>‹#›</a:t>
            </a:fld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214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222D-9631-4DA9-8B59-20B2C0E862F1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6BB-42E5-499A-AC92-3E767B9BCCA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053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222D-9631-4DA9-8B59-20B2C0E862F1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6BB-42E5-499A-AC92-3E767B9BCCA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01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222D-9631-4DA9-8B59-20B2C0E862F1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6BB-42E5-499A-AC92-3E767B9BCCA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464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222D-9631-4DA9-8B59-20B2C0E862F1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6BB-42E5-499A-AC92-3E767B9BCCA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694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222D-9631-4DA9-8B59-20B2C0E862F1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6BB-42E5-499A-AC92-3E767B9BCCA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586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A222D-9631-4DA9-8B59-20B2C0E862F1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D96BB-42E5-499A-AC92-3E767B9BCCA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949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B1A222D-9631-4DA9-8B59-20B2C0E862F1}" type="datetimeFigureOut">
              <a:rPr lang="es-MX" smtClean="0"/>
              <a:t>29/08/2024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B0D96BB-42E5-499A-AC92-3E767B9BCCA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794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C180-D321-8BF5-EEA7-46089BD93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Supermarket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3789F-8092-DEE9-E93B-54A75632B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January to March 2019</a:t>
            </a:r>
          </a:p>
        </p:txBody>
      </p:sp>
    </p:spTree>
    <p:extLst>
      <p:ext uri="{BB962C8B-B14F-4D97-AF65-F5344CB8AC3E}">
        <p14:creationId xmlns:p14="http://schemas.microsoft.com/office/powerpoint/2010/main" val="402441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A98F-1720-B54B-850A-829EC521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3591-AD85-E652-94AC-89D5C55B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</a:t>
            </a:r>
            <a:r>
              <a:rPr lang="en-US" b="1" dirty="0"/>
              <a:t>customer stratification rating </a:t>
            </a:r>
            <a:r>
              <a:rPr lang="en-US" dirty="0"/>
              <a:t>also tends to </a:t>
            </a:r>
            <a:r>
              <a:rPr lang="en-US" b="1" dirty="0"/>
              <a:t>decrease</a:t>
            </a:r>
            <a:r>
              <a:rPr lang="en-US" dirty="0"/>
              <a:t>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DC5013-4C24-9D71-2FF6-02FFEB36F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23772"/>
              </p:ext>
            </p:extLst>
          </p:nvPr>
        </p:nvGraphicFramePr>
        <p:xfrm>
          <a:off x="1260432" y="2251060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995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8144-4BDB-1A32-DB08-505693F3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63AFF-FC32-49A9-222C-E9AF6B11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483510"/>
          </a:xfrm>
        </p:spPr>
        <p:txBody>
          <a:bodyPr/>
          <a:lstStyle/>
          <a:p>
            <a:r>
              <a:rPr lang="en-US" b="1" dirty="0"/>
              <a:t>Sales</a:t>
            </a:r>
            <a:r>
              <a:rPr lang="en-US" dirty="0"/>
              <a:t> and </a:t>
            </a:r>
            <a:r>
              <a:rPr lang="en-US" b="1" dirty="0"/>
              <a:t>revenue</a:t>
            </a:r>
            <a:r>
              <a:rPr lang="en-US" dirty="0"/>
              <a:t> are </a:t>
            </a:r>
            <a:r>
              <a:rPr lang="en-US" b="1" dirty="0"/>
              <a:t>decreasing</a:t>
            </a:r>
            <a:r>
              <a:rPr lang="en-US" dirty="0"/>
              <a:t>.</a:t>
            </a:r>
          </a:p>
          <a:p>
            <a:r>
              <a:rPr lang="en-US" dirty="0"/>
              <a:t>The average client is a </a:t>
            </a:r>
            <a:r>
              <a:rPr lang="en-US" b="1" dirty="0"/>
              <a:t>mid-value</a:t>
            </a:r>
            <a:r>
              <a:rPr lang="en-US" dirty="0"/>
              <a:t> client.</a:t>
            </a:r>
          </a:p>
          <a:p>
            <a:r>
              <a:rPr lang="en-US" dirty="0"/>
              <a:t>The </a:t>
            </a:r>
            <a:r>
              <a:rPr lang="en-US" b="1" dirty="0"/>
              <a:t>decreasing customer stratification</a:t>
            </a:r>
            <a:r>
              <a:rPr lang="en-US" dirty="0"/>
              <a:t> rating average </a:t>
            </a:r>
            <a:r>
              <a:rPr lang="en-US" b="1" dirty="0"/>
              <a:t>means</a:t>
            </a:r>
            <a:r>
              <a:rPr lang="en-US" dirty="0"/>
              <a:t> that </a:t>
            </a:r>
            <a:r>
              <a:rPr lang="en-US" b="1" dirty="0"/>
              <a:t>clients</a:t>
            </a:r>
            <a:r>
              <a:rPr lang="en-US" dirty="0"/>
              <a:t> </a:t>
            </a:r>
            <a:r>
              <a:rPr lang="en-US" b="1" dirty="0"/>
              <a:t>are losing value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253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8144-4BDB-1A32-DB08-505693F3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63AFF-FC32-49A9-222C-E9AF6B11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799"/>
            <a:ext cx="8595360" cy="4404853"/>
          </a:xfrm>
        </p:spPr>
        <p:txBody>
          <a:bodyPr/>
          <a:lstStyle/>
          <a:p>
            <a:r>
              <a:rPr lang="en-US" b="1" dirty="0"/>
              <a:t>Analyze </a:t>
            </a:r>
            <a:r>
              <a:rPr lang="en-US" dirty="0"/>
              <a:t>customer </a:t>
            </a:r>
            <a:r>
              <a:rPr lang="en-US" b="1" dirty="0"/>
              <a:t>behavior</a:t>
            </a:r>
            <a:r>
              <a:rPr lang="en-US" dirty="0"/>
              <a:t> and </a:t>
            </a:r>
            <a:r>
              <a:rPr lang="en-US" b="1" dirty="0"/>
              <a:t>create</a:t>
            </a:r>
            <a:r>
              <a:rPr lang="en-US" dirty="0"/>
              <a:t> </a:t>
            </a:r>
            <a:r>
              <a:rPr lang="en-US" b="1" dirty="0"/>
              <a:t>segments</a:t>
            </a:r>
            <a:r>
              <a:rPr lang="en-US" dirty="0"/>
              <a:t>.</a:t>
            </a:r>
          </a:p>
          <a:p>
            <a:r>
              <a:rPr lang="en-US" dirty="0"/>
              <a:t>Use the client segment information to </a:t>
            </a:r>
            <a:r>
              <a:rPr lang="en-US" b="1" dirty="0"/>
              <a:t>create customer profiles</a:t>
            </a:r>
            <a:r>
              <a:rPr lang="en-US" dirty="0"/>
              <a:t>.</a:t>
            </a:r>
          </a:p>
          <a:p>
            <a:r>
              <a:rPr lang="en-US" dirty="0"/>
              <a:t>Use the customer profiles to </a:t>
            </a:r>
            <a:r>
              <a:rPr lang="en-US" b="1" dirty="0"/>
              <a:t>create strategies</a:t>
            </a:r>
            <a:r>
              <a:rPr lang="en-US" dirty="0"/>
              <a:t> to </a:t>
            </a:r>
            <a:r>
              <a:rPr lang="en-US" b="1" dirty="0"/>
              <a:t>maintain high-value customers</a:t>
            </a:r>
            <a:r>
              <a:rPr lang="en-US" dirty="0"/>
              <a:t> and to also </a:t>
            </a:r>
            <a:r>
              <a:rPr lang="en-US" b="1" dirty="0"/>
              <a:t>increase </a:t>
            </a:r>
            <a:r>
              <a:rPr lang="en-US" dirty="0"/>
              <a:t>the </a:t>
            </a:r>
            <a:r>
              <a:rPr lang="en-US" b="1" dirty="0"/>
              <a:t>value of mid and low-level customers</a:t>
            </a:r>
            <a:r>
              <a:rPr lang="en-US" dirty="0"/>
              <a:t>.</a:t>
            </a:r>
          </a:p>
          <a:p>
            <a:r>
              <a:rPr lang="en-US" dirty="0"/>
              <a:t>Use the customer profiles to </a:t>
            </a:r>
            <a:r>
              <a:rPr lang="en-US" b="1" dirty="0"/>
              <a:t>train</a:t>
            </a:r>
            <a:r>
              <a:rPr lang="en-US" dirty="0"/>
              <a:t> the </a:t>
            </a:r>
            <a:r>
              <a:rPr lang="en-US" b="1" dirty="0"/>
              <a:t>staff</a:t>
            </a:r>
            <a:r>
              <a:rPr lang="en-US" dirty="0"/>
              <a:t> accordingly so they know how </a:t>
            </a:r>
            <a:r>
              <a:rPr lang="en-US" b="1" dirty="0"/>
              <a:t>to properly treat different types of customers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825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6681-CA2D-5C8B-81DC-1076FC2C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65EE-ECE2-CBB8-6CA7-0FBFEB1F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members </a:t>
            </a:r>
            <a:r>
              <a:rPr lang="en-US" dirty="0"/>
              <a:t>are </a:t>
            </a:r>
            <a:r>
              <a:rPr lang="en-US" b="1" dirty="0"/>
              <a:t>high and low-value </a:t>
            </a:r>
            <a:r>
              <a:rPr lang="en-US" dirty="0"/>
              <a:t>customers.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E3E6391-0ED4-341C-6163-EE266A567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6872545"/>
              </p:ext>
            </p:extLst>
          </p:nvPr>
        </p:nvGraphicFramePr>
        <p:xfrm>
          <a:off x="126187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9690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65EE-ECE2-CBB8-6CA7-0FBFEB1F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non-members </a:t>
            </a:r>
            <a:r>
              <a:rPr lang="en-US" dirty="0"/>
              <a:t>are </a:t>
            </a:r>
            <a:r>
              <a:rPr lang="en-US" b="1" dirty="0"/>
              <a:t>medium-value</a:t>
            </a:r>
            <a:r>
              <a:rPr lang="en-US" dirty="0"/>
              <a:t> customers.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E3E6391-0ED4-341C-6163-EE266A567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182945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ED166543-A917-9BF9-AB79-17C352A9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</p:spTree>
    <p:extLst>
      <p:ext uri="{BB962C8B-B14F-4D97-AF65-F5344CB8AC3E}">
        <p14:creationId xmlns:p14="http://schemas.microsoft.com/office/powerpoint/2010/main" val="316257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6681-CA2D-5C8B-81DC-1076FC2C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65EE-ECE2-CBB8-6CA7-0FBFEB1F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E3E6391-0ED4-341C-6163-EE266A567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325853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186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6681-CA2D-5C8B-81DC-1076FC2C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65EE-ECE2-CBB8-6CA7-0FBFEB1F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customers </a:t>
            </a:r>
            <a:r>
              <a:rPr lang="en-US" dirty="0"/>
              <a:t>in </a:t>
            </a:r>
            <a:r>
              <a:rPr lang="en-US" b="1" dirty="0"/>
              <a:t>Mandalay</a:t>
            </a:r>
            <a:r>
              <a:rPr lang="en-US" dirty="0"/>
              <a:t> and </a:t>
            </a:r>
            <a:r>
              <a:rPr lang="en-US" b="1" dirty="0"/>
              <a:t>Yangon</a:t>
            </a:r>
            <a:r>
              <a:rPr lang="en-US" dirty="0"/>
              <a:t> are </a:t>
            </a:r>
            <a:r>
              <a:rPr lang="en-US" b="1" dirty="0"/>
              <a:t>medium-value</a:t>
            </a:r>
            <a:r>
              <a:rPr lang="en-US" dirty="0"/>
              <a:t>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198182-0661-D2EE-9AB3-838E8A8029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9750293"/>
              </p:ext>
            </p:extLst>
          </p:nvPr>
        </p:nvGraphicFramePr>
        <p:xfrm>
          <a:off x="126187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7264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6681-CA2D-5C8B-81DC-1076FC2C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65EE-ECE2-CBB8-6CA7-0FBFEB1F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customers </a:t>
            </a:r>
            <a:r>
              <a:rPr lang="en-US" dirty="0"/>
              <a:t>in </a:t>
            </a:r>
            <a:r>
              <a:rPr lang="en-US" b="1" dirty="0"/>
              <a:t>Naypyitaw</a:t>
            </a:r>
            <a:r>
              <a:rPr lang="en-US" dirty="0"/>
              <a:t> are </a:t>
            </a:r>
            <a:r>
              <a:rPr lang="en-US" b="1" dirty="0"/>
              <a:t>high-value</a:t>
            </a:r>
            <a:r>
              <a:rPr lang="en-US" dirty="0"/>
              <a:t>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198182-0661-D2EE-9AB3-838E8A8029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826463"/>
              </p:ext>
            </p:extLst>
          </p:nvPr>
        </p:nvGraphicFramePr>
        <p:xfrm>
          <a:off x="126187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97404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6681-CA2D-5C8B-81DC-1076FC2C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65EE-ECE2-CBB8-6CA7-0FBFEB1F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most mid-value </a:t>
            </a:r>
            <a:r>
              <a:rPr lang="en-US" dirty="0"/>
              <a:t>customers can be found in </a:t>
            </a:r>
            <a:r>
              <a:rPr lang="en-US" b="1" dirty="0"/>
              <a:t>Mandalay</a:t>
            </a:r>
            <a:r>
              <a:rPr lang="en-US" dirty="0"/>
              <a:t>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198182-0661-D2EE-9AB3-838E8A8029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738729"/>
              </p:ext>
            </p:extLst>
          </p:nvPr>
        </p:nvGraphicFramePr>
        <p:xfrm>
          <a:off x="126187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45841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6681-CA2D-5C8B-81DC-1076FC2C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65EE-ECE2-CBB8-6CA7-0FBFEB1F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3198182-0661-D2EE-9AB3-838E8A802958}"/>
              </a:ext>
            </a:extLst>
          </p:cNvPr>
          <p:cNvGraphicFramePr>
            <a:graphicFrameLocks/>
          </p:cNvGraphicFramePr>
          <p:nvPr/>
        </p:nvGraphicFramePr>
        <p:xfrm>
          <a:off x="126187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8022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344AC7-DE5F-9B50-660B-4184B132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Supermarket 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A3330-4F4B-893A-645C-AEA1138DF9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Country:</a:t>
            </a:r>
            <a:r>
              <a:rPr lang="en-US" dirty="0"/>
              <a:t> Myanmar.</a:t>
            </a:r>
          </a:p>
          <a:p>
            <a:r>
              <a:rPr lang="en-US" b="1" dirty="0"/>
              <a:t>Cities:</a:t>
            </a:r>
            <a:r>
              <a:rPr lang="en-US" dirty="0"/>
              <a:t> Yangon, Naypyitaw, Mandalay.</a:t>
            </a:r>
          </a:p>
          <a:p>
            <a:r>
              <a:rPr lang="en-US" b="1" dirty="0"/>
              <a:t>Branches:</a:t>
            </a:r>
            <a:r>
              <a:rPr lang="en-US" dirty="0"/>
              <a:t> A, in Yangon; B, in Mandalay; C, in Naypyitaw.</a:t>
            </a: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A52328D-5B17-1F75-9574-AA58182890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1872" y="1828800"/>
            <a:ext cx="3835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83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6681-CA2D-5C8B-81DC-1076FC2C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65EE-ECE2-CBB8-6CA7-0FBFEB1F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women </a:t>
            </a:r>
            <a:r>
              <a:rPr lang="en-US" dirty="0"/>
              <a:t>are </a:t>
            </a:r>
            <a:r>
              <a:rPr lang="en-US" b="1" dirty="0"/>
              <a:t>medium-value</a:t>
            </a:r>
            <a:r>
              <a:rPr lang="en-US" dirty="0"/>
              <a:t> customers.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DE7A8A-7CA8-744B-3141-F16DD001F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4501440"/>
              </p:ext>
            </p:extLst>
          </p:nvPr>
        </p:nvGraphicFramePr>
        <p:xfrm>
          <a:off x="126187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8391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6681-CA2D-5C8B-81DC-1076FC2C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65EE-ECE2-CBB8-6CA7-0FBFEB1F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men </a:t>
            </a:r>
            <a:r>
              <a:rPr lang="en-US" dirty="0"/>
              <a:t>are </a:t>
            </a:r>
            <a:r>
              <a:rPr lang="en-US" b="1" dirty="0"/>
              <a:t>medium-value</a:t>
            </a:r>
            <a:r>
              <a:rPr lang="en-US" dirty="0"/>
              <a:t> customers.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DE7A8A-7CA8-744B-3141-F16DD001F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194556"/>
              </p:ext>
            </p:extLst>
          </p:nvPr>
        </p:nvGraphicFramePr>
        <p:xfrm>
          <a:off x="126187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51521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56681-CA2D-5C8B-81DC-1076FC2C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565EE-ECE2-CBB8-6CA7-0FBFEB1F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DE7A8A-7CA8-744B-3141-F16DD001F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03196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90547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Medium-value customers buy mainly electronic and fashion accessories and sports and travel items</a:t>
            </a:r>
            <a:r>
              <a:rPr lang="en-US" dirty="0"/>
              <a:t>. Electronic accessories are the best-seller amongst them.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7768F2-3C53-F762-C47A-EDC3B035A4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057644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5611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Low-value customers buy the most home and lifestyle items</a:t>
            </a:r>
            <a:r>
              <a:rPr lang="en-US" dirty="0"/>
              <a:t>. Also, the best-selling product line amongst them is electronic accessories.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7768F2-3C53-F762-C47A-EDC3B035A4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122202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2437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High-value customers</a:t>
            </a:r>
            <a:r>
              <a:rPr lang="en-US" dirty="0"/>
              <a:t> </a:t>
            </a:r>
            <a:r>
              <a:rPr lang="en-US" b="1" dirty="0"/>
              <a:t>buy the most food and beverages and health and beauty products</a:t>
            </a:r>
            <a:r>
              <a:rPr lang="en-US" dirty="0"/>
              <a:t>, with the first category being the best-seller amongst this group.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7768F2-3C53-F762-C47A-EDC3B035A4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774141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3498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7768F2-3C53-F762-C47A-EDC3B035A4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6435500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9223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Cash and e-wallet </a:t>
            </a:r>
            <a:r>
              <a:rPr lang="en-US" dirty="0"/>
              <a:t>are </a:t>
            </a:r>
            <a:r>
              <a:rPr lang="en-US" b="1" dirty="0"/>
              <a:t>mainly used by medium-value </a:t>
            </a:r>
            <a:r>
              <a:rPr lang="en-US" dirty="0"/>
              <a:t>customers.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9D9195-0001-258A-2F31-366BBF0AD7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8205475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3521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Credit card</a:t>
            </a:r>
            <a:r>
              <a:rPr lang="en-US" dirty="0"/>
              <a:t> users are </a:t>
            </a:r>
            <a:r>
              <a:rPr lang="en-US" b="1" dirty="0"/>
              <a:t>mostly high-value</a:t>
            </a:r>
            <a:r>
              <a:rPr lang="en-US" dirty="0"/>
              <a:t> customers.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9D9195-0001-258A-2F31-366BBF0AD7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511455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2431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Low-value</a:t>
            </a:r>
            <a:r>
              <a:rPr lang="en-US" dirty="0"/>
              <a:t> customers </a:t>
            </a:r>
            <a:r>
              <a:rPr lang="en-US" b="1" dirty="0"/>
              <a:t>mostly use e-wallet</a:t>
            </a:r>
            <a:r>
              <a:rPr lang="en-US" dirty="0"/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9D9195-0001-258A-2F31-366BBF0AD7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1458095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30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C00C-43D5-1693-5D1C-665AC7F9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E2BE-0CB0-7922-D1D0-EFDF25EC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5510</a:t>
            </a:r>
            <a:r>
              <a:rPr lang="en-US" dirty="0"/>
              <a:t> items </a:t>
            </a:r>
            <a:r>
              <a:rPr lang="en-US" b="1" dirty="0"/>
              <a:t>sold</a:t>
            </a:r>
          </a:p>
          <a:p>
            <a:r>
              <a:rPr lang="en-US" b="1" dirty="0"/>
              <a:t>$322,966.75 </a:t>
            </a:r>
            <a:r>
              <a:rPr lang="en-US" dirty="0"/>
              <a:t>in </a:t>
            </a:r>
            <a:r>
              <a:rPr lang="en-US" b="1" dirty="0"/>
              <a:t>sales</a:t>
            </a:r>
            <a:r>
              <a:rPr lang="en-US" dirty="0"/>
              <a:t>.</a:t>
            </a:r>
          </a:p>
          <a:p>
            <a:r>
              <a:rPr lang="en-US" b="1" dirty="0"/>
              <a:t>$15,379.37 </a:t>
            </a:r>
            <a:r>
              <a:rPr lang="en-US" dirty="0"/>
              <a:t>in </a:t>
            </a:r>
            <a:r>
              <a:rPr lang="en-US" b="1" dirty="0"/>
              <a:t>revenue</a:t>
            </a:r>
            <a:r>
              <a:rPr lang="en-US" dirty="0"/>
              <a:t>.</a:t>
            </a:r>
          </a:p>
          <a:p>
            <a:r>
              <a:rPr lang="en-US" b="1" dirty="0"/>
              <a:t>6.97</a:t>
            </a:r>
            <a:r>
              <a:rPr lang="en-US" dirty="0"/>
              <a:t> average </a:t>
            </a:r>
            <a:r>
              <a:rPr lang="en-US" b="1" dirty="0"/>
              <a:t>customer stratification </a:t>
            </a:r>
            <a:r>
              <a:rPr lang="en-US" dirty="0"/>
              <a:t>rating.</a:t>
            </a:r>
          </a:p>
          <a:p>
            <a:r>
              <a:rPr lang="en-US" b="1" dirty="0"/>
              <a:t>6</a:t>
            </a:r>
            <a:r>
              <a:rPr lang="en-US" dirty="0"/>
              <a:t> items </a:t>
            </a:r>
            <a:r>
              <a:rPr lang="en-US" b="1" dirty="0"/>
              <a:t>bought per purchase</a:t>
            </a:r>
            <a:r>
              <a:rPr lang="en-US" dirty="0"/>
              <a:t>.</a:t>
            </a:r>
          </a:p>
          <a:p>
            <a:r>
              <a:rPr lang="en-US" b="1" dirty="0"/>
              <a:t>$322.97 spent per purchase</a:t>
            </a:r>
            <a:r>
              <a:rPr lang="en-US" dirty="0"/>
              <a:t>.</a:t>
            </a:r>
          </a:p>
          <a:p>
            <a:r>
              <a:rPr lang="en-US" b="1" dirty="0"/>
              <a:t>$15.38 </a:t>
            </a:r>
            <a:r>
              <a:rPr lang="en-US" dirty="0"/>
              <a:t>in </a:t>
            </a:r>
            <a:r>
              <a:rPr lang="en-US" b="1" dirty="0"/>
              <a:t>revenue per purchase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8692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9D9195-0001-258A-2F31-366BBF0AD752}"/>
              </a:ext>
            </a:extLst>
          </p:cNvPr>
          <p:cNvGraphicFramePr>
            <a:graphicFrameLocks/>
          </p:cNvGraphicFramePr>
          <p:nvPr/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3533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High-value</a:t>
            </a:r>
            <a:r>
              <a:rPr lang="en-US" dirty="0"/>
              <a:t> customers </a:t>
            </a:r>
            <a:r>
              <a:rPr lang="en-US" b="1" dirty="0"/>
              <a:t>buy more items</a:t>
            </a:r>
            <a:r>
              <a:rPr lang="en-US" dirty="0"/>
              <a:t> </a:t>
            </a:r>
            <a:r>
              <a:rPr lang="en-US" b="1" dirty="0"/>
              <a:t>from Sunday to Tuesday</a:t>
            </a:r>
            <a:r>
              <a:rPr lang="en-US" dirty="0"/>
              <a:t>, buying more on Tuesday than any other day.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85C1DD-ADF8-802A-BF3F-4FAB647FB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157976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3591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Low-value</a:t>
            </a:r>
            <a:r>
              <a:rPr lang="en-US" dirty="0"/>
              <a:t> customers </a:t>
            </a:r>
            <a:r>
              <a:rPr lang="en-US" b="1" dirty="0"/>
              <a:t>buy more items on Wednesday</a:t>
            </a:r>
            <a:r>
              <a:rPr lang="en-US" dirty="0"/>
              <a:t>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85C1DD-ADF8-802A-BF3F-4FAB647FB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6757354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62218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Medium-value </a:t>
            </a:r>
            <a:r>
              <a:rPr lang="en-US" dirty="0"/>
              <a:t>customers do </a:t>
            </a:r>
            <a:r>
              <a:rPr lang="en-US" b="1" dirty="0"/>
              <a:t>most</a:t>
            </a:r>
            <a:r>
              <a:rPr lang="en-US" dirty="0"/>
              <a:t> of their </a:t>
            </a:r>
            <a:r>
              <a:rPr lang="en-US" b="1" dirty="0"/>
              <a:t>purchases</a:t>
            </a:r>
            <a:r>
              <a:rPr lang="en-US" dirty="0"/>
              <a:t> </a:t>
            </a:r>
            <a:r>
              <a:rPr lang="en-US" b="1" dirty="0"/>
              <a:t>from Thursday to Saturday</a:t>
            </a:r>
            <a:r>
              <a:rPr lang="en-US" dirty="0"/>
              <a:t>. They buy the most items on Saturday.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85C1DD-ADF8-802A-BF3F-4FAB647FB6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0090602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5715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85C1DD-ADF8-802A-BF3F-4FAB647FB69C}"/>
              </a:ext>
            </a:extLst>
          </p:cNvPr>
          <p:cNvGraphicFramePr>
            <a:graphicFrameLocks/>
          </p:cNvGraphicFramePr>
          <p:nvPr/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83235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All clients tend to make their purchases in the afternoon</a:t>
            </a:r>
            <a:r>
              <a:rPr lang="en-US" dirty="0"/>
              <a:t>. Medium-value customers buy the most in the afternoon.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3116E5-9B44-57A1-C346-FDAC20C185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610651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106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purchases in the evening </a:t>
            </a:r>
            <a:r>
              <a:rPr lang="en-US" dirty="0"/>
              <a:t>are made by </a:t>
            </a:r>
            <a:r>
              <a:rPr lang="en-US" b="1" dirty="0"/>
              <a:t>high-value</a:t>
            </a:r>
            <a:r>
              <a:rPr lang="en-US" dirty="0"/>
              <a:t> clients.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3116E5-9B44-57A1-C346-FDAC20C185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0603017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7844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Most purchases in the morning </a:t>
            </a:r>
            <a:r>
              <a:rPr lang="en-US" dirty="0"/>
              <a:t>are made by </a:t>
            </a:r>
            <a:r>
              <a:rPr lang="en-US" b="1" dirty="0"/>
              <a:t>medium-value</a:t>
            </a:r>
            <a:r>
              <a:rPr lang="en-US" dirty="0"/>
              <a:t> customers.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3116E5-9B44-57A1-C346-FDAC20C185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68106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740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23116E5-9B44-57A1-C346-FDAC20C18565}"/>
              </a:ext>
            </a:extLst>
          </p:cNvPr>
          <p:cNvGraphicFramePr>
            <a:graphicFrameLocks/>
          </p:cNvGraphicFramePr>
          <p:nvPr/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61002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Low-value</a:t>
            </a:r>
            <a:r>
              <a:rPr lang="en-US" dirty="0"/>
              <a:t> customers </a:t>
            </a:r>
            <a:r>
              <a:rPr lang="en-US" b="1" dirty="0"/>
              <a:t>bought the most </a:t>
            </a:r>
            <a:r>
              <a:rPr lang="en-US" dirty="0"/>
              <a:t>items in </a:t>
            </a:r>
            <a:r>
              <a:rPr lang="en-US" b="1" dirty="0"/>
              <a:t>January</a:t>
            </a:r>
            <a:r>
              <a:rPr lang="en-US" dirty="0"/>
              <a:t>.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6C009EA-31E4-4D72-4A92-F9D0159DC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25993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410EDDF6-BD0D-0221-6ED5-275E7586F391}"/>
              </a:ext>
            </a:extLst>
          </p:cNvPr>
          <p:cNvSpPr/>
          <p:nvPr/>
        </p:nvSpPr>
        <p:spPr>
          <a:xfrm>
            <a:off x="3164840" y="3642360"/>
            <a:ext cx="108000" cy="108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6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12E1-D656-8605-DCDC-37D4E968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stratification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FAF1E-0D5E-DF56-E345-212B802D4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Minimum</a:t>
            </a:r>
            <a:r>
              <a:rPr lang="en-US" dirty="0"/>
              <a:t> value: </a:t>
            </a:r>
            <a:r>
              <a:rPr lang="en-US" b="1" dirty="0"/>
              <a:t>4</a:t>
            </a:r>
            <a:r>
              <a:rPr lang="en-US" dirty="0"/>
              <a:t>.</a:t>
            </a:r>
          </a:p>
          <a:p>
            <a:r>
              <a:rPr lang="en-US" b="1" dirty="0"/>
              <a:t>Maximum</a:t>
            </a:r>
            <a:r>
              <a:rPr lang="en-US" dirty="0"/>
              <a:t> value: </a:t>
            </a:r>
            <a:r>
              <a:rPr lang="en-US" b="1" dirty="0"/>
              <a:t>10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Ranges:</a:t>
            </a:r>
          </a:p>
          <a:p>
            <a:r>
              <a:rPr lang="en-US" b="1" dirty="0"/>
              <a:t>Low</a:t>
            </a:r>
            <a:r>
              <a:rPr lang="en-US" dirty="0"/>
              <a:t>-value (</a:t>
            </a:r>
            <a:r>
              <a:rPr lang="en-US" b="1" dirty="0"/>
              <a:t>4 – 6</a:t>
            </a:r>
            <a:r>
              <a:rPr lang="en-US" dirty="0"/>
              <a:t>).</a:t>
            </a:r>
          </a:p>
          <a:p>
            <a:r>
              <a:rPr lang="en-US" b="1" dirty="0"/>
              <a:t>Medium</a:t>
            </a:r>
            <a:r>
              <a:rPr lang="en-US" dirty="0"/>
              <a:t>-value (</a:t>
            </a:r>
            <a:r>
              <a:rPr lang="en-US" b="1" dirty="0"/>
              <a:t>6 – 8</a:t>
            </a:r>
            <a:r>
              <a:rPr lang="en-US" dirty="0"/>
              <a:t>).</a:t>
            </a:r>
          </a:p>
          <a:p>
            <a:r>
              <a:rPr lang="en-US" b="1" dirty="0"/>
              <a:t>High</a:t>
            </a:r>
            <a:r>
              <a:rPr lang="en-US" dirty="0"/>
              <a:t>-value (</a:t>
            </a:r>
            <a:r>
              <a:rPr lang="en-US" b="1" dirty="0"/>
              <a:t>8 – 10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96758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High-value</a:t>
            </a:r>
            <a:r>
              <a:rPr lang="en-US" dirty="0"/>
              <a:t> customers </a:t>
            </a:r>
            <a:r>
              <a:rPr lang="en-US" b="1" dirty="0"/>
              <a:t>bought the most </a:t>
            </a:r>
            <a:r>
              <a:rPr lang="en-US" dirty="0"/>
              <a:t>items during </a:t>
            </a:r>
            <a:r>
              <a:rPr lang="en-US" b="1" dirty="0"/>
              <a:t>February</a:t>
            </a:r>
            <a:r>
              <a:rPr lang="en-US" dirty="0"/>
              <a:t>.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6C009EA-31E4-4D72-4A92-F9D0159DC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895248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20F482D-D275-97A0-FADC-2A7B59A22529}"/>
              </a:ext>
            </a:extLst>
          </p:cNvPr>
          <p:cNvSpPr/>
          <p:nvPr/>
        </p:nvSpPr>
        <p:spPr>
          <a:xfrm>
            <a:off x="5775960" y="3776980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73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Medium-value</a:t>
            </a:r>
            <a:r>
              <a:rPr lang="en-US" dirty="0"/>
              <a:t> customers </a:t>
            </a:r>
            <a:r>
              <a:rPr lang="en-US" b="1" dirty="0"/>
              <a:t>bought the most </a:t>
            </a:r>
            <a:r>
              <a:rPr lang="en-US" dirty="0"/>
              <a:t>items during </a:t>
            </a:r>
            <a:r>
              <a:rPr lang="en-US" b="1" dirty="0"/>
              <a:t>March</a:t>
            </a:r>
            <a:r>
              <a:rPr lang="en-US" dirty="0"/>
              <a:t>.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6C009EA-31E4-4D72-4A92-F9D0159DC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196345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220F482D-D275-97A0-FADC-2A7B59A22529}"/>
              </a:ext>
            </a:extLst>
          </p:cNvPr>
          <p:cNvSpPr/>
          <p:nvPr/>
        </p:nvSpPr>
        <p:spPr>
          <a:xfrm>
            <a:off x="8372856" y="3563620"/>
            <a:ext cx="108000" cy="108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17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</a:t>
            </a:r>
            <a:r>
              <a:rPr lang="en-US" b="1" dirty="0"/>
              <a:t>items bought by </a:t>
            </a:r>
            <a:r>
              <a:rPr lang="en-US" dirty="0"/>
              <a:t>both </a:t>
            </a:r>
            <a:r>
              <a:rPr lang="en-US" b="1" dirty="0"/>
              <a:t>low and high-value </a:t>
            </a:r>
            <a:r>
              <a:rPr lang="en-US" dirty="0"/>
              <a:t>customers </a:t>
            </a:r>
            <a:r>
              <a:rPr lang="en-US" b="1" dirty="0"/>
              <a:t>tends to decrease</a:t>
            </a:r>
            <a:r>
              <a:rPr lang="en-US" dirty="0"/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6C009EA-31E4-4D72-4A92-F9D0159DC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3713619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5503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ACA2-3DCE-BED0-3A23-DC61A15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analysis by customer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6AF07-7A22-BF93-D5D0-BC6DD53C9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Medium-value</a:t>
            </a:r>
            <a:r>
              <a:rPr lang="en-US" dirty="0"/>
              <a:t> customers </a:t>
            </a:r>
            <a:r>
              <a:rPr lang="en-US" b="1" dirty="0"/>
              <a:t>tend to purchase more items </a:t>
            </a:r>
            <a:r>
              <a:rPr lang="en-US" dirty="0"/>
              <a:t>over time.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6C009EA-31E4-4D72-4A92-F9D0159DC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3097711"/>
              </p:ext>
            </p:extLst>
          </p:nvPr>
        </p:nvGraphicFramePr>
        <p:xfrm>
          <a:off x="1260432" y="252321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73533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BEA1-1072-6672-2852-00ACB1CC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D9D60-9D7A-098C-E30D-70DAD9A5C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sales come from </a:t>
            </a:r>
            <a:r>
              <a:rPr lang="en-US" b="1" dirty="0"/>
              <a:t>medium-value</a:t>
            </a:r>
            <a:r>
              <a:rPr lang="en-US" dirty="0"/>
              <a:t> customers. The </a:t>
            </a:r>
            <a:r>
              <a:rPr lang="en-US" b="1" dirty="0"/>
              <a:t>goal</a:t>
            </a:r>
            <a:r>
              <a:rPr lang="en-US" dirty="0"/>
              <a:t> would be to </a:t>
            </a:r>
            <a:r>
              <a:rPr lang="en-US" b="1" dirty="0"/>
              <a:t>make them high-value</a:t>
            </a:r>
            <a:r>
              <a:rPr lang="en-US" dirty="0"/>
              <a:t> customers. Since sales by medium-value customers are increasing, this may mean that </a:t>
            </a:r>
            <a:r>
              <a:rPr lang="en-US" b="1" dirty="0"/>
              <a:t>medium-value customers are gaining value</a:t>
            </a:r>
            <a:r>
              <a:rPr lang="en-US" dirty="0"/>
              <a:t>.</a:t>
            </a:r>
          </a:p>
          <a:p>
            <a:r>
              <a:rPr lang="en-US" dirty="0"/>
              <a:t>The tendency of increasing item sales by medium-value customers may equally mean that </a:t>
            </a:r>
            <a:r>
              <a:rPr lang="en-US" b="1" dirty="0"/>
              <a:t>low-value customers are gaining value</a:t>
            </a:r>
            <a:r>
              <a:rPr lang="en-US" dirty="0"/>
              <a:t> and that </a:t>
            </a:r>
            <a:r>
              <a:rPr lang="en-US" b="1" dirty="0"/>
              <a:t>high-value customers are losing value or</a:t>
            </a:r>
            <a:r>
              <a:rPr lang="en-US" dirty="0"/>
              <a:t> that </a:t>
            </a:r>
            <a:r>
              <a:rPr lang="en-US" b="1" dirty="0"/>
              <a:t>there’s a client loss</a:t>
            </a:r>
            <a:r>
              <a:rPr lang="en-US" dirty="0"/>
              <a:t>. </a:t>
            </a:r>
          </a:p>
          <a:p>
            <a:r>
              <a:rPr lang="en-US" dirty="0"/>
              <a:t>There’s a need to </a:t>
            </a:r>
            <a:r>
              <a:rPr lang="en-US" b="1" dirty="0"/>
              <a:t>retain high-value customers</a:t>
            </a:r>
            <a:r>
              <a:rPr lang="en-US" dirty="0"/>
              <a:t>, to </a:t>
            </a:r>
            <a:r>
              <a:rPr lang="en-US" b="1" dirty="0"/>
              <a:t>keep increasing the value of low-value customers</a:t>
            </a:r>
            <a:r>
              <a:rPr lang="en-US" dirty="0"/>
              <a:t> and to </a:t>
            </a:r>
            <a:r>
              <a:rPr lang="en-US" b="1" dirty="0"/>
              <a:t>attract new customers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442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D8AD-EDB3-01BE-95A6-F1160E75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profiles based on their value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13E8544-E316-7575-DEE5-8F29B5ED9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226278"/>
              </p:ext>
            </p:extLst>
          </p:nvPr>
        </p:nvGraphicFramePr>
        <p:xfrm>
          <a:off x="1261872" y="1917464"/>
          <a:ext cx="859472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300914938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473751372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113009613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781582683"/>
                    </a:ext>
                  </a:extLst>
                </a:gridCol>
              </a:tblGrid>
              <a:tr h="29945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Customer value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19927"/>
                  </a:ext>
                </a:extLst>
              </a:tr>
              <a:tr h="29945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Low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High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6099"/>
                  </a:ext>
                </a:extLst>
              </a:tr>
              <a:tr h="13458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Client type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33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Mandalay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Mandalay or Yangon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Naypyitaw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356510"/>
                  </a:ext>
                </a:extLst>
              </a:tr>
              <a:tr h="2260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Gender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955210"/>
                  </a:ext>
                </a:extLst>
              </a:tr>
              <a:tr h="74953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Product line (top 3)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Electronic accessories, home and lifestyle, food and 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Electronic accessories, fashion accessories, sports and travel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Food and beverages, health and beauty, fashion accessories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105265"/>
                  </a:ext>
                </a:extLst>
              </a:tr>
              <a:tr h="2994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Payment type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E-wallet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Credit card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119676"/>
                  </a:ext>
                </a:extLst>
              </a:tr>
              <a:tr h="52404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Day (top 3)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Wednesday, Saturday, Tuesday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Saturday, Thursday, 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Tuesday, Sunday, Monday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526508"/>
                  </a:ext>
                </a:extLst>
              </a:tr>
              <a:tr h="2994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Time of the day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Afternoon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Afternoon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Afternoon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47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5311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9D52-4D1D-DAD6-DB95-4EF85A35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1E571-DEE9-243B-1CED-5274F94DB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strategies based on the profiles made according to the customer values.</a:t>
            </a:r>
          </a:p>
          <a:p>
            <a:r>
              <a:rPr lang="en-US" dirty="0"/>
              <a:t>Use the shared characteristics between each customer value profile to simplify the strategy creation process. For example, both low and high-value customers tend to be women with a membership that buy food and beverages and that come to the stores on the afternoon.</a:t>
            </a:r>
          </a:p>
        </p:txBody>
      </p:sp>
    </p:spTree>
    <p:extLst>
      <p:ext uri="{BB962C8B-B14F-4D97-AF65-F5344CB8AC3E}">
        <p14:creationId xmlns:p14="http://schemas.microsoft.com/office/powerpoint/2010/main" val="1909361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D8AD-EDB3-01BE-95A6-F1160E75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segmentations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013E8544-E316-7575-DEE5-8F29B5ED9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837743"/>
              </p:ext>
            </p:extLst>
          </p:nvPr>
        </p:nvGraphicFramePr>
        <p:xfrm>
          <a:off x="1261872" y="1912651"/>
          <a:ext cx="859472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300914938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473751372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113009613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781582683"/>
                    </a:ext>
                  </a:extLst>
                </a:gridCol>
              </a:tblGrid>
              <a:tr h="29945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19927"/>
                  </a:ext>
                </a:extLst>
              </a:tr>
              <a:tr h="29945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Yangon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Naypyitaw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Mandalay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6099"/>
                  </a:ext>
                </a:extLst>
              </a:tr>
              <a:tr h="13458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Client value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33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Client type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Normal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356510"/>
                  </a:ext>
                </a:extLst>
              </a:tr>
              <a:tr h="2260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Gender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955210"/>
                  </a:ext>
                </a:extLst>
              </a:tr>
              <a:tr h="749536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Product line (top 3)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Home and lifestyle, sports and travel, electronic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Food and beverages, fashion accessories, electronic accessories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Sports and travel, health and beauty, electronic accessories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105265"/>
                  </a:ext>
                </a:extLst>
              </a:tr>
              <a:tr h="299453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Payment type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E-wallet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E-wallet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119676"/>
                  </a:ext>
                </a:extLst>
              </a:tr>
              <a:tr h="524042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Day (top 3)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Sunday, Tuesday, Saturday/Friday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Saturday, Tuesday, 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Saturday/Tuesday, Thursday, Sunday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526508"/>
                  </a:ext>
                </a:extLst>
              </a:tr>
              <a:tr h="299453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Time of the day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Afternoon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Afternoon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Afternoon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47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31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D8AD-EDB3-01BE-95A6-F1160E75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segmentations</a:t>
            </a:r>
          </a:p>
        </p:txBody>
      </p:sp>
      <p:graphicFrame>
        <p:nvGraphicFramePr>
          <p:cNvPr id="4" name="Content Placeholder 10">
            <a:extLst>
              <a:ext uri="{FF2B5EF4-FFF2-40B4-BE49-F238E27FC236}">
                <a16:creationId xmlns:a16="http://schemas.microsoft.com/office/drawing/2014/main" id="{5220A754-B45C-2E2F-3ADF-E43C619FA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4492867"/>
              </p:ext>
            </p:extLst>
          </p:nvPr>
        </p:nvGraphicFramePr>
        <p:xfrm>
          <a:off x="1261872" y="1917464"/>
          <a:ext cx="859472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908">
                  <a:extLst>
                    <a:ext uri="{9D8B030D-6E8A-4147-A177-3AD203B41FA5}">
                      <a16:colId xmlns:a16="http://schemas.microsoft.com/office/drawing/2014/main" val="300914938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3473751372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2113009613"/>
                    </a:ext>
                  </a:extLst>
                </a:gridCol>
              </a:tblGrid>
              <a:tr h="29945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Customer type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19927"/>
                  </a:ext>
                </a:extLst>
              </a:tr>
              <a:tr h="29945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Normal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Member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6099"/>
                  </a:ext>
                </a:extLst>
              </a:tr>
              <a:tr h="13458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Client value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33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Yangon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Naypyitaw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356510"/>
                  </a:ext>
                </a:extLst>
              </a:tr>
              <a:tr h="2260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Gender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Female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955210"/>
                  </a:ext>
                </a:extLst>
              </a:tr>
              <a:tr h="749536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Product line (top 3)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Electronic accessories, fashion accessories, food and 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Food and beverages, sports and travel, home and lifestyle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105265"/>
                  </a:ext>
                </a:extLst>
              </a:tr>
              <a:tr h="299453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Payment type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E-wallet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Credit card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119676"/>
                  </a:ext>
                </a:extLst>
              </a:tr>
              <a:tr h="524042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Day (top 3)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Saturday, Friday, 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Tuesday, Saturday, Wednesday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526508"/>
                  </a:ext>
                </a:extLst>
              </a:tr>
              <a:tr h="299453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Time of the day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Afternoon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Afternoon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47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90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D8AD-EDB3-01BE-95A6-F1160E75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segmentations</a:t>
            </a:r>
          </a:p>
        </p:txBody>
      </p:sp>
      <p:graphicFrame>
        <p:nvGraphicFramePr>
          <p:cNvPr id="4" name="Content Placeholder 10">
            <a:extLst>
              <a:ext uri="{FF2B5EF4-FFF2-40B4-BE49-F238E27FC236}">
                <a16:creationId xmlns:a16="http://schemas.microsoft.com/office/drawing/2014/main" id="{5220A754-B45C-2E2F-3ADF-E43C619FA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097175"/>
              </p:ext>
            </p:extLst>
          </p:nvPr>
        </p:nvGraphicFramePr>
        <p:xfrm>
          <a:off x="1261872" y="1917464"/>
          <a:ext cx="859472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908">
                  <a:extLst>
                    <a:ext uri="{9D8B030D-6E8A-4147-A177-3AD203B41FA5}">
                      <a16:colId xmlns:a16="http://schemas.microsoft.com/office/drawing/2014/main" val="300914938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3473751372"/>
                    </a:ext>
                  </a:extLst>
                </a:gridCol>
                <a:gridCol w="2864908">
                  <a:extLst>
                    <a:ext uri="{9D8B030D-6E8A-4147-A177-3AD203B41FA5}">
                      <a16:colId xmlns:a16="http://schemas.microsoft.com/office/drawing/2014/main" val="2113009613"/>
                    </a:ext>
                  </a:extLst>
                </a:gridCol>
              </a:tblGrid>
              <a:tr h="29945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Gender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19927"/>
                  </a:ext>
                </a:extLst>
              </a:tr>
              <a:tr h="29945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Male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Female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6099"/>
                  </a:ext>
                </a:extLst>
              </a:tr>
              <a:tr h="13458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Client value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337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Client type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Normal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356510"/>
                  </a:ext>
                </a:extLst>
              </a:tr>
              <a:tr h="22602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City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Yangon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Naypyitaw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955210"/>
                  </a:ext>
                </a:extLst>
              </a:tr>
              <a:tr h="749536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Product line (top 3)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Health and beauty, electronic accessories, food and 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Fashion accessories, food and beverages, home and lifestyle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4105265"/>
                  </a:ext>
                </a:extLst>
              </a:tr>
              <a:tr h="299453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Payment type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E-wallet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119676"/>
                  </a:ext>
                </a:extLst>
              </a:tr>
              <a:tr h="524042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Day (top 3)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Wednesday, Saturday, Thursday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Tuesday, Saturday, Monday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3526508"/>
                  </a:ext>
                </a:extLst>
              </a:tr>
              <a:tr h="299453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</a:rPr>
                        <a:t>Time of the day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Afternoon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Afternoon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479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5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A98F-1720-B54B-850A-829EC521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3591-AD85-E652-94AC-89D5C55B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Sales</a:t>
            </a:r>
            <a:r>
              <a:rPr lang="en-US" dirty="0"/>
              <a:t> tend to </a:t>
            </a:r>
            <a:r>
              <a:rPr lang="en-US" b="1" dirty="0"/>
              <a:t>decrease</a:t>
            </a:r>
            <a:r>
              <a:rPr lang="en-US" dirty="0"/>
              <a:t> each month.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45B067-CA31-2C94-5D13-A7994E70A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048242"/>
              </p:ext>
            </p:extLst>
          </p:nvPr>
        </p:nvGraphicFramePr>
        <p:xfrm>
          <a:off x="1261871" y="2251405"/>
          <a:ext cx="8595359" cy="3795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541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A98F-1720-B54B-850A-829EC521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3591-AD85-E652-94AC-89D5C55B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Sales</a:t>
            </a:r>
            <a:r>
              <a:rPr lang="en-US" dirty="0"/>
              <a:t> tend to </a:t>
            </a:r>
            <a:r>
              <a:rPr lang="en-US" b="1" dirty="0"/>
              <a:t>decrease</a:t>
            </a:r>
            <a:r>
              <a:rPr lang="en-US" dirty="0"/>
              <a:t> each month.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45B067-CA31-2C94-5D13-A7994E70AC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898512"/>
              </p:ext>
            </p:extLst>
          </p:nvPr>
        </p:nvGraphicFramePr>
        <p:xfrm>
          <a:off x="1261871" y="2251405"/>
          <a:ext cx="8595359" cy="3795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146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A98F-1720-B54B-850A-829EC521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3591-AD85-E652-94AC-89D5C55B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Revenue</a:t>
            </a:r>
            <a:r>
              <a:rPr lang="en-US" dirty="0"/>
              <a:t> tends to </a:t>
            </a:r>
            <a:r>
              <a:rPr lang="en-US" b="1" dirty="0"/>
              <a:t>decrease</a:t>
            </a:r>
            <a:r>
              <a:rPr lang="en-US" dirty="0"/>
              <a:t> each month.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ADCB69-F995-83C1-A0C7-1A97C4196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361596"/>
              </p:ext>
            </p:extLst>
          </p:nvPr>
        </p:nvGraphicFramePr>
        <p:xfrm>
          <a:off x="1261872" y="225125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14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A98F-1720-B54B-850A-829EC521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3591-AD85-E652-94AC-89D5C55B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Revenue</a:t>
            </a:r>
            <a:r>
              <a:rPr lang="en-US" dirty="0"/>
              <a:t> tends to </a:t>
            </a:r>
            <a:r>
              <a:rPr lang="en-US" b="1" dirty="0"/>
              <a:t>decrease</a:t>
            </a:r>
            <a:r>
              <a:rPr lang="en-US" dirty="0"/>
              <a:t> each month.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ADCB69-F995-83C1-A0C7-1A97C4196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328544"/>
              </p:ext>
            </p:extLst>
          </p:nvPr>
        </p:nvGraphicFramePr>
        <p:xfrm>
          <a:off x="1261872" y="2251255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006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A98F-1720-B54B-850A-829EC521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F3591-AD85-E652-94AC-89D5C55B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</a:t>
            </a:r>
            <a:r>
              <a:rPr lang="en-US" b="1" dirty="0"/>
              <a:t>customer stratification rating </a:t>
            </a:r>
            <a:r>
              <a:rPr lang="en-US" dirty="0"/>
              <a:t>also tends to </a:t>
            </a:r>
            <a:r>
              <a:rPr lang="en-US" b="1" dirty="0"/>
              <a:t>decrease</a:t>
            </a:r>
            <a:r>
              <a:rPr lang="en-US" dirty="0"/>
              <a:t>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8DC5013-4C24-9D71-2FF6-02FFEB36F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6911076"/>
              </p:ext>
            </p:extLst>
          </p:nvPr>
        </p:nvGraphicFramePr>
        <p:xfrm>
          <a:off x="1260432" y="2251060"/>
          <a:ext cx="8596800" cy="379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919659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901</TotalTime>
  <Words>1578</Words>
  <Application>Microsoft Office PowerPoint</Application>
  <PresentationFormat>Widescreen</PresentationFormat>
  <Paragraphs>310</Paragraphs>
  <Slides>49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Aptos</vt:lpstr>
      <vt:lpstr>Aptos Display</vt:lpstr>
      <vt:lpstr>Arial</vt:lpstr>
      <vt:lpstr>Wingdings 2</vt:lpstr>
      <vt:lpstr>View</vt:lpstr>
      <vt:lpstr>Supermarket sales analysis</vt:lpstr>
      <vt:lpstr>Supermarket location</vt:lpstr>
      <vt:lpstr>Overall stats</vt:lpstr>
      <vt:lpstr>Customer stratification ratings</vt:lpstr>
      <vt:lpstr>Issues</vt:lpstr>
      <vt:lpstr>Issues</vt:lpstr>
      <vt:lpstr>Issues</vt:lpstr>
      <vt:lpstr>Issues</vt:lpstr>
      <vt:lpstr>Issues</vt:lpstr>
      <vt:lpstr>Issues</vt:lpstr>
      <vt:lpstr>Issues</vt:lpstr>
      <vt:lpstr>Approaches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Behavior analysis by customer value</vt:lpstr>
      <vt:lpstr>Areas of opportunity</vt:lpstr>
      <vt:lpstr>Customer profiles based on their value</vt:lpstr>
      <vt:lpstr>Plan of action</vt:lpstr>
      <vt:lpstr>Other useful segmentations</vt:lpstr>
      <vt:lpstr>Other useful segmentations</vt:lpstr>
      <vt:lpstr>Other useful segmentations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ROBERTO ESPARZA RESENDIZ</dc:creator>
  <cp:lastModifiedBy>JOSE ROBERTO ESPARZA RESENDIZ</cp:lastModifiedBy>
  <cp:revision>2</cp:revision>
  <dcterms:created xsi:type="dcterms:W3CDTF">2024-08-28T14:58:31Z</dcterms:created>
  <dcterms:modified xsi:type="dcterms:W3CDTF">2024-08-29T22:32:16Z</dcterms:modified>
</cp:coreProperties>
</file>