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diagrams/data2.xml" ContentType="application/vnd.openxmlformats-officedocument.drawingml.diagramData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716" r:id="rId4"/>
    <p:sldId id="2717" r:id="rId5"/>
    <p:sldId id="2718" r:id="rId6"/>
    <p:sldId id="2719" r:id="rId7"/>
    <p:sldId id="2728" r:id="rId8"/>
    <p:sldId id="2729" r:id="rId9"/>
    <p:sldId id="2730" r:id="rId10"/>
    <p:sldId id="2731" r:id="rId11"/>
    <p:sldId id="2732" r:id="rId12"/>
    <p:sldId id="2721" r:id="rId13"/>
    <p:sldId id="2726" r:id="rId14"/>
    <p:sldId id="2722" r:id="rId15"/>
    <p:sldId id="272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ustomXml" Target="../customXml/item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A59B01-224C-43DE-B537-DB9FFC21D5E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E428BE5-612C-42A5-9C8A-92194D875A8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Caracterização da cadeia produtiva por meio da coleta, tratamento e apresentação de dados em </a:t>
          </a:r>
          <a:r>
            <a:rPr lang="pt-BR" i="1" dirty="0"/>
            <a:t>dashboard</a:t>
          </a:r>
          <a:r>
            <a:rPr lang="pt-BR" dirty="0"/>
            <a:t> interativo</a:t>
          </a:r>
          <a:endParaRPr lang="en-US" dirty="0"/>
        </a:p>
      </dgm:t>
    </dgm:pt>
    <dgm:pt modelId="{8E587983-A35C-41DD-8ACD-2913A7B6DD72}" type="parTrans" cxnId="{2974C59A-D4FB-4BAF-A0AF-8ACB44A34BA2}">
      <dgm:prSet/>
      <dgm:spPr/>
      <dgm:t>
        <a:bodyPr/>
        <a:lstStyle/>
        <a:p>
          <a:endParaRPr lang="en-US"/>
        </a:p>
      </dgm:t>
    </dgm:pt>
    <dgm:pt modelId="{413F5EE5-6B3B-471F-970F-0C4D34F331C6}" type="sibTrans" cxnId="{2974C59A-D4FB-4BAF-A0AF-8ACB44A34BA2}">
      <dgm:prSet/>
      <dgm:spPr/>
      <dgm:t>
        <a:bodyPr/>
        <a:lstStyle/>
        <a:p>
          <a:endParaRPr lang="en-US"/>
        </a:p>
      </dgm:t>
    </dgm:pt>
    <dgm:pt modelId="{A619A15E-C432-435C-AADB-1A5A9927633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DESENVOLVIMENTO DE ESTRUTURA RELACIONAL DE TABELAS </a:t>
          </a:r>
          <a:endParaRPr lang="en-US" dirty="0"/>
        </a:p>
      </dgm:t>
    </dgm:pt>
    <dgm:pt modelId="{6060DF46-151F-4DE8-B26E-4A3E78309704}" type="parTrans" cxnId="{98F53B26-878B-4207-85E7-0792FE87F749}">
      <dgm:prSet/>
      <dgm:spPr/>
      <dgm:t>
        <a:bodyPr/>
        <a:lstStyle/>
        <a:p>
          <a:endParaRPr lang="en-US"/>
        </a:p>
      </dgm:t>
    </dgm:pt>
    <dgm:pt modelId="{ABA69C06-318D-45D6-98F8-6C9D5BBEF010}" type="sibTrans" cxnId="{98F53B26-878B-4207-85E7-0792FE87F749}">
      <dgm:prSet/>
      <dgm:spPr/>
      <dgm:t>
        <a:bodyPr/>
        <a:lstStyle/>
        <a:p>
          <a:endParaRPr lang="en-US"/>
        </a:p>
      </dgm:t>
    </dgm:pt>
    <dgm:pt modelId="{1705B5EC-9192-49F4-BE09-47D6724DDC9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documentação no GitHub e no JIRA SOFTWARE</a:t>
          </a:r>
          <a:endParaRPr lang="en-US" dirty="0"/>
        </a:p>
      </dgm:t>
    </dgm:pt>
    <dgm:pt modelId="{51F24FC6-5C11-4239-8961-305A4BC5DB91}" type="parTrans" cxnId="{B3D77E11-A020-4308-B3C8-8B0E7B710D17}">
      <dgm:prSet/>
      <dgm:spPr/>
      <dgm:t>
        <a:bodyPr/>
        <a:lstStyle/>
        <a:p>
          <a:endParaRPr lang="en-US"/>
        </a:p>
      </dgm:t>
    </dgm:pt>
    <dgm:pt modelId="{510F4C03-479C-4B60-8A06-137545A0E3F1}" type="sibTrans" cxnId="{B3D77E11-A020-4308-B3C8-8B0E7B710D17}">
      <dgm:prSet/>
      <dgm:spPr/>
      <dgm:t>
        <a:bodyPr/>
        <a:lstStyle/>
        <a:p>
          <a:endParaRPr lang="en-US"/>
        </a:p>
      </dgm:t>
    </dgm:pt>
    <dgm:pt modelId="{767C3168-04C4-472A-B56D-42CB31FBC5B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DESENVOLVIMENTO DE UM APLICATIVO PARA VISUALIZAÇÃO DOS DADOS COLETADOS</a:t>
          </a:r>
        </a:p>
      </dgm:t>
    </dgm:pt>
    <dgm:pt modelId="{693CD0DF-6410-4974-BD67-009462DDB246}" type="parTrans" cxnId="{3E1031B2-9AC0-480B-BECA-8E516CDE76BA}">
      <dgm:prSet/>
      <dgm:spPr/>
      <dgm:t>
        <a:bodyPr/>
        <a:lstStyle/>
        <a:p>
          <a:endParaRPr lang="en-US"/>
        </a:p>
      </dgm:t>
    </dgm:pt>
    <dgm:pt modelId="{80DD3AE9-1DF6-4ECB-8C67-4F50D8DB28DF}" type="sibTrans" cxnId="{3E1031B2-9AC0-480B-BECA-8E516CDE76BA}">
      <dgm:prSet/>
      <dgm:spPr/>
      <dgm:t>
        <a:bodyPr/>
        <a:lstStyle/>
        <a:p>
          <a:endParaRPr lang="en-US"/>
        </a:p>
      </dgm:t>
    </dgm:pt>
    <dgm:pt modelId="{8A6CA951-B798-4F2E-83EE-102CD8AFF83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Documentação do projeto de forma clara e de fácil acesso</a:t>
          </a:r>
          <a:endParaRPr lang="en-US" dirty="0"/>
        </a:p>
      </dgm:t>
    </dgm:pt>
    <dgm:pt modelId="{B802EDFE-2CAF-43BD-9E0E-F1CFD3E623A9}" type="parTrans" cxnId="{63D005D2-1480-4BE1-9D7A-4BA7716924B6}">
      <dgm:prSet/>
      <dgm:spPr/>
      <dgm:t>
        <a:bodyPr/>
        <a:lstStyle/>
        <a:p>
          <a:endParaRPr lang="en-US"/>
        </a:p>
      </dgm:t>
    </dgm:pt>
    <dgm:pt modelId="{365956F9-F333-4ECB-9FE3-66BE4EB8D340}" type="sibTrans" cxnId="{63D005D2-1480-4BE1-9D7A-4BA7716924B6}">
      <dgm:prSet/>
      <dgm:spPr/>
      <dgm:t>
        <a:bodyPr/>
        <a:lstStyle/>
        <a:p>
          <a:endParaRPr lang="en-US"/>
        </a:p>
      </dgm:t>
    </dgm:pt>
    <dgm:pt modelId="{548C23D6-9D57-4478-85B2-599310A8017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i="0" dirty="0"/>
            <a:t>CRIAÇÃO DE UM </a:t>
          </a:r>
          <a:r>
            <a:rPr lang="pt-BR" i="1" dirty="0"/>
            <a:t>Dashboard</a:t>
          </a:r>
          <a:r>
            <a:rPr lang="pt-BR" dirty="0"/>
            <a:t> intuitivo COM Sugestões de filtros</a:t>
          </a:r>
        </a:p>
      </dgm:t>
    </dgm:pt>
    <dgm:pt modelId="{285B243F-D331-455C-B9A2-3194C340C4AE}" type="parTrans" cxnId="{2206F7C7-E144-4B28-A4BE-FECB08B53148}">
      <dgm:prSet/>
      <dgm:spPr/>
      <dgm:t>
        <a:bodyPr/>
        <a:lstStyle/>
        <a:p>
          <a:endParaRPr lang="pt-BR"/>
        </a:p>
      </dgm:t>
    </dgm:pt>
    <dgm:pt modelId="{C46429B5-9022-4AD4-B7E1-B35E45BBC0CA}" type="sibTrans" cxnId="{2206F7C7-E144-4B28-A4BE-FECB08B53148}">
      <dgm:prSet/>
      <dgm:spPr/>
      <dgm:t>
        <a:bodyPr/>
        <a:lstStyle/>
        <a:p>
          <a:endParaRPr lang="pt-BR"/>
        </a:p>
      </dgm:t>
    </dgm:pt>
    <dgm:pt modelId="{26A6CD86-9D5D-436A-978F-B9941458287F}" type="pres">
      <dgm:prSet presAssocID="{D1A59B01-224C-43DE-B537-DB9FFC21D5E4}" presName="root" presStyleCnt="0">
        <dgm:presLayoutVars>
          <dgm:dir/>
          <dgm:resizeHandles val="exact"/>
        </dgm:presLayoutVars>
      </dgm:prSet>
      <dgm:spPr/>
    </dgm:pt>
    <dgm:pt modelId="{163E05E3-0F68-410C-9726-823467E78030}" type="pres">
      <dgm:prSet presAssocID="{FE428BE5-612C-42A5-9C8A-92194D875A82}" presName="compNode" presStyleCnt="0"/>
      <dgm:spPr/>
    </dgm:pt>
    <dgm:pt modelId="{BEC62BAB-94B7-4D29-97C1-46464DBF0081}" type="pres">
      <dgm:prSet presAssocID="{FE428BE5-612C-42A5-9C8A-92194D875A82}" presName="iconBgRect" presStyleLbl="bgShp" presStyleIdx="0" presStyleCnt="6"/>
      <dgm:spPr/>
    </dgm:pt>
    <dgm:pt modelId="{84E1CE24-6D88-473F-843D-15E84EED657D}" type="pres">
      <dgm:prSet presAssocID="{FE428BE5-612C-42A5-9C8A-92194D875A8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2A36B91-B5D3-4E12-8FE4-CDECF03099B1}" type="pres">
      <dgm:prSet presAssocID="{FE428BE5-612C-42A5-9C8A-92194D875A82}" presName="spaceRect" presStyleCnt="0"/>
      <dgm:spPr/>
    </dgm:pt>
    <dgm:pt modelId="{4D89B94D-3F3D-4E1F-A151-E18E30339B2D}" type="pres">
      <dgm:prSet presAssocID="{FE428BE5-612C-42A5-9C8A-92194D875A82}" presName="textRect" presStyleLbl="revTx" presStyleIdx="0" presStyleCnt="6">
        <dgm:presLayoutVars>
          <dgm:chMax val="1"/>
          <dgm:chPref val="1"/>
        </dgm:presLayoutVars>
      </dgm:prSet>
      <dgm:spPr/>
    </dgm:pt>
    <dgm:pt modelId="{9448832F-A781-432C-8D81-2F13E0639CAB}" type="pres">
      <dgm:prSet presAssocID="{413F5EE5-6B3B-471F-970F-0C4D34F331C6}" presName="sibTrans" presStyleCnt="0"/>
      <dgm:spPr/>
    </dgm:pt>
    <dgm:pt modelId="{B01B1253-FA14-403A-A529-43BFAFE4E592}" type="pres">
      <dgm:prSet presAssocID="{767C3168-04C4-472A-B56D-42CB31FBC5BA}" presName="compNode" presStyleCnt="0"/>
      <dgm:spPr/>
    </dgm:pt>
    <dgm:pt modelId="{CEDEC71C-5C6B-454F-9A4E-2DE8FDE843F3}" type="pres">
      <dgm:prSet presAssocID="{767C3168-04C4-472A-B56D-42CB31FBC5BA}" presName="iconBgRect" presStyleLbl="bgShp" presStyleIdx="1" presStyleCnt="6"/>
      <dgm:spPr/>
    </dgm:pt>
    <dgm:pt modelId="{E8D393C7-F18A-4F2B-BD78-EDB3575C08D5}" type="pres">
      <dgm:prSet presAssocID="{767C3168-04C4-472A-B56D-42CB31FBC5B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4656682C-70ED-462A-85CB-03574DA5F2CD}" type="pres">
      <dgm:prSet presAssocID="{767C3168-04C4-472A-B56D-42CB31FBC5BA}" presName="spaceRect" presStyleCnt="0"/>
      <dgm:spPr/>
    </dgm:pt>
    <dgm:pt modelId="{6628AD9B-FC80-49BC-8C23-7DBCA7AD5630}" type="pres">
      <dgm:prSet presAssocID="{767C3168-04C4-472A-B56D-42CB31FBC5BA}" presName="textRect" presStyleLbl="revTx" presStyleIdx="1" presStyleCnt="6">
        <dgm:presLayoutVars>
          <dgm:chMax val="1"/>
          <dgm:chPref val="1"/>
        </dgm:presLayoutVars>
      </dgm:prSet>
      <dgm:spPr/>
    </dgm:pt>
    <dgm:pt modelId="{FA55DE83-D257-AB4A-9AEC-E1F857D64A09}" type="pres">
      <dgm:prSet presAssocID="{80DD3AE9-1DF6-4ECB-8C67-4F50D8DB28DF}" presName="sibTrans" presStyleCnt="0"/>
      <dgm:spPr/>
    </dgm:pt>
    <dgm:pt modelId="{88A73015-F37C-4176-AD90-8A59367C00BE}" type="pres">
      <dgm:prSet presAssocID="{548C23D6-9D57-4478-85B2-599310A80175}" presName="compNode" presStyleCnt="0"/>
      <dgm:spPr/>
    </dgm:pt>
    <dgm:pt modelId="{7E1E22D2-B7D4-45A5-BD7A-20CDE38BEBF8}" type="pres">
      <dgm:prSet presAssocID="{548C23D6-9D57-4478-85B2-599310A80175}" presName="iconBgRect" presStyleLbl="bgShp" presStyleIdx="2" presStyleCnt="6"/>
      <dgm:spPr/>
    </dgm:pt>
    <dgm:pt modelId="{745931D5-A7EA-421C-B252-011E49C483E9}" type="pres">
      <dgm:prSet presAssocID="{548C23D6-9D57-4478-85B2-599310A8017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D808A63C-E8A7-40DE-A3D4-4707120773AC}" type="pres">
      <dgm:prSet presAssocID="{548C23D6-9D57-4478-85B2-599310A80175}" presName="spaceRect" presStyleCnt="0"/>
      <dgm:spPr/>
    </dgm:pt>
    <dgm:pt modelId="{BDB4FCE0-C0A5-4214-9394-4EDD5F1404F0}" type="pres">
      <dgm:prSet presAssocID="{548C23D6-9D57-4478-85B2-599310A80175}" presName="textRect" presStyleLbl="revTx" presStyleIdx="2" presStyleCnt="6">
        <dgm:presLayoutVars>
          <dgm:chMax val="1"/>
          <dgm:chPref val="1"/>
        </dgm:presLayoutVars>
      </dgm:prSet>
      <dgm:spPr/>
    </dgm:pt>
    <dgm:pt modelId="{EC747A7F-E04C-4812-911E-324CBAE5DE79}" type="pres">
      <dgm:prSet presAssocID="{C46429B5-9022-4AD4-B7E1-B35E45BBC0CA}" presName="sibTrans" presStyleCnt="0"/>
      <dgm:spPr/>
    </dgm:pt>
    <dgm:pt modelId="{DD7D7673-7740-42D0-A7C8-0CE2E9245545}" type="pres">
      <dgm:prSet presAssocID="{A619A15E-C432-435C-AADB-1A5A99276336}" presName="compNode" presStyleCnt="0"/>
      <dgm:spPr/>
    </dgm:pt>
    <dgm:pt modelId="{EA0D3B02-BD33-4F0D-9E06-B5452FEFD04D}" type="pres">
      <dgm:prSet presAssocID="{A619A15E-C432-435C-AADB-1A5A99276336}" presName="iconBgRect" presStyleLbl="bgShp" presStyleIdx="3" presStyleCnt="6"/>
      <dgm:spPr/>
    </dgm:pt>
    <dgm:pt modelId="{51F025E0-EDFA-4238-BF68-CA68766A706E}" type="pres">
      <dgm:prSet presAssocID="{A619A15E-C432-435C-AADB-1A5A9927633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8CCD2B6-B23C-4CFF-9E29-6D1F2D1E4BFC}" type="pres">
      <dgm:prSet presAssocID="{A619A15E-C432-435C-AADB-1A5A99276336}" presName="spaceRect" presStyleCnt="0"/>
      <dgm:spPr/>
    </dgm:pt>
    <dgm:pt modelId="{4B97DA39-3599-4703-8C30-8E2012FFEF06}" type="pres">
      <dgm:prSet presAssocID="{A619A15E-C432-435C-AADB-1A5A99276336}" presName="textRect" presStyleLbl="revTx" presStyleIdx="3" presStyleCnt="6">
        <dgm:presLayoutVars>
          <dgm:chMax val="1"/>
          <dgm:chPref val="1"/>
        </dgm:presLayoutVars>
      </dgm:prSet>
      <dgm:spPr/>
    </dgm:pt>
    <dgm:pt modelId="{7DCE138E-C531-413A-BFC8-B90ECF54FB4F}" type="pres">
      <dgm:prSet presAssocID="{ABA69C06-318D-45D6-98F8-6C9D5BBEF010}" presName="sibTrans" presStyleCnt="0"/>
      <dgm:spPr/>
    </dgm:pt>
    <dgm:pt modelId="{CA2E14FF-B98A-4A9C-9114-8FE61E4A6FA5}" type="pres">
      <dgm:prSet presAssocID="{1705B5EC-9192-49F4-BE09-47D6724DDC91}" presName="compNode" presStyleCnt="0"/>
      <dgm:spPr/>
    </dgm:pt>
    <dgm:pt modelId="{A127E66B-B575-4096-A607-26422EB746D8}" type="pres">
      <dgm:prSet presAssocID="{1705B5EC-9192-49F4-BE09-47D6724DDC91}" presName="iconBgRect" presStyleLbl="bgShp" presStyleIdx="4" presStyleCnt="6"/>
      <dgm:spPr/>
    </dgm:pt>
    <dgm:pt modelId="{3663F539-CDBA-4C2A-AD98-8FCB6E54826E}" type="pres">
      <dgm:prSet presAssocID="{1705B5EC-9192-49F4-BE09-47D6724DDC9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D0A9B7C9-D875-4B1F-8E94-3F3438830366}" type="pres">
      <dgm:prSet presAssocID="{1705B5EC-9192-49F4-BE09-47D6724DDC91}" presName="spaceRect" presStyleCnt="0"/>
      <dgm:spPr/>
    </dgm:pt>
    <dgm:pt modelId="{E667E034-FA16-445D-9A85-11573FDC8E59}" type="pres">
      <dgm:prSet presAssocID="{1705B5EC-9192-49F4-BE09-47D6724DDC91}" presName="textRect" presStyleLbl="revTx" presStyleIdx="4" presStyleCnt="6">
        <dgm:presLayoutVars>
          <dgm:chMax val="1"/>
          <dgm:chPref val="1"/>
        </dgm:presLayoutVars>
      </dgm:prSet>
      <dgm:spPr/>
    </dgm:pt>
    <dgm:pt modelId="{D6888026-47DA-4487-9B1E-0C87AEA9AB3A}" type="pres">
      <dgm:prSet presAssocID="{510F4C03-479C-4B60-8A06-137545A0E3F1}" presName="sibTrans" presStyleCnt="0"/>
      <dgm:spPr/>
    </dgm:pt>
    <dgm:pt modelId="{90B31A1F-07BC-48B1-A647-4AC11E9647AB}" type="pres">
      <dgm:prSet presAssocID="{8A6CA951-B798-4F2E-83EE-102CD8AFF83E}" presName="compNode" presStyleCnt="0"/>
      <dgm:spPr/>
    </dgm:pt>
    <dgm:pt modelId="{4AC3AE88-E599-45C9-BCAC-D2DC79FF1784}" type="pres">
      <dgm:prSet presAssocID="{8A6CA951-B798-4F2E-83EE-102CD8AFF83E}" presName="iconBgRect" presStyleLbl="bgShp" presStyleIdx="5" presStyleCnt="6"/>
      <dgm:spPr/>
    </dgm:pt>
    <dgm:pt modelId="{233B412C-6622-443B-9618-52A8A8DC4F7F}" type="pres">
      <dgm:prSet presAssocID="{8A6CA951-B798-4F2E-83EE-102CD8AFF83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A10FE2D8-396E-4853-A5D2-0B9CD20F02BD}" type="pres">
      <dgm:prSet presAssocID="{8A6CA951-B798-4F2E-83EE-102CD8AFF83E}" presName="spaceRect" presStyleCnt="0"/>
      <dgm:spPr/>
    </dgm:pt>
    <dgm:pt modelId="{1A0996CC-46AC-4488-B06B-27B030239BDA}" type="pres">
      <dgm:prSet presAssocID="{8A6CA951-B798-4F2E-83EE-102CD8AFF83E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19B9E07-0C33-2446-A0CF-81CF1365B5D3}" type="presOf" srcId="{548C23D6-9D57-4478-85B2-599310A80175}" destId="{BDB4FCE0-C0A5-4214-9394-4EDD5F1404F0}" srcOrd="0" destOrd="0" presId="urn:microsoft.com/office/officeart/2018/5/layout/IconCircleLabelList"/>
    <dgm:cxn modelId="{B3D77E11-A020-4308-B3C8-8B0E7B710D17}" srcId="{D1A59B01-224C-43DE-B537-DB9FFC21D5E4}" destId="{1705B5EC-9192-49F4-BE09-47D6724DDC91}" srcOrd="4" destOrd="0" parTransId="{51F24FC6-5C11-4239-8961-305A4BC5DB91}" sibTransId="{510F4C03-479C-4B60-8A06-137545A0E3F1}"/>
    <dgm:cxn modelId="{98F53B26-878B-4207-85E7-0792FE87F749}" srcId="{D1A59B01-224C-43DE-B537-DB9FFC21D5E4}" destId="{A619A15E-C432-435C-AADB-1A5A99276336}" srcOrd="3" destOrd="0" parTransId="{6060DF46-151F-4DE8-B26E-4A3E78309704}" sibTransId="{ABA69C06-318D-45D6-98F8-6C9D5BBEF010}"/>
    <dgm:cxn modelId="{0F671A37-64FB-9D48-ABD2-18BA7BDBBEF1}" type="presOf" srcId="{A619A15E-C432-435C-AADB-1A5A99276336}" destId="{4B97DA39-3599-4703-8C30-8E2012FFEF06}" srcOrd="0" destOrd="0" presId="urn:microsoft.com/office/officeart/2018/5/layout/IconCircleLabelList"/>
    <dgm:cxn modelId="{7EB10D56-6C57-774E-9663-57574E9E67F3}" type="presOf" srcId="{8A6CA951-B798-4F2E-83EE-102CD8AFF83E}" destId="{1A0996CC-46AC-4488-B06B-27B030239BDA}" srcOrd="0" destOrd="0" presId="urn:microsoft.com/office/officeart/2018/5/layout/IconCircleLabelList"/>
    <dgm:cxn modelId="{A235E379-20B5-CC4C-9D88-A024BC460264}" type="presOf" srcId="{1705B5EC-9192-49F4-BE09-47D6724DDC91}" destId="{E667E034-FA16-445D-9A85-11573FDC8E59}" srcOrd="0" destOrd="0" presId="urn:microsoft.com/office/officeart/2018/5/layout/IconCircleLabelList"/>
    <dgm:cxn modelId="{2974C59A-D4FB-4BAF-A0AF-8ACB44A34BA2}" srcId="{D1A59B01-224C-43DE-B537-DB9FFC21D5E4}" destId="{FE428BE5-612C-42A5-9C8A-92194D875A82}" srcOrd="0" destOrd="0" parTransId="{8E587983-A35C-41DD-8ACD-2913A7B6DD72}" sibTransId="{413F5EE5-6B3B-471F-970F-0C4D34F331C6}"/>
    <dgm:cxn modelId="{F190629F-B661-4808-A215-BC4C131B6319}" type="presOf" srcId="{D1A59B01-224C-43DE-B537-DB9FFC21D5E4}" destId="{26A6CD86-9D5D-436A-978F-B9941458287F}" srcOrd="0" destOrd="0" presId="urn:microsoft.com/office/officeart/2018/5/layout/IconCircleLabelList"/>
    <dgm:cxn modelId="{3E1031B2-9AC0-480B-BECA-8E516CDE76BA}" srcId="{D1A59B01-224C-43DE-B537-DB9FFC21D5E4}" destId="{767C3168-04C4-472A-B56D-42CB31FBC5BA}" srcOrd="1" destOrd="0" parTransId="{693CD0DF-6410-4974-BD67-009462DDB246}" sibTransId="{80DD3AE9-1DF6-4ECB-8C67-4F50D8DB28DF}"/>
    <dgm:cxn modelId="{15807DBF-9911-184C-8F42-464217DCBC70}" type="presOf" srcId="{767C3168-04C4-472A-B56D-42CB31FBC5BA}" destId="{6628AD9B-FC80-49BC-8C23-7DBCA7AD5630}" srcOrd="0" destOrd="0" presId="urn:microsoft.com/office/officeart/2018/5/layout/IconCircleLabelList"/>
    <dgm:cxn modelId="{2206F7C7-E144-4B28-A4BE-FECB08B53148}" srcId="{D1A59B01-224C-43DE-B537-DB9FFC21D5E4}" destId="{548C23D6-9D57-4478-85B2-599310A80175}" srcOrd="2" destOrd="0" parTransId="{285B243F-D331-455C-B9A2-3194C340C4AE}" sibTransId="{C46429B5-9022-4AD4-B7E1-B35E45BBC0CA}"/>
    <dgm:cxn modelId="{63D005D2-1480-4BE1-9D7A-4BA7716924B6}" srcId="{D1A59B01-224C-43DE-B537-DB9FFC21D5E4}" destId="{8A6CA951-B798-4F2E-83EE-102CD8AFF83E}" srcOrd="5" destOrd="0" parTransId="{B802EDFE-2CAF-43BD-9E0E-F1CFD3E623A9}" sibTransId="{365956F9-F333-4ECB-9FE3-66BE4EB8D340}"/>
    <dgm:cxn modelId="{C41A2AED-0B77-7D40-A643-CDFB1727AED1}" type="presOf" srcId="{FE428BE5-612C-42A5-9C8A-92194D875A82}" destId="{4D89B94D-3F3D-4E1F-A151-E18E30339B2D}" srcOrd="0" destOrd="0" presId="urn:microsoft.com/office/officeart/2018/5/layout/IconCircleLabelList"/>
    <dgm:cxn modelId="{316FEA36-F655-A643-9722-DF5B5608B6B6}" type="presParOf" srcId="{26A6CD86-9D5D-436A-978F-B9941458287F}" destId="{163E05E3-0F68-410C-9726-823467E78030}" srcOrd="0" destOrd="0" presId="urn:microsoft.com/office/officeart/2018/5/layout/IconCircleLabelList"/>
    <dgm:cxn modelId="{94D579B6-0E81-3D42-AF4D-74EF113D9224}" type="presParOf" srcId="{163E05E3-0F68-410C-9726-823467E78030}" destId="{BEC62BAB-94B7-4D29-97C1-46464DBF0081}" srcOrd="0" destOrd="0" presId="urn:microsoft.com/office/officeart/2018/5/layout/IconCircleLabelList"/>
    <dgm:cxn modelId="{B353A24D-D5C6-3345-82FE-89A4E2B92BCA}" type="presParOf" srcId="{163E05E3-0F68-410C-9726-823467E78030}" destId="{84E1CE24-6D88-473F-843D-15E84EED657D}" srcOrd="1" destOrd="0" presId="urn:microsoft.com/office/officeart/2018/5/layout/IconCircleLabelList"/>
    <dgm:cxn modelId="{D8C9D54E-BE65-594A-9F65-F10B96EB92CE}" type="presParOf" srcId="{163E05E3-0F68-410C-9726-823467E78030}" destId="{B2A36B91-B5D3-4E12-8FE4-CDECF03099B1}" srcOrd="2" destOrd="0" presId="urn:microsoft.com/office/officeart/2018/5/layout/IconCircleLabelList"/>
    <dgm:cxn modelId="{6C908593-5ACB-FD48-8D99-02DFB4EA3F77}" type="presParOf" srcId="{163E05E3-0F68-410C-9726-823467E78030}" destId="{4D89B94D-3F3D-4E1F-A151-E18E30339B2D}" srcOrd="3" destOrd="0" presId="urn:microsoft.com/office/officeart/2018/5/layout/IconCircleLabelList"/>
    <dgm:cxn modelId="{C2B246B0-B689-1249-81A1-54014D428137}" type="presParOf" srcId="{26A6CD86-9D5D-436A-978F-B9941458287F}" destId="{9448832F-A781-432C-8D81-2F13E0639CAB}" srcOrd="1" destOrd="0" presId="urn:microsoft.com/office/officeart/2018/5/layout/IconCircleLabelList"/>
    <dgm:cxn modelId="{C61C565F-1B63-344E-A87B-B05B63AF8A08}" type="presParOf" srcId="{26A6CD86-9D5D-436A-978F-B9941458287F}" destId="{B01B1253-FA14-403A-A529-43BFAFE4E592}" srcOrd="2" destOrd="0" presId="urn:microsoft.com/office/officeart/2018/5/layout/IconCircleLabelList"/>
    <dgm:cxn modelId="{ED37F57F-7F6C-004A-AC64-A7DF49B2778C}" type="presParOf" srcId="{B01B1253-FA14-403A-A529-43BFAFE4E592}" destId="{CEDEC71C-5C6B-454F-9A4E-2DE8FDE843F3}" srcOrd="0" destOrd="0" presId="urn:microsoft.com/office/officeart/2018/5/layout/IconCircleLabelList"/>
    <dgm:cxn modelId="{4C8BE2C9-1BB6-A944-9065-C6D8E629976C}" type="presParOf" srcId="{B01B1253-FA14-403A-A529-43BFAFE4E592}" destId="{E8D393C7-F18A-4F2B-BD78-EDB3575C08D5}" srcOrd="1" destOrd="0" presId="urn:microsoft.com/office/officeart/2018/5/layout/IconCircleLabelList"/>
    <dgm:cxn modelId="{F4DADC6E-A2F2-E047-8440-58CF837A6618}" type="presParOf" srcId="{B01B1253-FA14-403A-A529-43BFAFE4E592}" destId="{4656682C-70ED-462A-85CB-03574DA5F2CD}" srcOrd="2" destOrd="0" presId="urn:microsoft.com/office/officeart/2018/5/layout/IconCircleLabelList"/>
    <dgm:cxn modelId="{A80D13F6-05F3-5D47-8306-314AE83A6AD6}" type="presParOf" srcId="{B01B1253-FA14-403A-A529-43BFAFE4E592}" destId="{6628AD9B-FC80-49BC-8C23-7DBCA7AD5630}" srcOrd="3" destOrd="0" presId="urn:microsoft.com/office/officeart/2018/5/layout/IconCircleLabelList"/>
    <dgm:cxn modelId="{56194363-2DBC-D142-931B-590C37D5743B}" type="presParOf" srcId="{26A6CD86-9D5D-436A-978F-B9941458287F}" destId="{FA55DE83-D257-AB4A-9AEC-E1F857D64A09}" srcOrd="3" destOrd="0" presId="urn:microsoft.com/office/officeart/2018/5/layout/IconCircleLabelList"/>
    <dgm:cxn modelId="{B5A07155-54DF-554E-AB69-EF32E42830AF}" type="presParOf" srcId="{26A6CD86-9D5D-436A-978F-B9941458287F}" destId="{88A73015-F37C-4176-AD90-8A59367C00BE}" srcOrd="4" destOrd="0" presId="urn:microsoft.com/office/officeart/2018/5/layout/IconCircleLabelList"/>
    <dgm:cxn modelId="{465B6356-CE32-FB44-AB7D-AF5B051EA800}" type="presParOf" srcId="{88A73015-F37C-4176-AD90-8A59367C00BE}" destId="{7E1E22D2-B7D4-45A5-BD7A-20CDE38BEBF8}" srcOrd="0" destOrd="0" presId="urn:microsoft.com/office/officeart/2018/5/layout/IconCircleLabelList"/>
    <dgm:cxn modelId="{02AE689E-4510-3048-8341-4BA5093C0BB5}" type="presParOf" srcId="{88A73015-F37C-4176-AD90-8A59367C00BE}" destId="{745931D5-A7EA-421C-B252-011E49C483E9}" srcOrd="1" destOrd="0" presId="urn:microsoft.com/office/officeart/2018/5/layout/IconCircleLabelList"/>
    <dgm:cxn modelId="{EC2B26BD-4DBE-2542-A198-B874F720D600}" type="presParOf" srcId="{88A73015-F37C-4176-AD90-8A59367C00BE}" destId="{D808A63C-E8A7-40DE-A3D4-4707120773AC}" srcOrd="2" destOrd="0" presId="urn:microsoft.com/office/officeart/2018/5/layout/IconCircleLabelList"/>
    <dgm:cxn modelId="{356BC55A-B808-7C4B-A915-B6C17D9947F7}" type="presParOf" srcId="{88A73015-F37C-4176-AD90-8A59367C00BE}" destId="{BDB4FCE0-C0A5-4214-9394-4EDD5F1404F0}" srcOrd="3" destOrd="0" presId="urn:microsoft.com/office/officeart/2018/5/layout/IconCircleLabelList"/>
    <dgm:cxn modelId="{FCE5E68F-37E4-B448-BFC0-CA6268B3FC7F}" type="presParOf" srcId="{26A6CD86-9D5D-436A-978F-B9941458287F}" destId="{EC747A7F-E04C-4812-911E-324CBAE5DE79}" srcOrd="5" destOrd="0" presId="urn:microsoft.com/office/officeart/2018/5/layout/IconCircleLabelList"/>
    <dgm:cxn modelId="{E8D332F0-026B-BC41-90B7-A489D8313FF6}" type="presParOf" srcId="{26A6CD86-9D5D-436A-978F-B9941458287F}" destId="{DD7D7673-7740-42D0-A7C8-0CE2E9245545}" srcOrd="6" destOrd="0" presId="urn:microsoft.com/office/officeart/2018/5/layout/IconCircleLabelList"/>
    <dgm:cxn modelId="{1DE6F8F7-80F1-D448-8FC6-6401C195D41B}" type="presParOf" srcId="{DD7D7673-7740-42D0-A7C8-0CE2E9245545}" destId="{EA0D3B02-BD33-4F0D-9E06-B5452FEFD04D}" srcOrd="0" destOrd="0" presId="urn:microsoft.com/office/officeart/2018/5/layout/IconCircleLabelList"/>
    <dgm:cxn modelId="{F60978F5-4A0F-C443-AA06-16D894882A62}" type="presParOf" srcId="{DD7D7673-7740-42D0-A7C8-0CE2E9245545}" destId="{51F025E0-EDFA-4238-BF68-CA68766A706E}" srcOrd="1" destOrd="0" presId="urn:microsoft.com/office/officeart/2018/5/layout/IconCircleLabelList"/>
    <dgm:cxn modelId="{BFE0576A-3D91-B945-86C5-E3F88161DF88}" type="presParOf" srcId="{DD7D7673-7740-42D0-A7C8-0CE2E9245545}" destId="{38CCD2B6-B23C-4CFF-9E29-6D1F2D1E4BFC}" srcOrd="2" destOrd="0" presId="urn:microsoft.com/office/officeart/2018/5/layout/IconCircleLabelList"/>
    <dgm:cxn modelId="{9CA8CCC2-52FB-FD49-B894-AF5F8A30B9CB}" type="presParOf" srcId="{DD7D7673-7740-42D0-A7C8-0CE2E9245545}" destId="{4B97DA39-3599-4703-8C30-8E2012FFEF06}" srcOrd="3" destOrd="0" presId="urn:microsoft.com/office/officeart/2018/5/layout/IconCircleLabelList"/>
    <dgm:cxn modelId="{0563AE2A-C6A8-5343-A884-4942040945F5}" type="presParOf" srcId="{26A6CD86-9D5D-436A-978F-B9941458287F}" destId="{7DCE138E-C531-413A-BFC8-B90ECF54FB4F}" srcOrd="7" destOrd="0" presId="urn:microsoft.com/office/officeart/2018/5/layout/IconCircleLabelList"/>
    <dgm:cxn modelId="{04EABF57-F5F7-9A4C-B238-2C9C426AC078}" type="presParOf" srcId="{26A6CD86-9D5D-436A-978F-B9941458287F}" destId="{CA2E14FF-B98A-4A9C-9114-8FE61E4A6FA5}" srcOrd="8" destOrd="0" presId="urn:microsoft.com/office/officeart/2018/5/layout/IconCircleLabelList"/>
    <dgm:cxn modelId="{378C7004-920B-264E-BD96-16A364B4CF2E}" type="presParOf" srcId="{CA2E14FF-B98A-4A9C-9114-8FE61E4A6FA5}" destId="{A127E66B-B575-4096-A607-26422EB746D8}" srcOrd="0" destOrd="0" presId="urn:microsoft.com/office/officeart/2018/5/layout/IconCircleLabelList"/>
    <dgm:cxn modelId="{D0E9CA72-9D51-3445-A3DA-21AF6162FBDD}" type="presParOf" srcId="{CA2E14FF-B98A-4A9C-9114-8FE61E4A6FA5}" destId="{3663F539-CDBA-4C2A-AD98-8FCB6E54826E}" srcOrd="1" destOrd="0" presId="urn:microsoft.com/office/officeart/2018/5/layout/IconCircleLabelList"/>
    <dgm:cxn modelId="{17CFA4DC-F723-AF46-B01F-284798B37B39}" type="presParOf" srcId="{CA2E14FF-B98A-4A9C-9114-8FE61E4A6FA5}" destId="{D0A9B7C9-D875-4B1F-8E94-3F3438830366}" srcOrd="2" destOrd="0" presId="urn:microsoft.com/office/officeart/2018/5/layout/IconCircleLabelList"/>
    <dgm:cxn modelId="{439EB917-A5EA-6343-9754-5677C8EE15BA}" type="presParOf" srcId="{CA2E14FF-B98A-4A9C-9114-8FE61E4A6FA5}" destId="{E667E034-FA16-445D-9A85-11573FDC8E59}" srcOrd="3" destOrd="0" presId="urn:microsoft.com/office/officeart/2018/5/layout/IconCircleLabelList"/>
    <dgm:cxn modelId="{8126CE39-D4A9-AB43-8F23-91ED81CCB60D}" type="presParOf" srcId="{26A6CD86-9D5D-436A-978F-B9941458287F}" destId="{D6888026-47DA-4487-9B1E-0C87AEA9AB3A}" srcOrd="9" destOrd="0" presId="urn:microsoft.com/office/officeart/2018/5/layout/IconCircleLabelList"/>
    <dgm:cxn modelId="{70A4A323-E86D-5348-B245-965F314C44D3}" type="presParOf" srcId="{26A6CD86-9D5D-436A-978F-B9941458287F}" destId="{90B31A1F-07BC-48B1-A647-4AC11E9647AB}" srcOrd="10" destOrd="0" presId="urn:microsoft.com/office/officeart/2018/5/layout/IconCircleLabelList"/>
    <dgm:cxn modelId="{C53E0C13-B903-B749-955A-E61F84D99BE0}" type="presParOf" srcId="{90B31A1F-07BC-48B1-A647-4AC11E9647AB}" destId="{4AC3AE88-E599-45C9-BCAC-D2DC79FF1784}" srcOrd="0" destOrd="0" presId="urn:microsoft.com/office/officeart/2018/5/layout/IconCircleLabelList"/>
    <dgm:cxn modelId="{8AFF78D8-57BD-9A44-9097-82D54A1E3A1A}" type="presParOf" srcId="{90B31A1F-07BC-48B1-A647-4AC11E9647AB}" destId="{233B412C-6622-443B-9618-52A8A8DC4F7F}" srcOrd="1" destOrd="0" presId="urn:microsoft.com/office/officeart/2018/5/layout/IconCircleLabelList"/>
    <dgm:cxn modelId="{FFA057B0-5AF2-3E49-8D6D-4C674F99926E}" type="presParOf" srcId="{90B31A1F-07BC-48B1-A647-4AC11E9647AB}" destId="{A10FE2D8-396E-4853-A5D2-0B9CD20F02BD}" srcOrd="2" destOrd="0" presId="urn:microsoft.com/office/officeart/2018/5/layout/IconCircleLabelList"/>
    <dgm:cxn modelId="{6F72485C-CE8F-FE4A-82D6-82A912487F3F}" type="presParOf" srcId="{90B31A1F-07BC-48B1-A647-4AC11E9647AB}" destId="{1A0996CC-46AC-4488-B06B-27B030239BD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27970D-35CC-456D-A154-500E80B27D89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642D8E-1A68-4CC2-B7AA-E8221FC939DD}">
      <dgm:prSet/>
      <dgm:spPr/>
      <dgm:t>
        <a:bodyPr/>
        <a:lstStyle/>
        <a:p>
          <a:r>
            <a:rPr lang="pt-BR" dirty="0"/>
            <a:t>Camada de dados: responsável pelo armazenamento dos dados coletados, essa camada aloca todas as informações em tabelas relacionais.</a:t>
          </a:r>
          <a:endParaRPr lang="en-US" dirty="0"/>
        </a:p>
      </dgm:t>
    </dgm:pt>
    <dgm:pt modelId="{0F9EDE2C-C9FE-431D-9C47-19297A4A002B}" type="parTrans" cxnId="{88412803-B4B6-4FDF-8A22-4D7AF25672ED}">
      <dgm:prSet/>
      <dgm:spPr/>
      <dgm:t>
        <a:bodyPr/>
        <a:lstStyle/>
        <a:p>
          <a:endParaRPr lang="en-US"/>
        </a:p>
      </dgm:t>
    </dgm:pt>
    <dgm:pt modelId="{D8668AE8-E2B0-4BBF-A035-E8AC45643B41}" type="sibTrans" cxnId="{88412803-B4B6-4FDF-8A22-4D7AF25672ED}">
      <dgm:prSet/>
      <dgm:spPr/>
      <dgm:t>
        <a:bodyPr/>
        <a:lstStyle/>
        <a:p>
          <a:endParaRPr lang="en-US"/>
        </a:p>
      </dgm:t>
    </dgm:pt>
    <dgm:pt modelId="{701F3F0B-38C2-4F7A-B6B8-53346B4553F3}">
      <dgm:prSet/>
      <dgm:spPr/>
      <dgm:t>
        <a:bodyPr/>
        <a:lstStyle/>
        <a:p>
          <a:r>
            <a:rPr lang="pt-BR"/>
            <a:t>Camada de aplicação: nessa camada se encontram todas as aplicações que interagem com o usuário</a:t>
          </a:r>
          <a:endParaRPr lang="en-US"/>
        </a:p>
      </dgm:t>
    </dgm:pt>
    <dgm:pt modelId="{809B9946-3AD4-4470-BDBD-4F2ECD3D8DE2}" type="parTrans" cxnId="{A8DA9102-A5C1-49F7-A9BD-1B0D7809651D}">
      <dgm:prSet/>
      <dgm:spPr/>
      <dgm:t>
        <a:bodyPr/>
        <a:lstStyle/>
        <a:p>
          <a:endParaRPr lang="en-US"/>
        </a:p>
      </dgm:t>
    </dgm:pt>
    <dgm:pt modelId="{71BB4383-E15E-407D-862A-C1E3F954809C}" type="sibTrans" cxnId="{A8DA9102-A5C1-49F7-A9BD-1B0D7809651D}">
      <dgm:prSet/>
      <dgm:spPr/>
      <dgm:t>
        <a:bodyPr/>
        <a:lstStyle/>
        <a:p>
          <a:endParaRPr lang="en-US"/>
        </a:p>
      </dgm:t>
    </dgm:pt>
    <dgm:pt modelId="{A0B95965-76DB-492B-96F6-FD3FFA87A608}">
      <dgm:prSet/>
      <dgm:spPr/>
      <dgm:t>
        <a:bodyPr/>
        <a:lstStyle/>
        <a:p>
          <a:r>
            <a:rPr lang="pt-BR" dirty="0"/>
            <a:t>Camada de usuário: responsável pela interação do usuário com o sistema, por meio de uma interface gráfica que permita editar e consultar as informações contidas na base de dados</a:t>
          </a:r>
          <a:endParaRPr lang="en-US" dirty="0"/>
        </a:p>
      </dgm:t>
    </dgm:pt>
    <dgm:pt modelId="{265F8CF1-C9AF-4DA3-9817-8217384C60F0}" type="parTrans" cxnId="{38ECACB1-4465-47FB-830E-6AA5F402E285}">
      <dgm:prSet/>
      <dgm:spPr/>
      <dgm:t>
        <a:bodyPr/>
        <a:lstStyle/>
        <a:p>
          <a:endParaRPr lang="en-US"/>
        </a:p>
      </dgm:t>
    </dgm:pt>
    <dgm:pt modelId="{1D881F07-600E-49CA-94E2-C4FE5D441AC8}" type="sibTrans" cxnId="{38ECACB1-4465-47FB-830E-6AA5F402E285}">
      <dgm:prSet/>
      <dgm:spPr/>
      <dgm:t>
        <a:bodyPr/>
        <a:lstStyle/>
        <a:p>
          <a:endParaRPr lang="en-US"/>
        </a:p>
      </dgm:t>
    </dgm:pt>
    <dgm:pt modelId="{8EFB48C8-F8E5-46DF-8CC7-1C16660C09FF}" type="pres">
      <dgm:prSet presAssocID="{C627970D-35CC-456D-A154-500E80B27D89}" presName="outerComposite" presStyleCnt="0">
        <dgm:presLayoutVars>
          <dgm:chMax val="5"/>
          <dgm:dir/>
          <dgm:resizeHandles val="exact"/>
        </dgm:presLayoutVars>
      </dgm:prSet>
      <dgm:spPr/>
    </dgm:pt>
    <dgm:pt modelId="{7E4E4B50-4EEC-499C-9076-32C1C6387CD1}" type="pres">
      <dgm:prSet presAssocID="{C627970D-35CC-456D-A154-500E80B27D89}" presName="dummyMaxCanvas" presStyleCnt="0">
        <dgm:presLayoutVars/>
      </dgm:prSet>
      <dgm:spPr/>
    </dgm:pt>
    <dgm:pt modelId="{DFC580A5-4750-4860-B611-F0CD7F318825}" type="pres">
      <dgm:prSet presAssocID="{C627970D-35CC-456D-A154-500E80B27D89}" presName="ThreeNodes_1" presStyleLbl="node1" presStyleIdx="0" presStyleCnt="3">
        <dgm:presLayoutVars>
          <dgm:bulletEnabled val="1"/>
        </dgm:presLayoutVars>
      </dgm:prSet>
      <dgm:spPr/>
    </dgm:pt>
    <dgm:pt modelId="{5B470616-5904-46AA-B657-B77C714D267E}" type="pres">
      <dgm:prSet presAssocID="{C627970D-35CC-456D-A154-500E80B27D89}" presName="ThreeNodes_2" presStyleLbl="node1" presStyleIdx="1" presStyleCnt="3">
        <dgm:presLayoutVars>
          <dgm:bulletEnabled val="1"/>
        </dgm:presLayoutVars>
      </dgm:prSet>
      <dgm:spPr/>
    </dgm:pt>
    <dgm:pt modelId="{E0DE30B3-1A5B-42F1-95CB-7F641F3C7047}" type="pres">
      <dgm:prSet presAssocID="{C627970D-35CC-456D-A154-500E80B27D89}" presName="ThreeNodes_3" presStyleLbl="node1" presStyleIdx="2" presStyleCnt="3">
        <dgm:presLayoutVars>
          <dgm:bulletEnabled val="1"/>
        </dgm:presLayoutVars>
      </dgm:prSet>
      <dgm:spPr/>
    </dgm:pt>
    <dgm:pt modelId="{39FB9312-E68C-46F9-8F44-3DD6CAA0B300}" type="pres">
      <dgm:prSet presAssocID="{C627970D-35CC-456D-A154-500E80B27D89}" presName="ThreeConn_1-2" presStyleLbl="fgAccFollowNode1" presStyleIdx="0" presStyleCnt="2">
        <dgm:presLayoutVars>
          <dgm:bulletEnabled val="1"/>
        </dgm:presLayoutVars>
      </dgm:prSet>
      <dgm:spPr/>
    </dgm:pt>
    <dgm:pt modelId="{A610864F-EBB3-4379-8D4C-D6234A448AF3}" type="pres">
      <dgm:prSet presAssocID="{C627970D-35CC-456D-A154-500E80B27D89}" presName="ThreeConn_2-3" presStyleLbl="fgAccFollowNode1" presStyleIdx="1" presStyleCnt="2">
        <dgm:presLayoutVars>
          <dgm:bulletEnabled val="1"/>
        </dgm:presLayoutVars>
      </dgm:prSet>
      <dgm:spPr/>
    </dgm:pt>
    <dgm:pt modelId="{A86B3B95-151E-4405-B616-F529F825CE4A}" type="pres">
      <dgm:prSet presAssocID="{C627970D-35CC-456D-A154-500E80B27D89}" presName="ThreeNodes_1_text" presStyleLbl="node1" presStyleIdx="2" presStyleCnt="3">
        <dgm:presLayoutVars>
          <dgm:bulletEnabled val="1"/>
        </dgm:presLayoutVars>
      </dgm:prSet>
      <dgm:spPr/>
    </dgm:pt>
    <dgm:pt modelId="{B9919D48-6F11-422A-B8E8-ED923DC21128}" type="pres">
      <dgm:prSet presAssocID="{C627970D-35CC-456D-A154-500E80B27D89}" presName="ThreeNodes_2_text" presStyleLbl="node1" presStyleIdx="2" presStyleCnt="3">
        <dgm:presLayoutVars>
          <dgm:bulletEnabled val="1"/>
        </dgm:presLayoutVars>
      </dgm:prSet>
      <dgm:spPr/>
    </dgm:pt>
    <dgm:pt modelId="{4DD80D15-7757-423C-9780-0CFCB500D076}" type="pres">
      <dgm:prSet presAssocID="{C627970D-35CC-456D-A154-500E80B27D8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8DA9102-A5C1-49F7-A9BD-1B0D7809651D}" srcId="{C627970D-35CC-456D-A154-500E80B27D89}" destId="{701F3F0B-38C2-4F7A-B6B8-53346B4553F3}" srcOrd="1" destOrd="0" parTransId="{809B9946-3AD4-4470-BDBD-4F2ECD3D8DE2}" sibTransId="{71BB4383-E15E-407D-862A-C1E3F954809C}"/>
    <dgm:cxn modelId="{88412803-B4B6-4FDF-8A22-4D7AF25672ED}" srcId="{C627970D-35CC-456D-A154-500E80B27D89}" destId="{15642D8E-1A68-4CC2-B7AA-E8221FC939DD}" srcOrd="0" destOrd="0" parTransId="{0F9EDE2C-C9FE-431D-9C47-19297A4A002B}" sibTransId="{D8668AE8-E2B0-4BBF-A035-E8AC45643B41}"/>
    <dgm:cxn modelId="{6A286C05-42E6-42A3-8512-3ED1B6472079}" type="presOf" srcId="{701F3F0B-38C2-4F7A-B6B8-53346B4553F3}" destId="{B9919D48-6F11-422A-B8E8-ED923DC21128}" srcOrd="1" destOrd="0" presId="urn:microsoft.com/office/officeart/2005/8/layout/vProcess5"/>
    <dgm:cxn modelId="{0FEA3714-CB18-441A-A3F0-9695A4D462A3}" type="presOf" srcId="{A0B95965-76DB-492B-96F6-FD3FFA87A608}" destId="{E0DE30B3-1A5B-42F1-95CB-7F641F3C7047}" srcOrd="0" destOrd="0" presId="urn:microsoft.com/office/officeart/2005/8/layout/vProcess5"/>
    <dgm:cxn modelId="{5BB3D345-0F84-459A-A480-726483312FF4}" type="presOf" srcId="{701F3F0B-38C2-4F7A-B6B8-53346B4553F3}" destId="{5B470616-5904-46AA-B657-B77C714D267E}" srcOrd="0" destOrd="0" presId="urn:microsoft.com/office/officeart/2005/8/layout/vProcess5"/>
    <dgm:cxn modelId="{FC884147-BBD2-47C9-9E50-72090A5CF410}" type="presOf" srcId="{15642D8E-1A68-4CC2-B7AA-E8221FC939DD}" destId="{A86B3B95-151E-4405-B616-F529F825CE4A}" srcOrd="1" destOrd="0" presId="urn:microsoft.com/office/officeart/2005/8/layout/vProcess5"/>
    <dgm:cxn modelId="{B126E67D-43A8-47C8-8B16-A328E7B26820}" type="presOf" srcId="{C627970D-35CC-456D-A154-500E80B27D89}" destId="{8EFB48C8-F8E5-46DF-8CC7-1C16660C09FF}" srcOrd="0" destOrd="0" presId="urn:microsoft.com/office/officeart/2005/8/layout/vProcess5"/>
    <dgm:cxn modelId="{8DF5FF84-15B8-499B-B878-3C929ACB7816}" type="presOf" srcId="{71BB4383-E15E-407D-862A-C1E3F954809C}" destId="{A610864F-EBB3-4379-8D4C-D6234A448AF3}" srcOrd="0" destOrd="0" presId="urn:microsoft.com/office/officeart/2005/8/layout/vProcess5"/>
    <dgm:cxn modelId="{38ECACB1-4465-47FB-830E-6AA5F402E285}" srcId="{C627970D-35CC-456D-A154-500E80B27D89}" destId="{A0B95965-76DB-492B-96F6-FD3FFA87A608}" srcOrd="2" destOrd="0" parTransId="{265F8CF1-C9AF-4DA3-9817-8217384C60F0}" sibTransId="{1D881F07-600E-49CA-94E2-C4FE5D441AC8}"/>
    <dgm:cxn modelId="{FB5F51BF-B90A-4033-9B9B-003195C5FE18}" type="presOf" srcId="{15642D8E-1A68-4CC2-B7AA-E8221FC939DD}" destId="{DFC580A5-4750-4860-B611-F0CD7F318825}" srcOrd="0" destOrd="0" presId="urn:microsoft.com/office/officeart/2005/8/layout/vProcess5"/>
    <dgm:cxn modelId="{CCD707D2-59A4-4414-925B-047B1A5B3205}" type="presOf" srcId="{D8668AE8-E2B0-4BBF-A035-E8AC45643B41}" destId="{39FB9312-E68C-46F9-8F44-3DD6CAA0B300}" srcOrd="0" destOrd="0" presId="urn:microsoft.com/office/officeart/2005/8/layout/vProcess5"/>
    <dgm:cxn modelId="{C086AFDC-BAAF-48C5-B945-045895F301D4}" type="presOf" srcId="{A0B95965-76DB-492B-96F6-FD3FFA87A608}" destId="{4DD80D15-7757-423C-9780-0CFCB500D076}" srcOrd="1" destOrd="0" presId="urn:microsoft.com/office/officeart/2005/8/layout/vProcess5"/>
    <dgm:cxn modelId="{7F2DBFF2-5250-4C37-A5F6-2EA4089D2629}" type="presParOf" srcId="{8EFB48C8-F8E5-46DF-8CC7-1C16660C09FF}" destId="{7E4E4B50-4EEC-499C-9076-32C1C6387CD1}" srcOrd="0" destOrd="0" presId="urn:microsoft.com/office/officeart/2005/8/layout/vProcess5"/>
    <dgm:cxn modelId="{CE45880A-B0A2-47D7-A916-4C850E127C85}" type="presParOf" srcId="{8EFB48C8-F8E5-46DF-8CC7-1C16660C09FF}" destId="{DFC580A5-4750-4860-B611-F0CD7F318825}" srcOrd="1" destOrd="0" presId="urn:microsoft.com/office/officeart/2005/8/layout/vProcess5"/>
    <dgm:cxn modelId="{A0F98295-DBF9-4873-ADC5-FEAECDC96310}" type="presParOf" srcId="{8EFB48C8-F8E5-46DF-8CC7-1C16660C09FF}" destId="{5B470616-5904-46AA-B657-B77C714D267E}" srcOrd="2" destOrd="0" presId="urn:microsoft.com/office/officeart/2005/8/layout/vProcess5"/>
    <dgm:cxn modelId="{47F0CD7E-08FE-4F86-AE0C-844BB7A06529}" type="presParOf" srcId="{8EFB48C8-F8E5-46DF-8CC7-1C16660C09FF}" destId="{E0DE30B3-1A5B-42F1-95CB-7F641F3C7047}" srcOrd="3" destOrd="0" presId="urn:microsoft.com/office/officeart/2005/8/layout/vProcess5"/>
    <dgm:cxn modelId="{2F429ED3-6EFA-4FC8-951A-E0CEA13762A2}" type="presParOf" srcId="{8EFB48C8-F8E5-46DF-8CC7-1C16660C09FF}" destId="{39FB9312-E68C-46F9-8F44-3DD6CAA0B300}" srcOrd="4" destOrd="0" presId="urn:microsoft.com/office/officeart/2005/8/layout/vProcess5"/>
    <dgm:cxn modelId="{40B07595-A658-4377-816B-125455CEF9AE}" type="presParOf" srcId="{8EFB48C8-F8E5-46DF-8CC7-1C16660C09FF}" destId="{A610864F-EBB3-4379-8D4C-D6234A448AF3}" srcOrd="5" destOrd="0" presId="urn:microsoft.com/office/officeart/2005/8/layout/vProcess5"/>
    <dgm:cxn modelId="{28E7EDB4-EFA7-48E8-A4E1-52A56650082C}" type="presParOf" srcId="{8EFB48C8-F8E5-46DF-8CC7-1C16660C09FF}" destId="{A86B3B95-151E-4405-B616-F529F825CE4A}" srcOrd="6" destOrd="0" presId="urn:microsoft.com/office/officeart/2005/8/layout/vProcess5"/>
    <dgm:cxn modelId="{3C5AACC4-46EB-4CF4-80B1-9327D842ACA1}" type="presParOf" srcId="{8EFB48C8-F8E5-46DF-8CC7-1C16660C09FF}" destId="{B9919D48-6F11-422A-B8E8-ED923DC21128}" srcOrd="7" destOrd="0" presId="urn:microsoft.com/office/officeart/2005/8/layout/vProcess5"/>
    <dgm:cxn modelId="{50621098-A9C3-4CDE-9B78-BA982EABBF3A}" type="presParOf" srcId="{8EFB48C8-F8E5-46DF-8CC7-1C16660C09FF}" destId="{4DD80D15-7757-423C-9780-0CFCB500D07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62BAB-94B7-4D29-97C1-46464DBF0081}">
      <dsp:nvSpPr>
        <dsp:cNvPr id="0" name=""/>
        <dsp:cNvSpPr/>
      </dsp:nvSpPr>
      <dsp:spPr>
        <a:xfrm>
          <a:off x="1132178" y="200"/>
          <a:ext cx="947882" cy="94788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1CE24-6D88-473F-843D-15E84EED657D}">
      <dsp:nvSpPr>
        <dsp:cNvPr id="0" name=""/>
        <dsp:cNvSpPr/>
      </dsp:nvSpPr>
      <dsp:spPr>
        <a:xfrm>
          <a:off x="1334186" y="202208"/>
          <a:ext cx="543867" cy="5438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89B94D-3F3D-4E1F-A151-E18E30339B2D}">
      <dsp:nvSpPr>
        <dsp:cNvPr id="0" name=""/>
        <dsp:cNvSpPr/>
      </dsp:nvSpPr>
      <dsp:spPr>
        <a:xfrm>
          <a:off x="829167" y="1243325"/>
          <a:ext cx="1553906" cy="738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dirty="0"/>
            <a:t>Caracterização da cadeia produtiva por meio da coleta, tratamento e apresentação de dados em </a:t>
          </a:r>
          <a:r>
            <a:rPr lang="pt-BR" sz="1100" i="1" kern="1200" dirty="0"/>
            <a:t>dashboard</a:t>
          </a:r>
          <a:r>
            <a:rPr lang="pt-BR" sz="1100" kern="1200" dirty="0"/>
            <a:t> interativo</a:t>
          </a:r>
          <a:endParaRPr lang="en-US" sz="1100" kern="1200" dirty="0"/>
        </a:p>
      </dsp:txBody>
      <dsp:txXfrm>
        <a:off x="829167" y="1243325"/>
        <a:ext cx="1553906" cy="738105"/>
      </dsp:txXfrm>
    </dsp:sp>
    <dsp:sp modelId="{CEDEC71C-5C6B-454F-9A4E-2DE8FDE843F3}">
      <dsp:nvSpPr>
        <dsp:cNvPr id="0" name=""/>
        <dsp:cNvSpPr/>
      </dsp:nvSpPr>
      <dsp:spPr>
        <a:xfrm>
          <a:off x="2958018" y="200"/>
          <a:ext cx="947882" cy="94788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D393C7-F18A-4F2B-BD78-EDB3575C08D5}">
      <dsp:nvSpPr>
        <dsp:cNvPr id="0" name=""/>
        <dsp:cNvSpPr/>
      </dsp:nvSpPr>
      <dsp:spPr>
        <a:xfrm>
          <a:off x="3160026" y="202208"/>
          <a:ext cx="543867" cy="5438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8AD9B-FC80-49BC-8C23-7DBCA7AD5630}">
      <dsp:nvSpPr>
        <dsp:cNvPr id="0" name=""/>
        <dsp:cNvSpPr/>
      </dsp:nvSpPr>
      <dsp:spPr>
        <a:xfrm>
          <a:off x="2655007" y="1243325"/>
          <a:ext cx="1553906" cy="738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DESENVOLVIMENTO DE UM APLICATIVO PARA VISUALIZAÇÃO DOS DADOS COLETADOS</a:t>
          </a:r>
        </a:p>
      </dsp:txBody>
      <dsp:txXfrm>
        <a:off x="2655007" y="1243325"/>
        <a:ext cx="1553906" cy="738105"/>
      </dsp:txXfrm>
    </dsp:sp>
    <dsp:sp modelId="{7E1E22D2-B7D4-45A5-BD7A-20CDE38BEBF8}">
      <dsp:nvSpPr>
        <dsp:cNvPr id="0" name=""/>
        <dsp:cNvSpPr/>
      </dsp:nvSpPr>
      <dsp:spPr>
        <a:xfrm>
          <a:off x="4783858" y="200"/>
          <a:ext cx="947882" cy="94788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5931D5-A7EA-421C-B252-011E49C483E9}">
      <dsp:nvSpPr>
        <dsp:cNvPr id="0" name=""/>
        <dsp:cNvSpPr/>
      </dsp:nvSpPr>
      <dsp:spPr>
        <a:xfrm>
          <a:off x="4985866" y="202208"/>
          <a:ext cx="543867" cy="5438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4FCE0-C0A5-4214-9394-4EDD5F1404F0}">
      <dsp:nvSpPr>
        <dsp:cNvPr id="0" name=""/>
        <dsp:cNvSpPr/>
      </dsp:nvSpPr>
      <dsp:spPr>
        <a:xfrm>
          <a:off x="4480846" y="1243325"/>
          <a:ext cx="1553906" cy="738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i="0" kern="1200" dirty="0"/>
            <a:t>CRIAÇÃO DE UM </a:t>
          </a:r>
          <a:r>
            <a:rPr lang="pt-BR" sz="1100" i="1" kern="1200" dirty="0"/>
            <a:t>Dashboard</a:t>
          </a:r>
          <a:r>
            <a:rPr lang="pt-BR" sz="1100" kern="1200" dirty="0"/>
            <a:t> intuitivo COM Sugestões de filtros</a:t>
          </a:r>
        </a:p>
      </dsp:txBody>
      <dsp:txXfrm>
        <a:off x="4480846" y="1243325"/>
        <a:ext cx="1553906" cy="738105"/>
      </dsp:txXfrm>
    </dsp:sp>
    <dsp:sp modelId="{EA0D3B02-BD33-4F0D-9E06-B5452FEFD04D}">
      <dsp:nvSpPr>
        <dsp:cNvPr id="0" name=""/>
        <dsp:cNvSpPr/>
      </dsp:nvSpPr>
      <dsp:spPr>
        <a:xfrm>
          <a:off x="6609698" y="200"/>
          <a:ext cx="947882" cy="94788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025E0-EDFA-4238-BF68-CA68766A706E}">
      <dsp:nvSpPr>
        <dsp:cNvPr id="0" name=""/>
        <dsp:cNvSpPr/>
      </dsp:nvSpPr>
      <dsp:spPr>
        <a:xfrm>
          <a:off x="6811706" y="202208"/>
          <a:ext cx="543867" cy="5438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7DA39-3599-4703-8C30-8E2012FFEF06}">
      <dsp:nvSpPr>
        <dsp:cNvPr id="0" name=""/>
        <dsp:cNvSpPr/>
      </dsp:nvSpPr>
      <dsp:spPr>
        <a:xfrm>
          <a:off x="6306686" y="1243325"/>
          <a:ext cx="1553906" cy="738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dirty="0"/>
            <a:t>DESENVOLVIMENTO DE ESTRUTURA RELACIONAL DE TABELAS </a:t>
          </a:r>
          <a:endParaRPr lang="en-US" sz="1100" kern="1200" dirty="0"/>
        </a:p>
      </dsp:txBody>
      <dsp:txXfrm>
        <a:off x="6306686" y="1243325"/>
        <a:ext cx="1553906" cy="738105"/>
      </dsp:txXfrm>
    </dsp:sp>
    <dsp:sp modelId="{A127E66B-B575-4096-A607-26422EB746D8}">
      <dsp:nvSpPr>
        <dsp:cNvPr id="0" name=""/>
        <dsp:cNvSpPr/>
      </dsp:nvSpPr>
      <dsp:spPr>
        <a:xfrm>
          <a:off x="8435538" y="200"/>
          <a:ext cx="947882" cy="94788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63F539-CDBA-4C2A-AD98-8FCB6E54826E}">
      <dsp:nvSpPr>
        <dsp:cNvPr id="0" name=""/>
        <dsp:cNvSpPr/>
      </dsp:nvSpPr>
      <dsp:spPr>
        <a:xfrm>
          <a:off x="8637546" y="202208"/>
          <a:ext cx="543867" cy="54386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7E034-FA16-445D-9A85-11573FDC8E59}">
      <dsp:nvSpPr>
        <dsp:cNvPr id="0" name=""/>
        <dsp:cNvSpPr/>
      </dsp:nvSpPr>
      <dsp:spPr>
        <a:xfrm>
          <a:off x="8132526" y="1243325"/>
          <a:ext cx="1553906" cy="738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dirty="0"/>
            <a:t>documentação no GitHub e no JIRA SOFTWARE</a:t>
          </a:r>
          <a:endParaRPr lang="en-US" sz="1100" kern="1200" dirty="0"/>
        </a:p>
      </dsp:txBody>
      <dsp:txXfrm>
        <a:off x="8132526" y="1243325"/>
        <a:ext cx="1553906" cy="738105"/>
      </dsp:txXfrm>
    </dsp:sp>
    <dsp:sp modelId="{4AC3AE88-E599-45C9-BCAC-D2DC79FF1784}">
      <dsp:nvSpPr>
        <dsp:cNvPr id="0" name=""/>
        <dsp:cNvSpPr/>
      </dsp:nvSpPr>
      <dsp:spPr>
        <a:xfrm>
          <a:off x="4783858" y="2369907"/>
          <a:ext cx="947882" cy="94788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3B412C-6622-443B-9618-52A8A8DC4F7F}">
      <dsp:nvSpPr>
        <dsp:cNvPr id="0" name=""/>
        <dsp:cNvSpPr/>
      </dsp:nvSpPr>
      <dsp:spPr>
        <a:xfrm>
          <a:off x="4985866" y="2571915"/>
          <a:ext cx="543867" cy="54386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996CC-46AC-4488-B06B-27B030239BDA}">
      <dsp:nvSpPr>
        <dsp:cNvPr id="0" name=""/>
        <dsp:cNvSpPr/>
      </dsp:nvSpPr>
      <dsp:spPr>
        <a:xfrm>
          <a:off x="4480846" y="3613032"/>
          <a:ext cx="1553906" cy="738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dirty="0"/>
            <a:t>Documentação do projeto de forma clara e de fácil acesso</a:t>
          </a:r>
          <a:endParaRPr lang="en-US" sz="1100" kern="1200" dirty="0"/>
        </a:p>
      </dsp:txBody>
      <dsp:txXfrm>
        <a:off x="4480846" y="3613032"/>
        <a:ext cx="1553906" cy="7381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C580A5-4750-4860-B611-F0CD7F318825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Camada de dados: responsável pelo armazenamento dos dados coletados, essa camada aloca todas as informações em tabelas relacionais.</a:t>
          </a:r>
          <a:endParaRPr lang="en-US" sz="2200" kern="1200" dirty="0"/>
        </a:p>
      </dsp:txBody>
      <dsp:txXfrm>
        <a:off x="38234" y="38234"/>
        <a:ext cx="7529629" cy="1228933"/>
      </dsp:txXfrm>
    </dsp:sp>
    <dsp:sp modelId="{5B470616-5904-46AA-B657-B77C714D267E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Camada de aplicação: nessa camada se encontram todas as aplicações que interagem com o usuário</a:t>
          </a:r>
          <a:endParaRPr lang="en-US" sz="2200" kern="1200"/>
        </a:p>
      </dsp:txBody>
      <dsp:txXfrm>
        <a:off x="826903" y="1561202"/>
        <a:ext cx="7224611" cy="1228933"/>
      </dsp:txXfrm>
    </dsp:sp>
    <dsp:sp modelId="{E0DE30B3-1A5B-42F1-95CB-7F641F3C7047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Camada de usuário: responsável pela interação do usuário com o sistema, por meio de uma interface gráfica que permita editar e consultar as informações contidas na base de dados</a:t>
          </a:r>
          <a:endParaRPr lang="en-US" sz="2200" kern="1200" dirty="0"/>
        </a:p>
      </dsp:txBody>
      <dsp:txXfrm>
        <a:off x="1615573" y="3084170"/>
        <a:ext cx="7224611" cy="1228933"/>
      </dsp:txXfrm>
    </dsp:sp>
    <dsp:sp modelId="{39FB9312-E68C-46F9-8F44-3DD6CAA0B300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80664" y="989929"/>
        <a:ext cx="466680" cy="638504"/>
      </dsp:txXfrm>
    </dsp:sp>
    <dsp:sp modelId="{A610864F-EBB3-4379-8D4C-D6234A448AF3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69334" y="2504195"/>
        <a:ext cx="466680" cy="638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23CB0-6879-4053-8C6D-D6C0DD18E127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26E3A-674C-4367-A3FB-5D58B6D2F9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388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26E3A-674C-4367-A3FB-5D58B6D2F9A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76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ACFE8-60C6-B5AB-D1AA-E9C0E0EDD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E0F9E3-8B23-CC9A-ECF3-7B2A2F983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D7E59F-2DCE-11FC-5FF0-3797EC8C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1E0911-AC1F-B059-35F7-61793803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D3749D-C14A-76FD-4070-E32ECF49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72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22F4E-DCCF-14C3-21F3-A092C8185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90C9AC-B053-D667-DA10-5AF0BE1C6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3A9EC4-5B6E-9E6C-4C4C-EAFDCFAE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37935C-3F8F-ADB2-DED4-D99724A4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ACB9C3-8996-A596-D7AD-13E60BB62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03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BD4F52-481C-E0DE-5D9C-D362D8482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4C557F-0CD9-6997-F3FC-31D9FEEB8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5702E8-65FC-5FC1-3F57-285F4BEE7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A00E5B-18E1-FF03-C2AE-494FBD38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2D23EE-64D3-BE0D-DA14-00870880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025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68E5802-6A6C-48CC-AFC5-2220CE690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1990" y="0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0000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4775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7272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3/13/2023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1327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5091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55843-382A-BD13-1195-AE53B0BA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531C77-082D-5506-D518-F3F9FE7DB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679575-6B2F-C5C1-6169-CEA40941D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9760BB-F180-AB19-A36E-F162899F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2187FF-3C54-B8CC-5E5A-B2B19C44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31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197DD-2F29-7BED-60AA-3500FD2E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E702C9-9A82-BEC9-9BDC-1F5126A5B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22A8EE-37BA-E749-9590-3137B387E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0F30EE-9D76-5B4C-383F-A957DF01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2C1182-1463-5C8A-EAFA-B43FC57A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35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75920-F810-2E31-B363-85AB0C30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E95FE3-247A-B70D-C8CD-CF51D17B5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4B0917-918F-8131-FD2F-8027AC0FC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343F9B-4624-3A35-D05E-415AB66CB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C2D63D-6859-1F64-E7DA-35D551E7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166BD2-36D7-3DB4-9D64-833604CE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18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03220-433A-71BF-2AF9-13ECF9DEE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3BD825-4C28-E52C-D17C-4766E1BE1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4C078F-F33C-92D3-AA7E-8BFCF9204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0E70E16-F307-A112-970E-26A653289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4373085-8174-9E2C-C4F6-EFB36591A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A46232C-1841-63A5-4713-F5B0BA42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9A21D8B-DB65-E458-8E33-D404EA6CF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42E60D7-17CF-B46F-C69D-2607EF18D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3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E99F49-BAAA-A6EC-1583-88907305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79E152F-BB95-08FD-2844-8153FA7E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21DED9-00D5-BE55-1DA6-2FB483A4C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359F950-C3D3-DA4D-32D6-CA04268C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14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0034592-DE1E-2AE5-BB55-2412D5143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CFC0034-1CB8-70EA-758A-372EF186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1C565D8-161D-906C-331F-D4285C82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14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E9D03-15A1-E3BC-8BC3-0F6050C9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E15665-5587-4EBD-374E-FD7061978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FA282C-906E-79B8-A6FB-A6C7E5B65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07CA2D-3E26-7DE2-FC35-1D35C32F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C945F2-D6F1-E825-FA15-A8B81DA1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F6C23E-C636-9C59-D920-2E3FEF0F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57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60B7B-CC88-C886-CA8E-7749B2EAC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5B67EE7-5FED-86F1-6611-D7A21EEC0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B612DC-E649-DD9F-3805-674C269EA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0BD6B4-DD40-8A9D-5418-84C7727BA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74B0B9-1EFE-52CD-75E1-8F971D5A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602AB5-B835-54F5-D647-3F7D948B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11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18A1732-67E6-456A-0FDF-BB556FCB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3A025D-D286-081E-2329-7EF2E05C2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A12882-8B34-010C-0923-6A72D2E4A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73DA2-84B4-4422-B12E-7870BDF800FA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B8C869-8C05-4944-E63A-71A53A054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90E30E-9173-8864-5A76-E9823061B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04EE6-1CEA-4321-A9C3-9A360ABD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81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1990" y="0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0000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58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42DA8B8-94A2-45D6-976E-910B4828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5FF6C6-51B3-850B-25B0-939808628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753626"/>
            <a:ext cx="5081925" cy="3004145"/>
          </a:xfrm>
        </p:spPr>
        <p:txBody>
          <a:bodyPr>
            <a:normAutofit/>
          </a:bodyPr>
          <a:lstStyle/>
          <a:p>
            <a:r>
              <a:rPr lang="pt-BR" dirty="0"/>
              <a:t>MAPEAMENTO SETORIAL RMVALE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2FAD9F-5B9E-D061-FF9D-DCBFEFF06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3849845"/>
            <a:ext cx="5081926" cy="2189214"/>
          </a:xfrm>
        </p:spPr>
        <p:txBody>
          <a:bodyPr>
            <a:normAutofit/>
          </a:bodyPr>
          <a:lstStyle/>
          <a:p>
            <a:r>
              <a:rPr lang="pt-BR"/>
              <a:t>Cliente: Parceria interna</a:t>
            </a:r>
          </a:p>
          <a:p>
            <a:endParaRPr lang="pt-BR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7062BB1-E215-424E-80C4-7E1CF179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6609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3" descr="Tela de computador com fundo azul&#10;&#10;Descrição gerada automaticamente com confiança baixa">
            <a:extLst>
              <a:ext uri="{FF2B5EF4-FFF2-40B4-BE49-F238E27FC236}">
                <a16:creationId xmlns:a16="http://schemas.microsoft.com/office/drawing/2014/main" id="{9C38C062-E509-FDC4-E8D8-6CD7CB84D4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05" r="38180" b="8"/>
          <a:stretch/>
        </p:blipFill>
        <p:spPr>
          <a:xfrm>
            <a:off x="6416087" y="1921151"/>
            <a:ext cx="2084152" cy="3082073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pic>
        <p:nvPicPr>
          <p:cNvPr id="4" name="Imagem 7" descr="Uma imagem contendo placar, comida&#10;&#10;Descrição gerada automaticamente">
            <a:extLst>
              <a:ext uri="{FF2B5EF4-FFF2-40B4-BE49-F238E27FC236}">
                <a16:creationId xmlns:a16="http://schemas.microsoft.com/office/drawing/2014/main" id="{DC6B1F0C-2198-EAA5-0FE5-EAFDA81BD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743" y="1047232"/>
            <a:ext cx="2565029" cy="1230695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6FD0FBFA-B43E-40C1-A6E4-B8823417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0726" y="4546703"/>
            <a:ext cx="569514" cy="569514"/>
          </a:xfrm>
          <a:prstGeom prst="ellipse">
            <a:avLst/>
          </a:prstGeom>
          <a:noFill/>
          <a:ln w="127000">
            <a:solidFill>
              <a:schemeClr val="accent5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368E167-B2D7-4904-BB6B-AE0486A2C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0758" y="3236233"/>
            <a:ext cx="1261243" cy="1648694"/>
          </a:xfrm>
          <a:custGeom>
            <a:avLst/>
            <a:gdLst>
              <a:gd name="connsiteX0" fmla="*/ 824347 w 1261243"/>
              <a:gd name="connsiteY0" fmla="*/ 0 h 1648694"/>
              <a:gd name="connsiteX1" fmla="*/ 1145220 w 1261243"/>
              <a:gd name="connsiteY1" fmla="*/ 64781 h 1648694"/>
              <a:gd name="connsiteX2" fmla="*/ 1261243 w 1261243"/>
              <a:gd name="connsiteY2" fmla="*/ 127757 h 1648694"/>
              <a:gd name="connsiteX3" fmla="*/ 1261243 w 1261243"/>
              <a:gd name="connsiteY3" fmla="*/ 1520938 h 1648694"/>
              <a:gd name="connsiteX4" fmla="*/ 1145220 w 1261243"/>
              <a:gd name="connsiteY4" fmla="*/ 1583913 h 1648694"/>
              <a:gd name="connsiteX5" fmla="*/ 824347 w 1261243"/>
              <a:gd name="connsiteY5" fmla="*/ 1648694 h 1648694"/>
              <a:gd name="connsiteX6" fmla="*/ 0 w 1261243"/>
              <a:gd name="connsiteY6" fmla="*/ 824347 h 1648694"/>
              <a:gd name="connsiteX7" fmla="*/ 824347 w 1261243"/>
              <a:gd name="connsiteY7" fmla="*/ 0 h 164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1243" h="1648694">
                <a:moveTo>
                  <a:pt x="824347" y="0"/>
                </a:moveTo>
                <a:cubicBezTo>
                  <a:pt x="938165" y="0"/>
                  <a:pt x="1046596" y="23067"/>
                  <a:pt x="1145220" y="64781"/>
                </a:cubicBezTo>
                <a:lnTo>
                  <a:pt x="1261243" y="127757"/>
                </a:lnTo>
                <a:lnTo>
                  <a:pt x="1261243" y="1520938"/>
                </a:lnTo>
                <a:lnTo>
                  <a:pt x="1145220" y="1583913"/>
                </a:lnTo>
                <a:cubicBezTo>
                  <a:pt x="1046596" y="1625627"/>
                  <a:pt x="938165" y="1648694"/>
                  <a:pt x="824347" y="1648694"/>
                </a:cubicBezTo>
                <a:cubicBezTo>
                  <a:pt x="369073" y="1648694"/>
                  <a:pt x="0" y="1279621"/>
                  <a:pt x="0" y="824347"/>
                </a:cubicBezTo>
                <a:cubicBezTo>
                  <a:pt x="0" y="369073"/>
                  <a:pt x="369073" y="0"/>
                  <a:pt x="824347" y="0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5EBF8F5-ABE5-4029-A8FC-4E32622D7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004836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3E49524-66B4-4DB0-AD09-DC8B9874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8804" y="6039059"/>
            <a:ext cx="1978348" cy="818941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0A21480-D93D-46BE-9A94-B5A80469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27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6E7F578-E692-1635-7AAA-B84DBF841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601921"/>
              </p:ext>
            </p:extLst>
          </p:nvPr>
        </p:nvGraphicFramePr>
        <p:xfrm>
          <a:off x="5233249" y="1223599"/>
          <a:ext cx="4077478" cy="44646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7478">
                  <a:extLst>
                    <a:ext uri="{9D8B030D-6E8A-4147-A177-3AD203B41FA5}">
                      <a16:colId xmlns:a16="http://schemas.microsoft.com/office/drawing/2014/main" val="1907233996"/>
                    </a:ext>
                  </a:extLst>
                </a:gridCol>
              </a:tblGrid>
              <a:tr h="744114">
                <a:tc>
                  <a:txBody>
                    <a:bodyPr/>
                    <a:lstStyle/>
                    <a:p>
                      <a:r>
                        <a:rPr lang="en-BR" dirty="0"/>
                        <a:t>Kick-off do Projeto – 13/03/2023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23968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r>
                        <a:rPr lang="en-BR" dirty="0"/>
                        <a:t>Apresentação Sprint 1 – 03/0</a:t>
                      </a:r>
                      <a:r>
                        <a:rPr lang="en-US" dirty="0"/>
                        <a:t>4</a:t>
                      </a:r>
                      <a:r>
                        <a:rPr lang="en-BR" dirty="0"/>
                        <a:t>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812313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R" dirty="0"/>
                        <a:t>Apresentação Sprint 2 – 24/04/2023</a:t>
                      </a:r>
                    </a:p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602615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R" dirty="0"/>
                        <a:t>Apresentação Sprint 3 – 15/05/2023</a:t>
                      </a:r>
                    </a:p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691806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R" dirty="0"/>
                        <a:t>Apresentação Sprint 4 – 05/06/2023</a:t>
                      </a:r>
                    </a:p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450269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r>
                        <a:rPr lang="en-BR" dirty="0"/>
                        <a:t>Feira de Soluções – 13 e 14/06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04508"/>
                  </a:ext>
                </a:extLst>
              </a:tr>
            </a:tbl>
          </a:graphicData>
        </a:graphic>
      </p:graphicFrame>
      <p:sp>
        <p:nvSpPr>
          <p:cNvPr id="3" name="Título 1">
            <a:extLst>
              <a:ext uri="{FF2B5EF4-FFF2-40B4-BE49-F238E27FC236}">
                <a16:creationId xmlns:a16="http://schemas.microsoft.com/office/drawing/2014/main" id="{826C7FF9-3978-915E-2296-C5D1F9200A40}"/>
              </a:ext>
            </a:extLst>
          </p:cNvPr>
          <p:cNvSpPr txBox="1">
            <a:spLocks/>
          </p:cNvSpPr>
          <p:nvPr/>
        </p:nvSpPr>
        <p:spPr>
          <a:xfrm>
            <a:off x="609892" y="516835"/>
            <a:ext cx="3084844" cy="5772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ea typeface="+mj-lt"/>
                <a:cs typeface="+mj-lt"/>
              </a:rPr>
              <a:t>Cronograma da API</a:t>
            </a:r>
          </a:p>
          <a:p>
            <a:pPr algn="ctr"/>
            <a:endParaRPr lang="pt-BR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370B0BE-76F8-D889-587A-E57F7F488966}"/>
              </a:ext>
            </a:extLst>
          </p:cNvPr>
          <p:cNvSpPr/>
          <p:nvPr/>
        </p:nvSpPr>
        <p:spPr>
          <a:xfrm>
            <a:off x="5233247" y="4165270"/>
            <a:ext cx="4077478" cy="4478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CCD2DE61-F03A-B6E4-45B7-2AD8BE89A357}"/>
              </a:ext>
            </a:extLst>
          </p:cNvPr>
          <p:cNvSpPr/>
          <p:nvPr/>
        </p:nvSpPr>
        <p:spPr>
          <a:xfrm rot="10800000">
            <a:off x="9310725" y="2196934"/>
            <a:ext cx="303475" cy="3437465"/>
          </a:xfrm>
          <a:prstGeom prst="rightBrace">
            <a:avLst>
              <a:gd name="adj1" fmla="val 8333"/>
              <a:gd name="adj2" fmla="val 56400"/>
            </a:avLst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D02E8E-E027-874A-D55B-7F6601F7AAAC}"/>
              </a:ext>
            </a:extLst>
          </p:cNvPr>
          <p:cNvSpPr txBox="1"/>
          <p:nvPr/>
        </p:nvSpPr>
        <p:spPr>
          <a:xfrm>
            <a:off x="9614200" y="2761504"/>
            <a:ext cx="24700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Expectativa de entrega:</a:t>
            </a:r>
          </a:p>
          <a:p>
            <a:endParaRPr lang="en-BR" dirty="0"/>
          </a:p>
          <a:p>
            <a:pPr marL="285750" indent="-285750">
              <a:buFontTx/>
              <a:buChar char="-"/>
            </a:pPr>
            <a:r>
              <a:rPr lang="en-BR" dirty="0"/>
              <a:t>Análise e diagnóstico de potencial das cadeias produtivas em função da análise dos dados dispostos no dashboard</a:t>
            </a:r>
          </a:p>
        </p:txBody>
      </p:sp>
    </p:spTree>
    <p:extLst>
      <p:ext uri="{BB962C8B-B14F-4D97-AF65-F5344CB8AC3E}">
        <p14:creationId xmlns:p14="http://schemas.microsoft.com/office/powerpoint/2010/main" val="2327442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86E142-ED2F-B701-5A42-FA2BE6FE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Papel das disciplinas na API 1 LOG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1A4DB2-B136-8AB9-F34E-F162929C0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7791" y="305667"/>
            <a:ext cx="6906491" cy="6112308"/>
          </a:xfrm>
        </p:spPr>
        <p:txBody>
          <a:bodyPr anchor="ctr">
            <a:normAutofit lnSpcReduction="10000"/>
          </a:bodyPr>
          <a:lstStyle/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Análise e caracterização de Cadeias Produtivas (Disciplina Logística Empresarial)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Detalhamento da evolução da cadeia produtiva com base em coleta, tratamento e análise de dados (Disciplinas Logística Empresarial, Matemática Aplicada e Informática Aplicada)</a:t>
            </a: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Mapeamento das principais vias de exportação e importação (Disciplina Logística Empresarial)</a:t>
            </a: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Processo de desenvolvimento ágil (Disciplinas Fundamentos da Administração, Logística Empresarial e Informática Aplicada)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Comunicação formal falada e escrita (Disciplinas Fundamentos da Comunicação, Inglês e Métodos para Produção do Conhecimento)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Coleta e tratamento de dados web (Disciplina Informática Aplicada)</a:t>
            </a: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Análise SWOT (Disciplinas Fundamentos da Administração e Logística Empresarial)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833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86E142-ED2F-B701-5A42-FA2BE6FE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pt-BR"/>
              <a:t>O que se espera do aluno ao final da API 1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1A4DB2-B136-8AB9-F34E-F162929C0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964"/>
            <a:ext cx="5558489" cy="4920233"/>
          </a:xfrm>
        </p:spPr>
        <p:txBody>
          <a:bodyPr>
            <a:noAutofit/>
          </a:bodyPr>
          <a:lstStyle/>
          <a:p>
            <a:pPr marL="342900" indent="-342900">
              <a:lnSpc>
                <a:spcPct val="12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Demonstrar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entendimento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sobre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termos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técnicos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logísticos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cadeias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produtivas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internacionalizadas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infraestruturas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transporte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lvl="0" indent="-342900">
              <a:lnSpc>
                <a:spcPct val="12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Saber usar (com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ajuda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autonomia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as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tecnologias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Microsoft Power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Plataform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 Power APP, Power BI e Power Automate) para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capturar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tratar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organizar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armazenar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apresentar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dados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característicos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lvl="0" indent="-342900">
              <a:lnSpc>
                <a:spcPct val="12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Saber usar (com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ajuda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autonomia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tecnologia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gerar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 portfolio do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projeto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para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criar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seu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próprio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portfolio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pessoal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2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Demonstrar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automonia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ao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atuar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ambiente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ágil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trabalho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metodologia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Scrum </a:t>
            </a:r>
          </a:p>
          <a:p>
            <a:pPr marL="342900" lvl="0" indent="-342900">
              <a:lnSpc>
                <a:spcPct val="12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Demonstrar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entendimento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sobre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papel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das soft skills no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desenvolvimento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profissional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pessoal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lvl="0" indent="-342900">
              <a:lnSpc>
                <a:spcPct val="12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Demonstrar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entendimento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sobre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importância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uso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conhecimento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técnico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científico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suas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tecnologias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para a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resolução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desafios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acadêmicos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empresariais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120000"/>
              </a:lnSpc>
              <a:spcAft>
                <a:spcPts val="800"/>
              </a:spcAft>
              <a:buNone/>
            </a:pP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pt-BR" sz="1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17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EEC6B59-B1BE-4453-8D02-79B59A944761}"/>
              </a:ext>
            </a:extLst>
          </p:cNvPr>
          <p:cNvSpPr txBox="1">
            <a:spLocks/>
          </p:cNvSpPr>
          <p:nvPr/>
        </p:nvSpPr>
        <p:spPr>
          <a:xfrm>
            <a:off x="5894962" y="479493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fontAlgn="auto"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400" b="0" i="0" u="none" strike="noStrike" kern="1200" cap="none" spc="-5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Avaliação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Head with Gears">
            <a:extLst>
              <a:ext uri="{FF2B5EF4-FFF2-40B4-BE49-F238E27FC236}">
                <a16:creationId xmlns:a16="http://schemas.microsoft.com/office/drawing/2014/main" id="{7C625E66-E5CA-B0D9-8F99-B95FE7ADF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A1FED02-A99A-18DC-CA0E-A94114301EBC}"/>
              </a:ext>
            </a:extLst>
          </p:cNvPr>
          <p:cNvSpPr txBox="1"/>
          <p:nvPr/>
        </p:nvSpPr>
        <p:spPr>
          <a:xfrm>
            <a:off x="5480563" y="1984443"/>
            <a:ext cx="5873237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70% Hard Skills + 30% Soft Skills (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avaliação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feita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em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cada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Sprint)</a:t>
            </a: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Para as Hard Skills,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cada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sprint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possui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um peso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específico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para a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média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do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aluno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,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sendo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:</a:t>
            </a:r>
          </a:p>
          <a:p>
            <a:pPr marL="742950" marR="0" lvl="1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Sprint 1 = 1</a:t>
            </a:r>
          </a:p>
          <a:p>
            <a:pPr marL="742950" marR="0" lvl="1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Sprint 2 = 2</a:t>
            </a:r>
          </a:p>
          <a:p>
            <a:pPr marL="742950" marR="0" lvl="1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Sprint 3 = 2</a:t>
            </a:r>
          </a:p>
          <a:p>
            <a:pPr marL="742950" marR="0" lvl="1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Sprint 4 = 2</a:t>
            </a: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Nota total de Hard Skills com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os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pesos de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cada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Sprint = 7</a:t>
            </a: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Nota total de Soft Skills = 3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43969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BF09AE7-334F-3A19-86F1-CD1A4E3B5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Soft Skills avaliadas</a:t>
            </a:r>
          </a:p>
        </p:txBody>
      </p:sp>
      <p:pic>
        <p:nvPicPr>
          <p:cNvPr id="6" name="Picture 5" descr="Mãos em cima umas das outras">
            <a:extLst>
              <a:ext uri="{FF2B5EF4-FFF2-40B4-BE49-F238E27FC236}">
                <a16:creationId xmlns:a16="http://schemas.microsoft.com/office/drawing/2014/main" id="{65C42F98-5CB9-EDF7-1A32-E85C885A9B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40" r="14042" b="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894D50-E5AB-4D1B-4125-BA60BBF6A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>
            <a:normAutofit/>
          </a:bodyPr>
          <a:lstStyle/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pt-BR" sz="2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Adaptabilidade</a:t>
            </a:r>
            <a:endParaRPr lang="en-GB" sz="2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pt-BR" sz="2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Colaboração</a:t>
            </a:r>
            <a:endParaRPr lang="en-GB" sz="2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pt-BR" sz="2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Comunicação</a:t>
            </a:r>
            <a:endParaRPr lang="en-GB" sz="2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pt-BR" sz="2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Gestão de conflitos</a:t>
            </a:r>
            <a:endParaRPr lang="en-GB" sz="2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pt-BR" sz="2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Proatividade</a:t>
            </a:r>
            <a:endParaRPr lang="en-GB" sz="2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773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B1640A-2B8D-0887-AFC8-95CEFB0AF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pt-BR" sz="5400"/>
              <a:t>PROJETO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978999-CE32-118E-7CCF-B39A9B748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Mapear e avaliar cadeias produtivas da RMVALE por meio de coleta, tratamento e análise de dados 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</a:rPr>
              <a:t>de importação e exportação</a:t>
            </a:r>
            <a:endParaRPr lang="pt-BR" sz="3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4" name="Graphic 13" descr="Estatísticas">
            <a:extLst>
              <a:ext uri="{FF2B5EF4-FFF2-40B4-BE49-F238E27FC236}">
                <a16:creationId xmlns:a16="http://schemas.microsoft.com/office/drawing/2014/main" id="{D293FC8E-419C-91DC-5EAE-0344E23C1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1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23B757-443B-0793-3967-CACDD61B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/>
              <a:t>Requisitos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Espaço Reservado para Conteúdo 2">
            <a:extLst>
              <a:ext uri="{FF2B5EF4-FFF2-40B4-BE49-F238E27FC236}">
                <a16:creationId xmlns:a16="http://schemas.microsoft.com/office/drawing/2014/main" id="{A7BA9AC5-03AC-7280-9B49-6134D45587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0213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923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23B757-443B-0793-3967-CACDD61B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/>
              <a:t>Estrutura digital do projeto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E02B843C-4E73-ADEE-FD63-FE8B6A5F08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12148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860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ADC18188-E624-BEE8-1FC7-C9EB7314B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" y="346167"/>
            <a:ext cx="2824794" cy="1588946"/>
          </a:xfrm>
          <a:prstGeom prst="rect">
            <a:avLst/>
          </a:prstGeom>
        </p:spPr>
      </p:pic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C243993C-B490-75C9-BCDF-CA211140B5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208" y="599974"/>
            <a:ext cx="3251032" cy="1040330"/>
          </a:xfrm>
          <a:prstGeom prst="rect">
            <a:avLst/>
          </a:prstGeom>
        </p:spPr>
      </p:pic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C6471444-5E9B-5539-2627-C518FE9A2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011" y="2779783"/>
            <a:ext cx="3228290" cy="1307457"/>
          </a:xfrm>
          <a:prstGeom prst="rect">
            <a:avLst/>
          </a:prstGeom>
        </p:spPr>
      </p:pic>
      <p:pic>
        <p:nvPicPr>
          <p:cNvPr id="4" name="Picture 3" descr="A yellow and black sign&#10;&#10;Description automatically generated with low confidence">
            <a:extLst>
              <a:ext uri="{FF2B5EF4-FFF2-40B4-BE49-F238E27FC236}">
                <a16:creationId xmlns:a16="http://schemas.microsoft.com/office/drawing/2014/main" id="{A17F379B-AA0B-5199-DACF-39F29C32BA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9" y="5185584"/>
            <a:ext cx="3225770" cy="1072567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D4B64C43-2125-8B64-46B8-785C0E34C4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709" y="4930535"/>
            <a:ext cx="2657643" cy="1581298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A5A17FC0-D416-4C8B-A9E6-5924D352B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127" y="-680"/>
            <a:ext cx="4236873" cy="685868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24FDCB-D21A-7555-6CAF-F721C351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152" y="1010485"/>
            <a:ext cx="2840391" cy="33539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Tecnologias obrigatórias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82DC870-E8E5-4050-B10C-CC24FC67E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802074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F76A74F-C283-4DED-BD4D-086753B7C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4571549"/>
            <a:ext cx="8113985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B2791FB-B2F7-4BBE-B8D8-74C37FF9E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891B5DE-6811-4844-BB18-472A3F36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EDCC6308-2814-E235-E002-BD8262F96B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41" y="2636436"/>
            <a:ext cx="2177583" cy="1714847"/>
          </a:xfrm>
          <a:prstGeom prst="rect">
            <a:avLst/>
          </a:prstGeom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40636" y="4571549"/>
            <a:ext cx="1892695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25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6E7F578-E692-1635-7AAA-B84DBF841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974536"/>
              </p:ext>
            </p:extLst>
          </p:nvPr>
        </p:nvGraphicFramePr>
        <p:xfrm>
          <a:off x="5233249" y="1223599"/>
          <a:ext cx="4077478" cy="44646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7478">
                  <a:extLst>
                    <a:ext uri="{9D8B030D-6E8A-4147-A177-3AD203B41FA5}">
                      <a16:colId xmlns:a16="http://schemas.microsoft.com/office/drawing/2014/main" val="1907233996"/>
                    </a:ext>
                  </a:extLst>
                </a:gridCol>
              </a:tblGrid>
              <a:tr h="744114">
                <a:tc>
                  <a:txBody>
                    <a:bodyPr/>
                    <a:lstStyle/>
                    <a:p>
                      <a:r>
                        <a:rPr lang="en-BR" dirty="0"/>
                        <a:t>Kick-off do Projeto – 13/03/2023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23968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r>
                        <a:rPr lang="en-BR" dirty="0"/>
                        <a:t>Apresentação Sprint 1 – 03/0</a:t>
                      </a:r>
                      <a:r>
                        <a:rPr lang="en-US" dirty="0"/>
                        <a:t>4</a:t>
                      </a:r>
                      <a:r>
                        <a:rPr lang="en-BR" dirty="0"/>
                        <a:t>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812313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R" dirty="0"/>
                        <a:t>Apresentação Sprint 2 – 24/04/2023</a:t>
                      </a:r>
                    </a:p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602615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R" dirty="0"/>
                        <a:t>Apresentação Sprint 3 – 15/05/2023</a:t>
                      </a:r>
                    </a:p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691806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R" dirty="0"/>
                        <a:t>Apresentação Sprint 4 – 05/06/2023</a:t>
                      </a:r>
                    </a:p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450269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r>
                        <a:rPr lang="en-BR" dirty="0"/>
                        <a:t>Feira de Soluções – 13 e 14/06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04508"/>
                  </a:ext>
                </a:extLst>
              </a:tr>
            </a:tbl>
          </a:graphicData>
        </a:graphic>
      </p:graphicFrame>
      <p:sp>
        <p:nvSpPr>
          <p:cNvPr id="3" name="Título 1">
            <a:extLst>
              <a:ext uri="{FF2B5EF4-FFF2-40B4-BE49-F238E27FC236}">
                <a16:creationId xmlns:a16="http://schemas.microsoft.com/office/drawing/2014/main" id="{826C7FF9-3978-915E-2296-C5D1F9200A40}"/>
              </a:ext>
            </a:extLst>
          </p:cNvPr>
          <p:cNvSpPr txBox="1">
            <a:spLocks/>
          </p:cNvSpPr>
          <p:nvPr/>
        </p:nvSpPr>
        <p:spPr>
          <a:xfrm>
            <a:off x="609892" y="516835"/>
            <a:ext cx="3084844" cy="5772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ea typeface="+mj-lt"/>
                <a:cs typeface="+mj-lt"/>
              </a:rPr>
              <a:t>Cronograma da API</a:t>
            </a:r>
          </a:p>
          <a:p>
            <a:pPr algn="ctr"/>
            <a:endParaRPr lang="pt-BR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370B0BE-76F8-D889-587A-E57F7F488966}"/>
              </a:ext>
            </a:extLst>
          </p:cNvPr>
          <p:cNvSpPr/>
          <p:nvPr/>
        </p:nvSpPr>
        <p:spPr>
          <a:xfrm>
            <a:off x="5233249" y="1196528"/>
            <a:ext cx="4077478" cy="4478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171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6E7F578-E692-1635-7AAA-B84DBF841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806501"/>
              </p:ext>
            </p:extLst>
          </p:nvPr>
        </p:nvGraphicFramePr>
        <p:xfrm>
          <a:off x="5233249" y="1223599"/>
          <a:ext cx="4077478" cy="44646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7478">
                  <a:extLst>
                    <a:ext uri="{9D8B030D-6E8A-4147-A177-3AD203B41FA5}">
                      <a16:colId xmlns:a16="http://schemas.microsoft.com/office/drawing/2014/main" val="1907233996"/>
                    </a:ext>
                  </a:extLst>
                </a:gridCol>
              </a:tblGrid>
              <a:tr h="744114">
                <a:tc>
                  <a:txBody>
                    <a:bodyPr/>
                    <a:lstStyle/>
                    <a:p>
                      <a:r>
                        <a:rPr lang="en-BR" dirty="0"/>
                        <a:t>Kick-off do Projeto – 13/03/2023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23968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r>
                        <a:rPr lang="en-BR" dirty="0"/>
                        <a:t>Apresentação Sprint 1 – 03/04/2023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812313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R" dirty="0"/>
                        <a:t>Apresentação Sprint 2 – 24/04/2023</a:t>
                      </a:r>
                    </a:p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602615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R" dirty="0"/>
                        <a:t>Apresentação Sprint 3 – 15/05/2023</a:t>
                      </a:r>
                    </a:p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691806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R" dirty="0"/>
                        <a:t>Apresentação Sprint 4 – 05/06/2023</a:t>
                      </a:r>
                    </a:p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450269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r>
                        <a:rPr lang="en-BR" dirty="0"/>
                        <a:t>Feira de Soluções – 13 e 14/06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04508"/>
                  </a:ext>
                </a:extLst>
              </a:tr>
            </a:tbl>
          </a:graphicData>
        </a:graphic>
      </p:graphicFrame>
      <p:sp>
        <p:nvSpPr>
          <p:cNvPr id="3" name="Título 1">
            <a:extLst>
              <a:ext uri="{FF2B5EF4-FFF2-40B4-BE49-F238E27FC236}">
                <a16:creationId xmlns:a16="http://schemas.microsoft.com/office/drawing/2014/main" id="{826C7FF9-3978-915E-2296-C5D1F9200A40}"/>
              </a:ext>
            </a:extLst>
          </p:cNvPr>
          <p:cNvSpPr txBox="1">
            <a:spLocks/>
          </p:cNvSpPr>
          <p:nvPr/>
        </p:nvSpPr>
        <p:spPr>
          <a:xfrm>
            <a:off x="609892" y="516835"/>
            <a:ext cx="3084844" cy="5772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ea typeface="+mj-lt"/>
                <a:cs typeface="+mj-lt"/>
              </a:rPr>
              <a:t>Cronograma da API</a:t>
            </a:r>
          </a:p>
          <a:p>
            <a:pPr algn="ctr"/>
            <a:endParaRPr lang="pt-BR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370B0BE-76F8-D889-587A-E57F7F488966}"/>
              </a:ext>
            </a:extLst>
          </p:cNvPr>
          <p:cNvSpPr/>
          <p:nvPr/>
        </p:nvSpPr>
        <p:spPr>
          <a:xfrm>
            <a:off x="5233249" y="1920923"/>
            <a:ext cx="4077478" cy="4478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CCD2DE61-F03A-B6E4-45B7-2AD8BE89A357}"/>
              </a:ext>
            </a:extLst>
          </p:cNvPr>
          <p:cNvSpPr/>
          <p:nvPr/>
        </p:nvSpPr>
        <p:spPr>
          <a:xfrm rot="10800000">
            <a:off x="9310725" y="609969"/>
            <a:ext cx="303480" cy="5024431"/>
          </a:xfrm>
          <a:prstGeom prst="rightBrace">
            <a:avLst>
              <a:gd name="adj1" fmla="val 8333"/>
              <a:gd name="adj2" fmla="val 69380"/>
            </a:avLst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D02E8E-E027-874A-D55B-7F6601F7AAAC}"/>
              </a:ext>
            </a:extLst>
          </p:cNvPr>
          <p:cNvSpPr txBox="1"/>
          <p:nvPr/>
        </p:nvSpPr>
        <p:spPr>
          <a:xfrm>
            <a:off x="9614206" y="609970"/>
            <a:ext cx="24700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Expectativa de entrega:</a:t>
            </a:r>
          </a:p>
          <a:p>
            <a:endParaRPr lang="en-BR" dirty="0"/>
          </a:p>
          <a:p>
            <a:pPr marL="285750" indent="-285750">
              <a:buFontTx/>
              <a:buChar char="-"/>
            </a:pPr>
            <a:r>
              <a:rPr lang="en-BR" dirty="0"/>
              <a:t>Identificação das principais cadeias produtivas da RMVALE</a:t>
            </a:r>
          </a:p>
          <a:p>
            <a:pPr marL="285750" indent="-285750">
              <a:buFontTx/>
              <a:buChar char="-"/>
            </a:pPr>
            <a:endParaRPr lang="en-BR" dirty="0"/>
          </a:p>
          <a:p>
            <a:pPr marL="285750" indent="-285750">
              <a:buFontTx/>
              <a:buChar char="-"/>
            </a:pPr>
            <a:r>
              <a:rPr lang="en-BR" dirty="0"/>
              <a:t>Identificação dos principais produtos importados e exportados</a:t>
            </a:r>
          </a:p>
          <a:p>
            <a:pPr marL="285750" indent="-285750">
              <a:buFontTx/>
              <a:buChar char="-"/>
            </a:pPr>
            <a:endParaRPr lang="en-BR" dirty="0"/>
          </a:p>
          <a:p>
            <a:pPr marL="285750" indent="-285750">
              <a:buFontTx/>
              <a:buChar char="-"/>
            </a:pPr>
            <a:r>
              <a:rPr lang="en-BR" dirty="0"/>
              <a:t>Mapa regional indicando os principais pólos geradores de demanda e produção por cadeia produtiva</a:t>
            </a:r>
          </a:p>
        </p:txBody>
      </p:sp>
    </p:spTree>
    <p:extLst>
      <p:ext uri="{BB962C8B-B14F-4D97-AF65-F5344CB8AC3E}">
        <p14:creationId xmlns:p14="http://schemas.microsoft.com/office/powerpoint/2010/main" val="3525650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6E7F578-E692-1635-7AAA-B84DBF841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968460"/>
              </p:ext>
            </p:extLst>
          </p:nvPr>
        </p:nvGraphicFramePr>
        <p:xfrm>
          <a:off x="5233249" y="1223599"/>
          <a:ext cx="4077478" cy="44646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7478">
                  <a:extLst>
                    <a:ext uri="{9D8B030D-6E8A-4147-A177-3AD203B41FA5}">
                      <a16:colId xmlns:a16="http://schemas.microsoft.com/office/drawing/2014/main" val="1907233996"/>
                    </a:ext>
                  </a:extLst>
                </a:gridCol>
              </a:tblGrid>
              <a:tr h="744114">
                <a:tc>
                  <a:txBody>
                    <a:bodyPr/>
                    <a:lstStyle/>
                    <a:p>
                      <a:r>
                        <a:rPr lang="en-BR" dirty="0"/>
                        <a:t>Kick-off do Projeto – 13/03/2023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23968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r>
                        <a:rPr lang="en-BR" dirty="0"/>
                        <a:t>Apresentação Sprint 1 – 03/0</a:t>
                      </a:r>
                      <a:r>
                        <a:rPr lang="en-US" dirty="0"/>
                        <a:t>4</a:t>
                      </a:r>
                      <a:r>
                        <a:rPr lang="en-BR" dirty="0"/>
                        <a:t>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812313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R" dirty="0"/>
                        <a:t>Apresentação Sprint 2 – 24/04/2023</a:t>
                      </a:r>
                    </a:p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602615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R" dirty="0"/>
                        <a:t>Apresentação Sprint 3 – 15/05/2023</a:t>
                      </a:r>
                    </a:p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691806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R" dirty="0"/>
                        <a:t>Apresentação Sprint 4 – 05/06/2023</a:t>
                      </a:r>
                    </a:p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450269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r>
                        <a:rPr lang="en-BR" dirty="0"/>
                        <a:t>Feira de Soluções – 13 e 14/06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04508"/>
                  </a:ext>
                </a:extLst>
              </a:tr>
            </a:tbl>
          </a:graphicData>
        </a:graphic>
      </p:graphicFrame>
      <p:sp>
        <p:nvSpPr>
          <p:cNvPr id="3" name="Título 1">
            <a:extLst>
              <a:ext uri="{FF2B5EF4-FFF2-40B4-BE49-F238E27FC236}">
                <a16:creationId xmlns:a16="http://schemas.microsoft.com/office/drawing/2014/main" id="{826C7FF9-3978-915E-2296-C5D1F9200A40}"/>
              </a:ext>
            </a:extLst>
          </p:cNvPr>
          <p:cNvSpPr txBox="1">
            <a:spLocks/>
          </p:cNvSpPr>
          <p:nvPr/>
        </p:nvSpPr>
        <p:spPr>
          <a:xfrm>
            <a:off x="609892" y="516835"/>
            <a:ext cx="3084844" cy="5772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ea typeface="+mj-lt"/>
                <a:cs typeface="+mj-lt"/>
              </a:rPr>
              <a:t>Cronograma da API</a:t>
            </a:r>
          </a:p>
          <a:p>
            <a:pPr algn="ctr"/>
            <a:endParaRPr lang="pt-BR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370B0BE-76F8-D889-587A-E57F7F488966}"/>
              </a:ext>
            </a:extLst>
          </p:cNvPr>
          <p:cNvSpPr/>
          <p:nvPr/>
        </p:nvSpPr>
        <p:spPr>
          <a:xfrm>
            <a:off x="5233246" y="2668042"/>
            <a:ext cx="4077478" cy="4478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CCD2DE61-F03A-B6E4-45B7-2AD8BE89A357}"/>
              </a:ext>
            </a:extLst>
          </p:cNvPr>
          <p:cNvSpPr/>
          <p:nvPr/>
        </p:nvSpPr>
        <p:spPr>
          <a:xfrm rot="10800000">
            <a:off x="9310725" y="609969"/>
            <a:ext cx="303480" cy="5024431"/>
          </a:xfrm>
          <a:prstGeom prst="rightBrace">
            <a:avLst>
              <a:gd name="adj1" fmla="val 8333"/>
              <a:gd name="adj2" fmla="val 54490"/>
            </a:avLst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D02E8E-E027-874A-D55B-7F6601F7AAAC}"/>
              </a:ext>
            </a:extLst>
          </p:cNvPr>
          <p:cNvSpPr txBox="1"/>
          <p:nvPr/>
        </p:nvSpPr>
        <p:spPr>
          <a:xfrm>
            <a:off x="9614200" y="1684751"/>
            <a:ext cx="24700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Expectativa de entrega:</a:t>
            </a:r>
          </a:p>
          <a:p>
            <a:endParaRPr lang="en-BR" dirty="0"/>
          </a:p>
          <a:p>
            <a:pPr marL="285750" indent="-285750">
              <a:buFontTx/>
              <a:buChar char="-"/>
            </a:pPr>
            <a:r>
              <a:rPr lang="en-BR" dirty="0"/>
              <a:t>Estrutura relacional de dados</a:t>
            </a:r>
          </a:p>
          <a:p>
            <a:pPr marL="285750" indent="-285750">
              <a:buFontTx/>
              <a:buChar char="-"/>
            </a:pPr>
            <a:endParaRPr lang="en-BR" dirty="0"/>
          </a:p>
          <a:p>
            <a:pPr marL="285750" indent="-285750">
              <a:buFontTx/>
              <a:buChar char="-"/>
            </a:pPr>
            <a:r>
              <a:rPr lang="en-BR" dirty="0"/>
              <a:t>Aplicativo em Power Apps que permita resumir os dados de exportação e importação de cada município</a:t>
            </a:r>
          </a:p>
        </p:txBody>
      </p:sp>
    </p:spTree>
    <p:extLst>
      <p:ext uri="{BB962C8B-B14F-4D97-AF65-F5344CB8AC3E}">
        <p14:creationId xmlns:p14="http://schemas.microsoft.com/office/powerpoint/2010/main" val="1385862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6E7F578-E692-1635-7AAA-B84DBF841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265198"/>
              </p:ext>
            </p:extLst>
          </p:nvPr>
        </p:nvGraphicFramePr>
        <p:xfrm>
          <a:off x="5233249" y="1223599"/>
          <a:ext cx="4077478" cy="44646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7478">
                  <a:extLst>
                    <a:ext uri="{9D8B030D-6E8A-4147-A177-3AD203B41FA5}">
                      <a16:colId xmlns:a16="http://schemas.microsoft.com/office/drawing/2014/main" val="1907233996"/>
                    </a:ext>
                  </a:extLst>
                </a:gridCol>
              </a:tblGrid>
              <a:tr h="744114">
                <a:tc>
                  <a:txBody>
                    <a:bodyPr/>
                    <a:lstStyle/>
                    <a:p>
                      <a:r>
                        <a:rPr lang="en-BR" dirty="0"/>
                        <a:t>Kick-off do Projeto – 13/03/2023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23968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r>
                        <a:rPr lang="en-BR" dirty="0"/>
                        <a:t>Apresentação Sprint 1 – 03/0</a:t>
                      </a:r>
                      <a:r>
                        <a:rPr lang="en-US" dirty="0"/>
                        <a:t>4</a:t>
                      </a:r>
                      <a:r>
                        <a:rPr lang="en-BR" dirty="0"/>
                        <a:t>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812313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R" dirty="0"/>
                        <a:t>Apresentação Sprint 2 – 24/04/2023</a:t>
                      </a:r>
                    </a:p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602615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R" dirty="0"/>
                        <a:t>Apresentação Sprint 3 – 15/05/2023</a:t>
                      </a:r>
                    </a:p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691806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R" dirty="0"/>
                        <a:t>Apresentação Sprint 4 – 05/06/2023</a:t>
                      </a:r>
                    </a:p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450269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r>
                        <a:rPr lang="en-BR" dirty="0"/>
                        <a:t>Feira de Soluções – 13 e 14/06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04508"/>
                  </a:ext>
                </a:extLst>
              </a:tr>
            </a:tbl>
          </a:graphicData>
        </a:graphic>
      </p:graphicFrame>
      <p:sp>
        <p:nvSpPr>
          <p:cNvPr id="3" name="Título 1">
            <a:extLst>
              <a:ext uri="{FF2B5EF4-FFF2-40B4-BE49-F238E27FC236}">
                <a16:creationId xmlns:a16="http://schemas.microsoft.com/office/drawing/2014/main" id="{826C7FF9-3978-915E-2296-C5D1F9200A40}"/>
              </a:ext>
            </a:extLst>
          </p:cNvPr>
          <p:cNvSpPr txBox="1">
            <a:spLocks/>
          </p:cNvSpPr>
          <p:nvPr/>
        </p:nvSpPr>
        <p:spPr>
          <a:xfrm>
            <a:off x="609892" y="516835"/>
            <a:ext cx="3084844" cy="5772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ea typeface="+mj-lt"/>
                <a:cs typeface="+mj-lt"/>
              </a:rPr>
              <a:t>Cronograma da API</a:t>
            </a:r>
          </a:p>
          <a:p>
            <a:pPr algn="ctr"/>
            <a:endParaRPr lang="pt-BR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370B0BE-76F8-D889-587A-E57F7F488966}"/>
              </a:ext>
            </a:extLst>
          </p:cNvPr>
          <p:cNvSpPr/>
          <p:nvPr/>
        </p:nvSpPr>
        <p:spPr>
          <a:xfrm>
            <a:off x="5233247" y="3429000"/>
            <a:ext cx="4077478" cy="4478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CCD2DE61-F03A-B6E4-45B7-2AD8BE89A357}"/>
              </a:ext>
            </a:extLst>
          </p:cNvPr>
          <p:cNvSpPr/>
          <p:nvPr/>
        </p:nvSpPr>
        <p:spPr>
          <a:xfrm rot="10800000">
            <a:off x="9310725" y="2196934"/>
            <a:ext cx="303475" cy="3437465"/>
          </a:xfrm>
          <a:prstGeom prst="rightBrace">
            <a:avLst>
              <a:gd name="adj1" fmla="val 8333"/>
              <a:gd name="adj2" fmla="val 56400"/>
            </a:avLst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D02E8E-E027-874A-D55B-7F6601F7AAAC}"/>
              </a:ext>
            </a:extLst>
          </p:cNvPr>
          <p:cNvSpPr txBox="1"/>
          <p:nvPr/>
        </p:nvSpPr>
        <p:spPr>
          <a:xfrm>
            <a:off x="9614202" y="2498773"/>
            <a:ext cx="24700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Expectativa de entrega:</a:t>
            </a:r>
          </a:p>
          <a:p>
            <a:endParaRPr lang="en-BR" dirty="0"/>
          </a:p>
          <a:p>
            <a:pPr marL="285750" indent="-285750">
              <a:buFontTx/>
              <a:buChar char="-"/>
            </a:pPr>
            <a:r>
              <a:rPr lang="en-BR" dirty="0"/>
              <a:t>Dashboard que permita avaliar a evolução das importações e exportações da RMVALE</a:t>
            </a:r>
          </a:p>
        </p:txBody>
      </p:sp>
    </p:spTree>
    <p:extLst>
      <p:ext uri="{BB962C8B-B14F-4D97-AF65-F5344CB8AC3E}">
        <p14:creationId xmlns:p14="http://schemas.microsoft.com/office/powerpoint/2010/main" val="23522600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243141"/>
      </a:dk2>
      <a:lt2>
        <a:srgbClr val="E8E2E2"/>
      </a:lt2>
      <a:accent1>
        <a:srgbClr val="45AFAF"/>
      </a:accent1>
      <a:accent2>
        <a:srgbClr val="3B80B1"/>
      </a:accent2>
      <a:accent3>
        <a:srgbClr val="4D60C3"/>
      </a:accent3>
      <a:accent4>
        <a:srgbClr val="664BB8"/>
      </a:accent4>
      <a:accent5>
        <a:srgbClr val="9C4DC3"/>
      </a:accent5>
      <a:accent6>
        <a:srgbClr val="B13BA7"/>
      </a:accent6>
      <a:hlink>
        <a:srgbClr val="C65555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A13047888562146A026D13F4110CF34" ma:contentTypeVersion="3" ma:contentTypeDescription="Crie um novo documento." ma:contentTypeScope="" ma:versionID="7ed1d13e6c0c52f0c10d9ce5178fc119">
  <xsd:schema xmlns:xsd="http://www.w3.org/2001/XMLSchema" xmlns:xs="http://www.w3.org/2001/XMLSchema" xmlns:p="http://schemas.microsoft.com/office/2006/metadata/properties" xmlns:ns2="523602ca-9ca5-45ae-a15d-239f3799a81f" targetNamespace="http://schemas.microsoft.com/office/2006/metadata/properties" ma:root="true" ma:fieldsID="31a80ddb8c00078a5b5e4753099bee4a" ns2:_="">
    <xsd:import namespace="523602ca-9ca5-45ae-a15d-239f3799a8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3602ca-9ca5-45ae-a15d-239f3799a8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691C83-81C2-4D6C-B175-C37F48ED7E8C}"/>
</file>

<file path=customXml/itemProps2.xml><?xml version="1.0" encoding="utf-8"?>
<ds:datastoreItem xmlns:ds="http://schemas.openxmlformats.org/officeDocument/2006/customXml" ds:itemID="{8D901B6F-BEBD-4A00-BC20-5DC53696BA8A}"/>
</file>

<file path=customXml/itemProps3.xml><?xml version="1.0" encoding="utf-8"?>
<ds:datastoreItem xmlns:ds="http://schemas.openxmlformats.org/officeDocument/2006/customXml" ds:itemID="{B5C11178-1541-47D7-ABB0-83BE28EE4C8A}"/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772</Words>
  <Application>Microsoft Office PowerPoint</Application>
  <PresentationFormat>Widescreen</PresentationFormat>
  <Paragraphs>103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Wingdings</vt:lpstr>
      <vt:lpstr>Tema do Office</vt:lpstr>
      <vt:lpstr>RetrospectVTI</vt:lpstr>
      <vt:lpstr>MAPEAMENTO SETORIAL RMVALE</vt:lpstr>
      <vt:lpstr>PROJETO</vt:lpstr>
      <vt:lpstr>Requisitos</vt:lpstr>
      <vt:lpstr>Estrutura digital do projeto</vt:lpstr>
      <vt:lpstr>Tecnologias obrigatórias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Papel das disciplinas na API 1 LOG</vt:lpstr>
      <vt:lpstr>O que se espera do aluno ao final da API 1</vt:lpstr>
      <vt:lpstr>Apresentação do PowerPoint</vt:lpstr>
      <vt:lpstr>Soft Skills avaliadas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 I</dc:title>
  <dc:creator>MARCUS VINICIUS DO NASCIMENTO</dc:creator>
  <cp:lastModifiedBy>MARCUS VINICIUS DO NASCIMENTO</cp:lastModifiedBy>
  <cp:revision>18</cp:revision>
  <dcterms:created xsi:type="dcterms:W3CDTF">2022-08-13T22:32:47Z</dcterms:created>
  <dcterms:modified xsi:type="dcterms:W3CDTF">2023-03-13T11:13:58Z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0x010100BA13047888562146A026D13F4110CF34</vt:lpwstr>
  </property>
</Properties>
</file>