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9144000"/>
  <p:notesSz cx="6858000" cy="9144000"/>
  <p:embeddedFontLst>
    <p:embeddedFont>
      <p:font typeface="Inter SemiBold"/>
      <p:regular r:id="rId11"/>
      <p:bold r:id="rId12"/>
    </p:embeddedFont>
    <p:embeddedFont>
      <p:font typeface="Inter"/>
      <p:regular r:id="rId13"/>
      <p:bold r:id="rId14"/>
    </p:embeddedFont>
    <p:embeddedFont>
      <p:font typeface="Lor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SemiBold-regular.fntdata"/><Relationship Id="rId10" Type="http://schemas.openxmlformats.org/officeDocument/2006/relationships/slide" Target="slides/slide3.xml"/><Relationship Id="rId13" Type="http://schemas.openxmlformats.org/officeDocument/2006/relationships/font" Target="fonts/Inter-regular.fntdata"/><Relationship Id="rId12" Type="http://schemas.openxmlformats.org/officeDocument/2006/relationships/font" Target="fonts/InterSemi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Lora-regular.fntdata"/><Relationship Id="rId14" Type="http://schemas.openxmlformats.org/officeDocument/2006/relationships/font" Target="fonts/Inter-bold.fntdata"/><Relationship Id="rId17" Type="http://schemas.openxmlformats.org/officeDocument/2006/relationships/font" Target="fonts/Lora-italic.fntdata"/><Relationship Id="rId16" Type="http://schemas.openxmlformats.org/officeDocument/2006/relationships/font" Target="fonts/Lora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font" Target="fonts/Lora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069cb22e8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3069cb22e8_2_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069cb22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069cb22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069cb22e8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3069cb22e8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681120" y="1152360"/>
            <a:ext cx="8150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81120" y="1152360"/>
            <a:ext cx="8150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81120" y="1152360"/>
            <a:ext cx="3977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857480" y="1152360"/>
            <a:ext cx="3977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idx="1" type="subTitle"/>
          </p:nvPr>
        </p:nvSpPr>
        <p:spPr>
          <a:xfrm>
            <a:off x="681120" y="444960"/>
            <a:ext cx="81507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681120" y="115236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857480" y="1152360"/>
            <a:ext cx="3977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3" type="body"/>
          </p:nvPr>
        </p:nvSpPr>
        <p:spPr>
          <a:xfrm>
            <a:off x="681120" y="293688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681120" y="1152360"/>
            <a:ext cx="3977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857480" y="115236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4857480" y="293688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681120" y="115236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4857480" y="115236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681120" y="2936880"/>
            <a:ext cx="8150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681120" y="1152360"/>
            <a:ext cx="8150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681120" y="2936880"/>
            <a:ext cx="8150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681120" y="115236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857480" y="115236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3" type="body"/>
          </p:nvPr>
        </p:nvSpPr>
        <p:spPr>
          <a:xfrm>
            <a:off x="681120" y="293688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4" type="body"/>
          </p:nvPr>
        </p:nvSpPr>
        <p:spPr>
          <a:xfrm>
            <a:off x="4857480" y="293688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81120" y="1152360"/>
            <a:ext cx="2624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3437280" y="1152360"/>
            <a:ext cx="2624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6193080" y="1152360"/>
            <a:ext cx="2624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681120" y="2936880"/>
            <a:ext cx="2624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5" type="body"/>
          </p:nvPr>
        </p:nvSpPr>
        <p:spPr>
          <a:xfrm>
            <a:off x="3437280" y="2936880"/>
            <a:ext cx="2624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6" type="body"/>
          </p:nvPr>
        </p:nvSpPr>
        <p:spPr>
          <a:xfrm>
            <a:off x="6193080" y="2936880"/>
            <a:ext cx="2624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681120" y="1152360"/>
            <a:ext cx="8150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subTitle"/>
          </p:nvPr>
        </p:nvSpPr>
        <p:spPr>
          <a:xfrm>
            <a:off x="681120" y="1152360"/>
            <a:ext cx="8150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681120" y="1152360"/>
            <a:ext cx="3977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2" type="body"/>
          </p:nvPr>
        </p:nvSpPr>
        <p:spPr>
          <a:xfrm>
            <a:off x="4857480" y="1152360"/>
            <a:ext cx="3977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idx="1" type="subTitle"/>
          </p:nvPr>
        </p:nvSpPr>
        <p:spPr>
          <a:xfrm>
            <a:off x="681120" y="444960"/>
            <a:ext cx="81507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" type="body"/>
          </p:nvPr>
        </p:nvSpPr>
        <p:spPr>
          <a:xfrm>
            <a:off x="681120" y="115236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2" type="body"/>
          </p:nvPr>
        </p:nvSpPr>
        <p:spPr>
          <a:xfrm>
            <a:off x="4857480" y="1152360"/>
            <a:ext cx="3977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3" type="body"/>
          </p:nvPr>
        </p:nvSpPr>
        <p:spPr>
          <a:xfrm>
            <a:off x="681120" y="293688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681120" y="1152360"/>
            <a:ext cx="3977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2" type="body"/>
          </p:nvPr>
        </p:nvSpPr>
        <p:spPr>
          <a:xfrm>
            <a:off x="4857480" y="115236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3" type="body"/>
          </p:nvPr>
        </p:nvSpPr>
        <p:spPr>
          <a:xfrm>
            <a:off x="4857480" y="293688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681120" y="115236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2" type="body"/>
          </p:nvPr>
        </p:nvSpPr>
        <p:spPr>
          <a:xfrm>
            <a:off x="4857480" y="115236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3" type="body"/>
          </p:nvPr>
        </p:nvSpPr>
        <p:spPr>
          <a:xfrm>
            <a:off x="681120" y="2936880"/>
            <a:ext cx="8150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681120" y="1152360"/>
            <a:ext cx="8150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2" type="body"/>
          </p:nvPr>
        </p:nvSpPr>
        <p:spPr>
          <a:xfrm>
            <a:off x="681120" y="2936880"/>
            <a:ext cx="8150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" type="body"/>
          </p:nvPr>
        </p:nvSpPr>
        <p:spPr>
          <a:xfrm>
            <a:off x="681120" y="115236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2" type="body"/>
          </p:nvPr>
        </p:nvSpPr>
        <p:spPr>
          <a:xfrm>
            <a:off x="4857480" y="115236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3" type="body"/>
          </p:nvPr>
        </p:nvSpPr>
        <p:spPr>
          <a:xfrm>
            <a:off x="681120" y="293688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4" type="body"/>
          </p:nvPr>
        </p:nvSpPr>
        <p:spPr>
          <a:xfrm>
            <a:off x="4857480" y="2936880"/>
            <a:ext cx="3977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681120" y="1152360"/>
            <a:ext cx="2624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3437280" y="1152360"/>
            <a:ext cx="2624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3" type="body"/>
          </p:nvPr>
        </p:nvSpPr>
        <p:spPr>
          <a:xfrm>
            <a:off x="6193080" y="1152360"/>
            <a:ext cx="2624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4" type="body"/>
          </p:nvPr>
        </p:nvSpPr>
        <p:spPr>
          <a:xfrm>
            <a:off x="681120" y="2936880"/>
            <a:ext cx="2624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5" type="body"/>
          </p:nvPr>
        </p:nvSpPr>
        <p:spPr>
          <a:xfrm>
            <a:off x="3437280" y="2936880"/>
            <a:ext cx="2624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6" type="body"/>
          </p:nvPr>
        </p:nvSpPr>
        <p:spPr>
          <a:xfrm>
            <a:off x="6193080" y="2936880"/>
            <a:ext cx="26244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543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39" l="0" r="0" t="49"/>
          <a:stretch/>
        </p:blipFill>
        <p:spPr>
          <a:xfrm>
            <a:off x="0" y="0"/>
            <a:ext cx="9143638" cy="514043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829840" y="1495800"/>
            <a:ext cx="28965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829840" y="238320"/>
            <a:ext cx="204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rgbClr val="762A2B"/>
                </a:solidFill>
                <a:latin typeface="Inter"/>
                <a:ea typeface="Inter"/>
                <a:cs typeface="Inter"/>
                <a:sym typeface="Inter"/>
              </a:rPr>
              <a:t>LIGHTNING TALK (3 MIN.)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9F7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639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681120" y="1152360"/>
            <a:ext cx="8150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6"/>
          <p:cNvSpPr/>
          <p:nvPr/>
        </p:nvSpPr>
        <p:spPr>
          <a:xfrm rot="-5400000">
            <a:off x="-274290" y="4453890"/>
            <a:ext cx="752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08232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AddeConf4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-80640" y="4938840"/>
            <a:ext cx="3564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lN4kmF" TargetMode="External"/><Relationship Id="rId4" Type="http://schemas.openxmlformats.org/officeDocument/2006/relationships/hyperlink" Target="https://github.com/josefgrosch/pudb-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/>
          <p:nvPr/>
        </p:nvSpPr>
        <p:spPr>
          <a:xfrm>
            <a:off x="5914440" y="1495800"/>
            <a:ext cx="2811960" cy="1973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CF9F7"/>
                </a:solidFill>
                <a:latin typeface="Lora"/>
                <a:ea typeface="Lora"/>
                <a:cs typeface="Lora"/>
                <a:sym typeface="Lora"/>
              </a:rPr>
              <a:t>A pudb3 primer,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CF9F7"/>
                </a:solidFill>
                <a:latin typeface="Lora"/>
                <a:ea typeface="Lora"/>
                <a:cs typeface="Lora"/>
                <a:sym typeface="Lora"/>
              </a:rPr>
              <a:t>how I use this python debugger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9"/>
          <p:cNvSpPr/>
          <p:nvPr/>
        </p:nvSpPr>
        <p:spPr>
          <a:xfrm>
            <a:off x="5914440" y="3955680"/>
            <a:ext cx="2472120" cy="9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CF9F7"/>
                </a:solidFill>
                <a:latin typeface="Inter"/>
                <a:ea typeface="Inter"/>
                <a:cs typeface="Inter"/>
                <a:sym typeface="Inter"/>
              </a:rPr>
              <a:t>Josef Grosch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CF9F7"/>
                </a:solidFill>
                <a:latin typeface="Inter"/>
                <a:ea typeface="Inter"/>
                <a:cs typeface="Inter"/>
                <a:sym typeface="Inter"/>
              </a:rPr>
              <a:t>IPTOOLS team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>
            <p:ph type="title"/>
          </p:nvPr>
        </p:nvSpPr>
        <p:spPr>
          <a:xfrm>
            <a:off x="681120" y="444960"/>
            <a:ext cx="81507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Keyboard commands</a:t>
            </a:r>
            <a:endParaRPr/>
          </a:p>
        </p:txBody>
      </p:sp>
      <p:sp>
        <p:nvSpPr>
          <p:cNvPr id="168" name="Google Shape;168;p40"/>
          <p:cNvSpPr txBox="1"/>
          <p:nvPr>
            <p:ph idx="1" type="body"/>
          </p:nvPr>
        </p:nvSpPr>
        <p:spPr>
          <a:xfrm>
            <a:off x="681120" y="1152360"/>
            <a:ext cx="81507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keystrokes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</a:t>
            </a:r>
            <a:r>
              <a:rPr lang="en"/>
              <a:t> (toggle breakpoint)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 (step into)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 (next line)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 (continue to next breakpoint)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? (help)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 (quit)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 (show traceback)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 (show console/output)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r/f (finish current function)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B/C/S/V (Select window, Breakpoint, Code, Stack, Variables)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 txBox="1"/>
          <p:nvPr/>
        </p:nvSpPr>
        <p:spPr>
          <a:xfrm>
            <a:off x="681120" y="444960"/>
            <a:ext cx="81507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82321"/>
                </a:solidFill>
                <a:latin typeface="Lora"/>
                <a:ea typeface="Lora"/>
                <a:cs typeface="Lora"/>
                <a:sym typeface="Lora"/>
              </a:rPr>
              <a:t>Getting pudb &amp; help with pudb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681120" y="1017720"/>
            <a:ext cx="5871600" cy="37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1"/>
          <p:cNvSpPr txBox="1"/>
          <p:nvPr/>
        </p:nvSpPr>
        <p:spPr>
          <a:xfrm>
            <a:off x="681120" y="1152360"/>
            <a:ext cx="815076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327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Char char="●"/>
            </a:pPr>
            <a:r>
              <a:rPr b="0" i="0" lang="en" sz="16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install pudb</a:t>
            </a:r>
            <a:endParaRPr b="0" i="0" sz="16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Char char="○"/>
            </a:pPr>
            <a:r>
              <a:rPr b="0" i="0" lang="en" sz="14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 install pudb</a:t>
            </a:r>
            <a:endParaRPr sz="1440"/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sz="1440"/>
          </a:p>
          <a:p>
            <a:pPr indent="-320040" lvl="0" marL="4572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Char char="●"/>
            </a:pPr>
            <a:r>
              <a:rPr b="0" i="0" lang="en" sz="14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Invoke pudb</a:t>
            </a:r>
            <a:endParaRPr b="0" i="0" sz="14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1" marL="914400" marR="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n" sz="1440"/>
              <a:t>pudb3 ./&lt;code&gt;.py &lt;options&gt;</a:t>
            </a:r>
            <a:endParaRPr sz="1440"/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sz="1440"/>
          </a:p>
          <a:p>
            <a:pPr indent="-332740" lvl="0" marL="4572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Char char="●"/>
            </a:pPr>
            <a:r>
              <a:rPr b="0" i="0" lang="en" sz="16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Helpful links</a:t>
            </a:r>
            <a:endParaRPr b="0" i="0" sz="16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84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Noto Sans Symbols"/>
              <a:buChar char="−"/>
            </a:pPr>
            <a:r>
              <a:rPr b="0" i="0" lang="en" sz="164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https://bit.ly/3lN4kmF</a:t>
            </a:r>
            <a:r>
              <a:rPr b="0" i="0" lang="en" sz="16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(pudb cheat sheet)</a:t>
            </a:r>
            <a:endParaRPr b="0" i="0" sz="16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84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Noto Sans Symbols"/>
              <a:buChar char="−"/>
            </a:pPr>
            <a:r>
              <a:rPr b="0" i="0" lang="en" sz="164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https://github.com/josefgrosch/pudb-demo</a:t>
            </a:r>
            <a:r>
              <a:rPr b="0" i="0" lang="en" sz="16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(code for this talk)</a:t>
            </a:r>
            <a:endParaRPr b="0" i="0" sz="16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9434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6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9434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