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75" r:id="rId5"/>
    <p:sldId id="259" r:id="rId6"/>
    <p:sldId id="260" r:id="rId7"/>
    <p:sldId id="261" r:id="rId8"/>
    <p:sldId id="270" r:id="rId9"/>
    <p:sldId id="272" r:id="rId10"/>
    <p:sldId id="265" r:id="rId11"/>
    <p:sldId id="266" r:id="rId12"/>
    <p:sldId id="267" r:id="rId13"/>
    <p:sldId id="274" r:id="rId14"/>
    <p:sldId id="273" r:id="rId15"/>
    <p:sldId id="276" r:id="rId16"/>
    <p:sldId id="277" r:id="rId17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just format 1 - Dekorfär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7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81013-083B-1E42-B874-BD48A166F1F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D32D8BF-3159-4941-8C62-AD6D5D73970C}">
      <dgm:prSet phldrT="[Text]"/>
      <dgm:spPr/>
      <dgm:t>
        <a:bodyPr/>
        <a:lstStyle/>
        <a:p>
          <a:r>
            <a:rPr lang="sv-SE" dirty="0" err="1" smtClean="0">
              <a:latin typeface="Big Caslon"/>
              <a:cs typeface="Big Caslon"/>
            </a:rPr>
            <a:t>Inscanning</a:t>
          </a:r>
          <a:endParaRPr lang="sv-SE" dirty="0">
            <a:latin typeface="Big Caslon"/>
            <a:cs typeface="Big Caslon"/>
          </a:endParaRPr>
        </a:p>
      </dgm:t>
    </dgm:pt>
    <dgm:pt modelId="{74769138-DC0C-EC42-9C8E-24A303CBCA31}" type="parTrans" cxnId="{33057A0A-C79C-794B-9507-2A5CE6E594D9}">
      <dgm:prSet/>
      <dgm:spPr/>
      <dgm:t>
        <a:bodyPr/>
        <a:lstStyle/>
        <a:p>
          <a:endParaRPr lang="sv-SE"/>
        </a:p>
      </dgm:t>
    </dgm:pt>
    <dgm:pt modelId="{1FFB6CF6-21F8-3C47-80E5-D24C9EC4A5C5}" type="sibTrans" cxnId="{33057A0A-C79C-794B-9507-2A5CE6E594D9}">
      <dgm:prSet/>
      <dgm:spPr/>
      <dgm:t>
        <a:bodyPr/>
        <a:lstStyle/>
        <a:p>
          <a:endParaRPr lang="sv-SE"/>
        </a:p>
      </dgm:t>
    </dgm:pt>
    <dgm:pt modelId="{2966FDC6-79BE-844B-9705-0B65379BF18B}">
      <dgm:prSet phldrT="[Text]"/>
      <dgm:spPr/>
      <dgm:t>
        <a:bodyPr/>
        <a:lstStyle/>
        <a:p>
          <a:r>
            <a:rPr lang="sv-SE" dirty="0" smtClean="0">
              <a:latin typeface="Big Caslon"/>
              <a:cs typeface="Big Caslon"/>
            </a:rPr>
            <a:t>Retuschering</a:t>
          </a:r>
          <a:endParaRPr lang="sv-SE" dirty="0">
            <a:latin typeface="Big Caslon"/>
            <a:cs typeface="Big Caslon"/>
          </a:endParaRPr>
        </a:p>
      </dgm:t>
    </dgm:pt>
    <dgm:pt modelId="{662A6BF0-4F34-A74E-92BC-9F47D4BFE4BB}" type="parTrans" cxnId="{3031E2E7-B8D2-8A4B-BF00-D73FA15BD60E}">
      <dgm:prSet/>
      <dgm:spPr/>
      <dgm:t>
        <a:bodyPr/>
        <a:lstStyle/>
        <a:p>
          <a:endParaRPr lang="sv-SE"/>
        </a:p>
      </dgm:t>
    </dgm:pt>
    <dgm:pt modelId="{6AA6258F-5CE7-E542-8333-333C5E4277F1}" type="sibTrans" cxnId="{3031E2E7-B8D2-8A4B-BF00-D73FA15BD60E}">
      <dgm:prSet/>
      <dgm:spPr/>
      <dgm:t>
        <a:bodyPr/>
        <a:lstStyle/>
        <a:p>
          <a:endParaRPr lang="sv-SE"/>
        </a:p>
      </dgm:t>
    </dgm:pt>
    <dgm:pt modelId="{91D885CB-E940-0941-B87F-49446EA6169F}">
      <dgm:prSet phldrT="[Text]"/>
      <dgm:spPr/>
      <dgm:t>
        <a:bodyPr/>
        <a:lstStyle/>
        <a:p>
          <a:r>
            <a:rPr lang="sv-SE" dirty="0" smtClean="0">
              <a:latin typeface="Big Caslon"/>
              <a:cs typeface="Big Caslon"/>
            </a:rPr>
            <a:t>MATLAB</a:t>
          </a:r>
        </a:p>
      </dgm:t>
    </dgm:pt>
    <dgm:pt modelId="{265AAC64-654D-1341-B769-DD8A656D1567}" type="parTrans" cxnId="{EA708590-5E6E-5146-9F8B-FBA67B6B266A}">
      <dgm:prSet/>
      <dgm:spPr/>
      <dgm:t>
        <a:bodyPr/>
        <a:lstStyle/>
        <a:p>
          <a:endParaRPr lang="sv-SE"/>
        </a:p>
      </dgm:t>
    </dgm:pt>
    <dgm:pt modelId="{ABE70F93-AAC2-1343-A0EE-BAF5715091CF}" type="sibTrans" cxnId="{EA708590-5E6E-5146-9F8B-FBA67B6B266A}">
      <dgm:prSet/>
      <dgm:spPr/>
      <dgm:t>
        <a:bodyPr/>
        <a:lstStyle/>
        <a:p>
          <a:endParaRPr lang="sv-SE"/>
        </a:p>
      </dgm:t>
    </dgm:pt>
    <dgm:pt modelId="{C18447C5-6B10-4A44-B422-382964FAFE96}">
      <dgm:prSet/>
      <dgm:spPr/>
      <dgm:t>
        <a:bodyPr/>
        <a:lstStyle/>
        <a:p>
          <a:r>
            <a:rPr lang="sv-SE" dirty="0" smtClean="0">
              <a:latin typeface="Big Caslon"/>
              <a:cs typeface="Big Caslon"/>
            </a:rPr>
            <a:t>Bokföring</a:t>
          </a:r>
          <a:endParaRPr lang="sv-SE" dirty="0">
            <a:latin typeface="Big Caslon"/>
            <a:cs typeface="Big Caslon"/>
          </a:endParaRPr>
        </a:p>
      </dgm:t>
    </dgm:pt>
    <dgm:pt modelId="{7D73360D-FE3B-5F4D-8982-904861AD6B78}" type="parTrans" cxnId="{CAA2AE96-0877-7D43-95ED-6E528B3FDEFF}">
      <dgm:prSet/>
      <dgm:spPr/>
      <dgm:t>
        <a:bodyPr/>
        <a:lstStyle/>
        <a:p>
          <a:endParaRPr lang="sv-SE"/>
        </a:p>
      </dgm:t>
    </dgm:pt>
    <dgm:pt modelId="{9C426D94-A2BA-F740-9CAC-D5E3D18050C7}" type="sibTrans" cxnId="{CAA2AE96-0877-7D43-95ED-6E528B3FDEFF}">
      <dgm:prSet/>
      <dgm:spPr/>
      <dgm:t>
        <a:bodyPr/>
        <a:lstStyle/>
        <a:p>
          <a:endParaRPr lang="sv-SE"/>
        </a:p>
      </dgm:t>
    </dgm:pt>
    <dgm:pt modelId="{C2B25920-2EC3-3F44-BE7D-18DD07E39B19}" type="pres">
      <dgm:prSet presAssocID="{00E81013-083B-1E42-B874-BD48A166F1FA}" presName="Name0" presStyleCnt="0">
        <dgm:presLayoutVars>
          <dgm:dir/>
          <dgm:resizeHandles val="exact"/>
        </dgm:presLayoutVars>
      </dgm:prSet>
      <dgm:spPr/>
    </dgm:pt>
    <dgm:pt modelId="{7B688CD4-AA47-E24A-A4F3-FB574A1CB1F0}" type="pres">
      <dgm:prSet presAssocID="{DD32D8BF-3159-4941-8C62-AD6D5D7397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102B9C9-03B4-BE48-AB2C-9D4B8E572F19}" type="pres">
      <dgm:prSet presAssocID="{1FFB6CF6-21F8-3C47-80E5-D24C9EC4A5C5}" presName="sibTrans" presStyleLbl="sibTrans2D1" presStyleIdx="0" presStyleCnt="3"/>
      <dgm:spPr/>
      <dgm:t>
        <a:bodyPr/>
        <a:lstStyle/>
        <a:p>
          <a:endParaRPr lang="sv-SE"/>
        </a:p>
      </dgm:t>
    </dgm:pt>
    <dgm:pt modelId="{4F959D43-CCE0-6F4D-ADD6-D1D861C96835}" type="pres">
      <dgm:prSet presAssocID="{1FFB6CF6-21F8-3C47-80E5-D24C9EC4A5C5}" presName="connectorText" presStyleLbl="sibTrans2D1" presStyleIdx="0" presStyleCnt="3"/>
      <dgm:spPr/>
      <dgm:t>
        <a:bodyPr/>
        <a:lstStyle/>
        <a:p>
          <a:endParaRPr lang="sv-SE"/>
        </a:p>
      </dgm:t>
    </dgm:pt>
    <dgm:pt modelId="{671BA671-FFCD-184B-B893-962F3EF0FD27}" type="pres">
      <dgm:prSet presAssocID="{C18447C5-6B10-4A44-B422-382964FAFE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2EDFF37-E1CB-CB40-8F2F-3F5020B88227}" type="pres">
      <dgm:prSet presAssocID="{9C426D94-A2BA-F740-9CAC-D5E3D18050C7}" presName="sibTrans" presStyleLbl="sibTrans2D1" presStyleIdx="1" presStyleCnt="3"/>
      <dgm:spPr/>
      <dgm:t>
        <a:bodyPr/>
        <a:lstStyle/>
        <a:p>
          <a:endParaRPr lang="sv-SE"/>
        </a:p>
      </dgm:t>
    </dgm:pt>
    <dgm:pt modelId="{5F1FC214-515D-F548-8AA5-D3E760FD5FAA}" type="pres">
      <dgm:prSet presAssocID="{9C426D94-A2BA-F740-9CAC-D5E3D18050C7}" presName="connectorText" presStyleLbl="sibTrans2D1" presStyleIdx="1" presStyleCnt="3"/>
      <dgm:spPr/>
      <dgm:t>
        <a:bodyPr/>
        <a:lstStyle/>
        <a:p>
          <a:endParaRPr lang="sv-SE"/>
        </a:p>
      </dgm:t>
    </dgm:pt>
    <dgm:pt modelId="{DDE196C8-EC4F-FF4D-B8A0-2453945EA741}" type="pres">
      <dgm:prSet presAssocID="{2966FDC6-79BE-844B-9705-0B65379BF1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A45ABD4B-F37E-DA4C-A80A-4692B8582AC9}" type="pres">
      <dgm:prSet presAssocID="{6AA6258F-5CE7-E542-8333-333C5E4277F1}" presName="sibTrans" presStyleLbl="sibTrans2D1" presStyleIdx="2" presStyleCnt="3"/>
      <dgm:spPr/>
      <dgm:t>
        <a:bodyPr/>
        <a:lstStyle/>
        <a:p>
          <a:endParaRPr lang="sv-SE"/>
        </a:p>
      </dgm:t>
    </dgm:pt>
    <dgm:pt modelId="{67A47BE4-9FD0-9F46-AA4C-063E83C001B4}" type="pres">
      <dgm:prSet presAssocID="{6AA6258F-5CE7-E542-8333-333C5E4277F1}" presName="connectorText" presStyleLbl="sibTrans2D1" presStyleIdx="2" presStyleCnt="3"/>
      <dgm:spPr/>
      <dgm:t>
        <a:bodyPr/>
        <a:lstStyle/>
        <a:p>
          <a:endParaRPr lang="sv-SE"/>
        </a:p>
      </dgm:t>
    </dgm:pt>
    <dgm:pt modelId="{969C85AB-A051-F24E-BE4D-D6E26E5A4D30}" type="pres">
      <dgm:prSet presAssocID="{91D885CB-E940-0941-B87F-49446EA616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5B9E0EFE-92BB-914D-B942-6D1DA135961A}" type="presOf" srcId="{6AA6258F-5CE7-E542-8333-333C5E4277F1}" destId="{67A47BE4-9FD0-9F46-AA4C-063E83C001B4}" srcOrd="1" destOrd="0" presId="urn:microsoft.com/office/officeart/2005/8/layout/process1"/>
    <dgm:cxn modelId="{EA708590-5E6E-5146-9F8B-FBA67B6B266A}" srcId="{00E81013-083B-1E42-B874-BD48A166F1FA}" destId="{91D885CB-E940-0941-B87F-49446EA6169F}" srcOrd="3" destOrd="0" parTransId="{265AAC64-654D-1341-B769-DD8A656D1567}" sibTransId="{ABE70F93-AAC2-1343-A0EE-BAF5715091CF}"/>
    <dgm:cxn modelId="{804F5D57-C062-DD46-A777-8A42C68E2A47}" type="presOf" srcId="{2966FDC6-79BE-844B-9705-0B65379BF18B}" destId="{DDE196C8-EC4F-FF4D-B8A0-2453945EA741}" srcOrd="0" destOrd="0" presId="urn:microsoft.com/office/officeart/2005/8/layout/process1"/>
    <dgm:cxn modelId="{80CBE321-359A-834C-9389-F045942B43CF}" type="presOf" srcId="{6AA6258F-5CE7-E542-8333-333C5E4277F1}" destId="{A45ABD4B-F37E-DA4C-A80A-4692B8582AC9}" srcOrd="0" destOrd="0" presId="urn:microsoft.com/office/officeart/2005/8/layout/process1"/>
    <dgm:cxn modelId="{3031E2E7-B8D2-8A4B-BF00-D73FA15BD60E}" srcId="{00E81013-083B-1E42-B874-BD48A166F1FA}" destId="{2966FDC6-79BE-844B-9705-0B65379BF18B}" srcOrd="2" destOrd="0" parTransId="{662A6BF0-4F34-A74E-92BC-9F47D4BFE4BB}" sibTransId="{6AA6258F-5CE7-E542-8333-333C5E4277F1}"/>
    <dgm:cxn modelId="{96C3C6C1-69F7-4045-88CD-0EB1F9839B20}" type="presOf" srcId="{91D885CB-E940-0941-B87F-49446EA6169F}" destId="{969C85AB-A051-F24E-BE4D-D6E26E5A4D30}" srcOrd="0" destOrd="0" presId="urn:microsoft.com/office/officeart/2005/8/layout/process1"/>
    <dgm:cxn modelId="{C854AA79-63BD-5042-9E57-2603924CA5DA}" type="presOf" srcId="{1FFB6CF6-21F8-3C47-80E5-D24C9EC4A5C5}" destId="{4F959D43-CCE0-6F4D-ADD6-D1D861C96835}" srcOrd="1" destOrd="0" presId="urn:microsoft.com/office/officeart/2005/8/layout/process1"/>
    <dgm:cxn modelId="{33057A0A-C79C-794B-9507-2A5CE6E594D9}" srcId="{00E81013-083B-1E42-B874-BD48A166F1FA}" destId="{DD32D8BF-3159-4941-8C62-AD6D5D73970C}" srcOrd="0" destOrd="0" parTransId="{74769138-DC0C-EC42-9C8E-24A303CBCA31}" sibTransId="{1FFB6CF6-21F8-3C47-80E5-D24C9EC4A5C5}"/>
    <dgm:cxn modelId="{C78BDA4E-110B-9140-81B3-E42CEDC4BBAC}" type="presOf" srcId="{C18447C5-6B10-4A44-B422-382964FAFE96}" destId="{671BA671-FFCD-184B-B893-962F3EF0FD27}" srcOrd="0" destOrd="0" presId="urn:microsoft.com/office/officeart/2005/8/layout/process1"/>
    <dgm:cxn modelId="{92F225AA-D57E-534C-BD81-F3EB812341AE}" type="presOf" srcId="{1FFB6CF6-21F8-3C47-80E5-D24C9EC4A5C5}" destId="{E102B9C9-03B4-BE48-AB2C-9D4B8E572F19}" srcOrd="0" destOrd="0" presId="urn:microsoft.com/office/officeart/2005/8/layout/process1"/>
    <dgm:cxn modelId="{A35C10DC-DA97-244A-8ADC-DD43F7E11726}" type="presOf" srcId="{00E81013-083B-1E42-B874-BD48A166F1FA}" destId="{C2B25920-2EC3-3F44-BE7D-18DD07E39B19}" srcOrd="0" destOrd="0" presId="urn:microsoft.com/office/officeart/2005/8/layout/process1"/>
    <dgm:cxn modelId="{C1AD3F92-636A-1E4A-B2D0-7F2D2487986D}" type="presOf" srcId="{9C426D94-A2BA-F740-9CAC-D5E3D18050C7}" destId="{B2EDFF37-E1CB-CB40-8F2F-3F5020B88227}" srcOrd="0" destOrd="0" presId="urn:microsoft.com/office/officeart/2005/8/layout/process1"/>
    <dgm:cxn modelId="{99348749-108B-EC4A-88D5-693C772798BE}" type="presOf" srcId="{9C426D94-A2BA-F740-9CAC-D5E3D18050C7}" destId="{5F1FC214-515D-F548-8AA5-D3E760FD5FAA}" srcOrd="1" destOrd="0" presId="urn:microsoft.com/office/officeart/2005/8/layout/process1"/>
    <dgm:cxn modelId="{CAA2AE96-0877-7D43-95ED-6E528B3FDEFF}" srcId="{00E81013-083B-1E42-B874-BD48A166F1FA}" destId="{C18447C5-6B10-4A44-B422-382964FAFE96}" srcOrd="1" destOrd="0" parTransId="{7D73360D-FE3B-5F4D-8982-904861AD6B78}" sibTransId="{9C426D94-A2BA-F740-9CAC-D5E3D18050C7}"/>
    <dgm:cxn modelId="{CDDCF6AE-D6CD-8C43-9C4C-48CCE54EAE4C}" type="presOf" srcId="{DD32D8BF-3159-4941-8C62-AD6D5D73970C}" destId="{7B688CD4-AA47-E24A-A4F3-FB574A1CB1F0}" srcOrd="0" destOrd="0" presId="urn:microsoft.com/office/officeart/2005/8/layout/process1"/>
    <dgm:cxn modelId="{1B611FD4-EC3B-4E45-80A2-B3344DA7024F}" type="presParOf" srcId="{C2B25920-2EC3-3F44-BE7D-18DD07E39B19}" destId="{7B688CD4-AA47-E24A-A4F3-FB574A1CB1F0}" srcOrd="0" destOrd="0" presId="urn:microsoft.com/office/officeart/2005/8/layout/process1"/>
    <dgm:cxn modelId="{D36D6346-A3B1-614D-92A7-9E064288852B}" type="presParOf" srcId="{C2B25920-2EC3-3F44-BE7D-18DD07E39B19}" destId="{E102B9C9-03B4-BE48-AB2C-9D4B8E572F19}" srcOrd="1" destOrd="0" presId="urn:microsoft.com/office/officeart/2005/8/layout/process1"/>
    <dgm:cxn modelId="{49CEFA36-FBC5-B540-9FF0-23C4121F0A62}" type="presParOf" srcId="{E102B9C9-03B4-BE48-AB2C-9D4B8E572F19}" destId="{4F959D43-CCE0-6F4D-ADD6-D1D861C96835}" srcOrd="0" destOrd="0" presId="urn:microsoft.com/office/officeart/2005/8/layout/process1"/>
    <dgm:cxn modelId="{D412CC12-88F7-AC41-ACE9-62AE59BEF652}" type="presParOf" srcId="{C2B25920-2EC3-3F44-BE7D-18DD07E39B19}" destId="{671BA671-FFCD-184B-B893-962F3EF0FD27}" srcOrd="2" destOrd="0" presId="urn:microsoft.com/office/officeart/2005/8/layout/process1"/>
    <dgm:cxn modelId="{60759D33-0F9F-174D-81EA-595341AB95C9}" type="presParOf" srcId="{C2B25920-2EC3-3F44-BE7D-18DD07E39B19}" destId="{B2EDFF37-E1CB-CB40-8F2F-3F5020B88227}" srcOrd="3" destOrd="0" presId="urn:microsoft.com/office/officeart/2005/8/layout/process1"/>
    <dgm:cxn modelId="{B1493428-C8E7-BD4B-ACF1-DE2914D6681E}" type="presParOf" srcId="{B2EDFF37-E1CB-CB40-8F2F-3F5020B88227}" destId="{5F1FC214-515D-F548-8AA5-D3E760FD5FAA}" srcOrd="0" destOrd="0" presId="urn:microsoft.com/office/officeart/2005/8/layout/process1"/>
    <dgm:cxn modelId="{3CEA5225-B7A2-E745-BD11-09C0AFD4DAD7}" type="presParOf" srcId="{C2B25920-2EC3-3F44-BE7D-18DD07E39B19}" destId="{DDE196C8-EC4F-FF4D-B8A0-2453945EA741}" srcOrd="4" destOrd="0" presId="urn:microsoft.com/office/officeart/2005/8/layout/process1"/>
    <dgm:cxn modelId="{7F197925-4985-E04C-9D97-C2F2337A8859}" type="presParOf" srcId="{C2B25920-2EC3-3F44-BE7D-18DD07E39B19}" destId="{A45ABD4B-F37E-DA4C-A80A-4692B8582AC9}" srcOrd="5" destOrd="0" presId="urn:microsoft.com/office/officeart/2005/8/layout/process1"/>
    <dgm:cxn modelId="{3E70249E-B341-FB43-B022-2EECD226D1F3}" type="presParOf" srcId="{A45ABD4B-F37E-DA4C-A80A-4692B8582AC9}" destId="{67A47BE4-9FD0-9F46-AA4C-063E83C001B4}" srcOrd="0" destOrd="0" presId="urn:microsoft.com/office/officeart/2005/8/layout/process1"/>
    <dgm:cxn modelId="{6EF3EFC5-C591-2B4D-8D5B-F0EE912C1966}" type="presParOf" srcId="{C2B25920-2EC3-3F44-BE7D-18DD07E39B19}" destId="{969C85AB-A051-F24E-BE4D-D6E26E5A4D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88CD4-AA47-E24A-A4F3-FB574A1CB1F0}">
      <dsp:nvSpPr>
        <dsp:cNvPr id="0" name=""/>
        <dsp:cNvSpPr/>
      </dsp:nvSpPr>
      <dsp:spPr>
        <a:xfrm>
          <a:off x="1664" y="954784"/>
          <a:ext cx="727925" cy="43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err="1" smtClean="0">
              <a:latin typeface="Big Caslon"/>
              <a:cs typeface="Big Caslon"/>
            </a:rPr>
            <a:t>Inscanning</a:t>
          </a:r>
          <a:endParaRPr lang="sv-SE" sz="900" kern="1200" dirty="0">
            <a:latin typeface="Big Caslon"/>
            <a:cs typeface="Big Caslon"/>
          </a:endParaRPr>
        </a:p>
      </dsp:txBody>
      <dsp:txXfrm>
        <a:off x="14456" y="967576"/>
        <a:ext cx="702341" cy="411171"/>
      </dsp:txXfrm>
    </dsp:sp>
    <dsp:sp modelId="{E102B9C9-03B4-BE48-AB2C-9D4B8E572F19}">
      <dsp:nvSpPr>
        <dsp:cNvPr id="0" name=""/>
        <dsp:cNvSpPr/>
      </dsp:nvSpPr>
      <dsp:spPr>
        <a:xfrm>
          <a:off x="802382" y="1082899"/>
          <a:ext cx="154320" cy="180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700" kern="1200"/>
        </a:p>
      </dsp:txBody>
      <dsp:txXfrm>
        <a:off x="802382" y="1119004"/>
        <a:ext cx="108024" cy="108315"/>
      </dsp:txXfrm>
    </dsp:sp>
    <dsp:sp modelId="{671BA671-FFCD-184B-B893-962F3EF0FD27}">
      <dsp:nvSpPr>
        <dsp:cNvPr id="0" name=""/>
        <dsp:cNvSpPr/>
      </dsp:nvSpPr>
      <dsp:spPr>
        <a:xfrm>
          <a:off x="1020760" y="954784"/>
          <a:ext cx="727925" cy="43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>
              <a:latin typeface="Big Caslon"/>
              <a:cs typeface="Big Caslon"/>
            </a:rPr>
            <a:t>Bokföring</a:t>
          </a:r>
          <a:endParaRPr lang="sv-SE" sz="900" kern="1200" dirty="0">
            <a:latin typeface="Big Caslon"/>
            <a:cs typeface="Big Caslon"/>
          </a:endParaRPr>
        </a:p>
      </dsp:txBody>
      <dsp:txXfrm>
        <a:off x="1033552" y="967576"/>
        <a:ext cx="702341" cy="411171"/>
      </dsp:txXfrm>
    </dsp:sp>
    <dsp:sp modelId="{B2EDFF37-E1CB-CB40-8F2F-3F5020B88227}">
      <dsp:nvSpPr>
        <dsp:cNvPr id="0" name=""/>
        <dsp:cNvSpPr/>
      </dsp:nvSpPr>
      <dsp:spPr>
        <a:xfrm>
          <a:off x="1821478" y="1082899"/>
          <a:ext cx="154320" cy="180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700" kern="1200"/>
        </a:p>
      </dsp:txBody>
      <dsp:txXfrm>
        <a:off x="1821478" y="1119004"/>
        <a:ext cx="108024" cy="108315"/>
      </dsp:txXfrm>
    </dsp:sp>
    <dsp:sp modelId="{DDE196C8-EC4F-FF4D-B8A0-2453945EA741}">
      <dsp:nvSpPr>
        <dsp:cNvPr id="0" name=""/>
        <dsp:cNvSpPr/>
      </dsp:nvSpPr>
      <dsp:spPr>
        <a:xfrm>
          <a:off x="2039856" y="954784"/>
          <a:ext cx="727925" cy="43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>
              <a:latin typeface="Big Caslon"/>
              <a:cs typeface="Big Caslon"/>
            </a:rPr>
            <a:t>Retuschering</a:t>
          </a:r>
          <a:endParaRPr lang="sv-SE" sz="900" kern="1200" dirty="0">
            <a:latin typeface="Big Caslon"/>
            <a:cs typeface="Big Caslon"/>
          </a:endParaRPr>
        </a:p>
      </dsp:txBody>
      <dsp:txXfrm>
        <a:off x="2052648" y="967576"/>
        <a:ext cx="702341" cy="411171"/>
      </dsp:txXfrm>
    </dsp:sp>
    <dsp:sp modelId="{A45ABD4B-F37E-DA4C-A80A-4692B8582AC9}">
      <dsp:nvSpPr>
        <dsp:cNvPr id="0" name=""/>
        <dsp:cNvSpPr/>
      </dsp:nvSpPr>
      <dsp:spPr>
        <a:xfrm>
          <a:off x="2840574" y="1082899"/>
          <a:ext cx="154320" cy="180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700" kern="1200"/>
        </a:p>
      </dsp:txBody>
      <dsp:txXfrm>
        <a:off x="2840574" y="1119004"/>
        <a:ext cx="108024" cy="108315"/>
      </dsp:txXfrm>
    </dsp:sp>
    <dsp:sp modelId="{969C85AB-A051-F24E-BE4D-D6E26E5A4D30}">
      <dsp:nvSpPr>
        <dsp:cNvPr id="0" name=""/>
        <dsp:cNvSpPr/>
      </dsp:nvSpPr>
      <dsp:spPr>
        <a:xfrm>
          <a:off x="3058951" y="954784"/>
          <a:ext cx="727925" cy="436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smtClean="0">
              <a:latin typeface="Big Caslon"/>
              <a:cs typeface="Big Caslon"/>
            </a:rPr>
            <a:t>MATLAB</a:t>
          </a:r>
        </a:p>
      </dsp:txBody>
      <dsp:txXfrm>
        <a:off x="3071743" y="967576"/>
        <a:ext cx="702341" cy="41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F97A-355D-9248-8BA9-0864E2CADEDF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7509-0BDD-AB41-80C7-6933A00C090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509-0BDD-AB41-80C7-6933A00C0905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25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7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974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1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135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1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5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84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8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60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45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06AB-B4D6-5A49-8902-BE66230F3199}" type="datetimeFigureOut">
              <a:rPr lang="sv-SE" smtClean="0"/>
              <a:t>25/03/15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5C13-E078-CD41-867A-3493960CCB0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74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Digitalisering av pegeldiagram</a:t>
            </a:r>
            <a:endParaRPr lang="sv-SE" dirty="0">
              <a:latin typeface="Big Caslon"/>
              <a:cs typeface="Big Caslon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Ett års vattenstånd i Vättern</a:t>
            </a:r>
          </a:p>
          <a:p>
            <a:r>
              <a:rPr lang="sv-SE" sz="1400" dirty="0" smtClean="0">
                <a:latin typeface="Big Caslon"/>
                <a:cs typeface="Big Caslon"/>
              </a:rPr>
              <a:t>Av Josefina Almén</a:t>
            </a:r>
          </a:p>
          <a:p>
            <a:r>
              <a:rPr lang="sv-SE" sz="1400" dirty="0" smtClean="0">
                <a:latin typeface="Big Caslon"/>
                <a:cs typeface="Big Caslon"/>
              </a:rPr>
              <a:t>Under handledning av Anders </a:t>
            </a:r>
            <a:r>
              <a:rPr lang="sv-SE" sz="1400" dirty="0" err="1" smtClean="0">
                <a:latin typeface="Big Caslon"/>
                <a:cs typeface="Big Caslon"/>
              </a:rPr>
              <a:t>Stigebrandt</a:t>
            </a:r>
            <a:endParaRPr lang="sv-SE" sz="1400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26965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94"/>
    </mc:Choice>
    <mc:Fallback xmlns="">
      <p:transition xmlns:p14="http://schemas.microsoft.com/office/powerpoint/2010/main" spd="slow" advTm="723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Tvetydighet i diagrammen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9" t="11356" r="8844" b="1357"/>
          <a:stretch/>
        </p:blipFill>
        <p:spPr>
          <a:xfrm>
            <a:off x="1143581" y="1397716"/>
            <a:ext cx="6777708" cy="4489544"/>
          </a:xfrm>
        </p:spPr>
      </p:pic>
      <p:pic>
        <p:nvPicPr>
          <p:cNvPr id="5" name="Platshållare för innehåll 3"/>
          <p:cNvPicPr>
            <a:picLocks noChangeAspect="1"/>
          </p:cNvPicPr>
          <p:nvPr/>
        </p:nvPicPr>
        <p:blipFill rotWithShape="1">
          <a:blip r:embed="rId2"/>
          <a:srcRect l="36244" t="11356" r="26127" b="84429"/>
          <a:stretch/>
        </p:blipFill>
        <p:spPr>
          <a:xfrm>
            <a:off x="700553" y="2106590"/>
            <a:ext cx="7948528" cy="556475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1102616" y="5916342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Exempel på diagram vars överskrift anger 8 dygn, men vars kurva </a:t>
            </a:r>
          </a:p>
          <a:p>
            <a:r>
              <a:rPr lang="sv-SE" dirty="0" smtClean="0">
                <a:latin typeface="Big Caslon"/>
                <a:cs typeface="Big Caslon"/>
              </a:rPr>
              <a:t>sträcker sig 7 dygn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422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95"/>
    </mc:Choice>
    <mc:Fallback xmlns="">
      <p:transition xmlns:p14="http://schemas.microsoft.com/office/powerpoint/2010/main" spd="slow" advTm="54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Resultat</a:t>
            </a:r>
            <a:br>
              <a:rPr lang="sv-SE" dirty="0" smtClean="0">
                <a:latin typeface="Big Caslon"/>
                <a:cs typeface="Big Caslon"/>
              </a:rPr>
            </a:br>
            <a:r>
              <a:rPr lang="sv-SE" sz="2000" dirty="0" smtClean="0">
                <a:latin typeface="Big Caslon"/>
                <a:cs typeface="Big Caslon"/>
              </a:rPr>
              <a:t>Digitalisering</a:t>
            </a:r>
            <a:endParaRPr lang="sv-SE" dirty="0">
              <a:latin typeface="Big Caslon"/>
              <a:cs typeface="Big Caslon"/>
            </a:endParaRPr>
          </a:p>
        </p:txBody>
      </p:sp>
      <p:pic>
        <p:nvPicPr>
          <p:cNvPr id="4" name="Platshållare för innehåll 3"/>
          <p:cNvPicPr>
            <a:picLocks noChangeAspect="1"/>
          </p:cNvPicPr>
          <p:nvPr/>
        </p:nvPicPr>
        <p:blipFill rotWithShape="1">
          <a:blip r:embed="rId2"/>
          <a:srcRect l="1" r="-1799" b="4246"/>
          <a:stretch/>
        </p:blipFill>
        <p:spPr>
          <a:xfrm>
            <a:off x="0" y="2197270"/>
            <a:ext cx="9404898" cy="271616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1152014" y="492202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Exempel på en digitaliserad vecka i oktober 1912</a:t>
            </a:r>
            <a:endParaRPr lang="sv-SE" dirty="0">
              <a:latin typeface="Big Caslon"/>
              <a:cs typeface="Big Caslon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801429" y="5967231"/>
            <a:ext cx="8186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(Total varians) – ( Varians från perioder &gt;3 timmar) =Varians från perioder 0-3 timmar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22051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39"/>
    </mc:Choice>
    <mc:Fallback xmlns="">
      <p:transition xmlns:p14="http://schemas.microsoft.com/office/powerpoint/2010/main" spd="slow" advTm="1602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Resultat</a:t>
            </a:r>
            <a:br>
              <a:rPr lang="sv-SE" dirty="0" smtClean="0">
                <a:latin typeface="Big Caslon"/>
                <a:cs typeface="Big Caslon"/>
              </a:rPr>
            </a:br>
            <a:r>
              <a:rPr lang="sv-SE" sz="1800" dirty="0" smtClean="0">
                <a:latin typeface="Big Caslon"/>
                <a:cs typeface="Big Caslon"/>
              </a:rPr>
              <a:t>Variansanalys</a:t>
            </a:r>
            <a:endParaRPr lang="sv-SE" sz="1800" dirty="0">
              <a:latin typeface="Big Caslon"/>
              <a:cs typeface="Big Caslon"/>
            </a:endParaRP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28" b="160"/>
          <a:stretch/>
        </p:blipFill>
        <p:spPr>
          <a:xfrm>
            <a:off x="457200" y="1934143"/>
            <a:ext cx="8229600" cy="2341299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10" y="4769883"/>
            <a:ext cx="4099655" cy="130443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619" y="4766534"/>
            <a:ext cx="4110181" cy="1307785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1860861" y="2112572"/>
            <a:ext cx="301761" cy="326946"/>
          </a:xfrm>
          <a:prstGeom prst="donut">
            <a:avLst>
              <a:gd name="adj" fmla="val 78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4689776" y="3685929"/>
            <a:ext cx="314432" cy="287719"/>
          </a:xfrm>
          <a:prstGeom prst="donut">
            <a:avLst>
              <a:gd name="adj" fmla="val 785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Ram 9"/>
          <p:cNvSpPr/>
          <p:nvPr/>
        </p:nvSpPr>
        <p:spPr>
          <a:xfrm>
            <a:off x="88014" y="4627539"/>
            <a:ext cx="4388114" cy="1571853"/>
          </a:xfrm>
          <a:prstGeom prst="frame">
            <a:avLst>
              <a:gd name="adj1" fmla="val 38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am 10"/>
          <p:cNvSpPr/>
          <p:nvPr/>
        </p:nvSpPr>
        <p:spPr>
          <a:xfrm>
            <a:off x="4476128" y="4629712"/>
            <a:ext cx="4388114" cy="1571853"/>
          </a:xfrm>
          <a:prstGeom prst="frame">
            <a:avLst>
              <a:gd name="adj1" fmla="val 384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755774" y="1564811"/>
            <a:ext cx="393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Andel varians från 0-3 timmars perioder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9509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77"/>
    </mc:Choice>
    <mc:Fallback xmlns="">
      <p:transition xmlns:p14="http://schemas.microsoft.com/office/powerpoint/2010/main" spd="slow" advTm="1093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20" b="-784"/>
          <a:stretch/>
        </p:blipFill>
        <p:spPr>
          <a:xfrm rot="5400000">
            <a:off x="2645283" y="-935103"/>
            <a:ext cx="3853434" cy="9144000"/>
          </a:xfrm>
        </p:spPr>
      </p:pic>
      <p:sp>
        <p:nvSpPr>
          <p:cNvPr id="4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Resultat</a:t>
            </a:r>
            <a:br>
              <a:rPr lang="sv-SE" dirty="0" smtClean="0">
                <a:latin typeface="Big Caslon"/>
                <a:cs typeface="Big Caslon"/>
              </a:rPr>
            </a:br>
            <a:r>
              <a:rPr lang="sv-SE" sz="2000" dirty="0" smtClean="0">
                <a:latin typeface="Big Caslon"/>
                <a:cs typeface="Big Caslon"/>
              </a:rPr>
              <a:t>Digitalisering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28729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03"/>
    </mc:Choice>
    <mc:Fallback xmlns="">
      <p:transition xmlns:p14="http://schemas.microsoft.com/office/powerpoint/2010/main" spd="slow" advTm="437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Slutsats</a:t>
            </a:r>
            <a:endParaRPr lang="sv-SE" dirty="0">
              <a:latin typeface="Big Caslon"/>
              <a:cs typeface="Big Caslo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latin typeface="Big Caslon"/>
              <a:cs typeface="Big Caslon"/>
            </a:endParaRPr>
          </a:p>
          <a:p>
            <a:r>
              <a:rPr lang="sv-SE" dirty="0" smtClean="0">
                <a:latin typeface="Big Caslon"/>
                <a:cs typeface="Big Caslon"/>
              </a:rPr>
              <a:t>Lyckad digitalisering</a:t>
            </a:r>
          </a:p>
          <a:p>
            <a:r>
              <a:rPr lang="sv-SE" dirty="0" smtClean="0">
                <a:latin typeface="Big Caslon"/>
                <a:cs typeface="Big Caslon"/>
              </a:rPr>
              <a:t>Ett års sammanhängande data</a:t>
            </a:r>
          </a:p>
          <a:p>
            <a:r>
              <a:rPr lang="sv-SE" dirty="0" smtClean="0">
                <a:latin typeface="Big Caslon"/>
                <a:cs typeface="Big Caslon"/>
              </a:rPr>
              <a:t>Betydelse av perioder på 3 timmar för vattenståndet olika stor för olika veckor.</a:t>
            </a:r>
          </a:p>
          <a:p>
            <a:endParaRPr lang="sv-SE" dirty="0">
              <a:latin typeface="Big Caslon"/>
              <a:cs typeface="Big Caslon"/>
            </a:endParaRPr>
          </a:p>
          <a:p>
            <a:pPr marL="0" indent="0">
              <a:buNone/>
            </a:pP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40637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50"/>
    </mc:Choice>
    <mc:Fallback xmlns="">
      <p:transition xmlns:p14="http://schemas.microsoft.com/office/powerpoint/2010/main" spd="slow" advTm="283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Obesvarade frågor</a:t>
            </a:r>
            <a:endParaRPr lang="sv-SE" dirty="0">
              <a:latin typeface="Big Caslon"/>
              <a:cs typeface="Big Caslo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latin typeface="Big Caslon"/>
              <a:cs typeface="Big Caslon"/>
            </a:endParaRPr>
          </a:p>
          <a:p>
            <a:r>
              <a:rPr lang="sv-SE" dirty="0" smtClean="0">
                <a:latin typeface="Big Caslon"/>
                <a:cs typeface="Big Caslon"/>
              </a:rPr>
              <a:t>Vad sätter </a:t>
            </a:r>
            <a:r>
              <a:rPr lang="sv-SE" smtClean="0">
                <a:latin typeface="Big Caslon"/>
                <a:cs typeface="Big Caslon"/>
              </a:rPr>
              <a:t>igång </a:t>
            </a:r>
            <a:r>
              <a:rPr lang="sv-SE" smtClean="0">
                <a:latin typeface="Big Caslon"/>
                <a:cs typeface="Big Caslon"/>
              </a:rPr>
              <a:t>fluktuationerna?</a:t>
            </a:r>
            <a:endParaRPr lang="sv-SE" dirty="0" smtClean="0">
              <a:latin typeface="Big Caslon"/>
              <a:cs typeface="Big Caslon"/>
            </a:endParaRPr>
          </a:p>
          <a:p>
            <a:r>
              <a:rPr lang="sv-SE" dirty="0" smtClean="0">
                <a:latin typeface="Big Caslon"/>
                <a:cs typeface="Big Caslon"/>
              </a:rPr>
              <a:t>Finns det ett mönster i betydelsen av 3-timmars fluktuationen?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23842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75"/>
    </mc:Choice>
    <mc:Fallback xmlns="">
      <p:transition xmlns:p14="http://schemas.microsoft.com/office/powerpoint/2010/main" spd="slow" advTm="383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Mer information</a:t>
            </a:r>
            <a:endParaRPr lang="sv-SE" dirty="0">
              <a:latin typeface="Big Caslon"/>
              <a:cs typeface="Big Caslo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>
                <a:latin typeface="Big Caslon"/>
                <a:cs typeface="Big Caslon"/>
              </a:rPr>
              <a:t>Rapport i </a:t>
            </a:r>
            <a:r>
              <a:rPr lang="sv-SE" dirty="0" smtClean="0">
                <a:latin typeface="Big Caslon"/>
                <a:cs typeface="Big Caslon"/>
              </a:rPr>
              <a:t>Vätternvårdsförbundets digitala faktablad </a:t>
            </a:r>
          </a:p>
          <a:p>
            <a:r>
              <a:rPr lang="sv-SE" dirty="0" err="1">
                <a:latin typeface="Big Caslon"/>
                <a:cs typeface="Big Caslon"/>
              </a:rPr>
              <a:t>s</a:t>
            </a:r>
            <a:r>
              <a:rPr lang="sv-SE" dirty="0" err="1" smtClean="0">
                <a:latin typeface="Big Caslon"/>
                <a:cs typeface="Big Caslon"/>
              </a:rPr>
              <a:t>lideshare.net</a:t>
            </a:r>
            <a:r>
              <a:rPr lang="sv-SE" dirty="0" smtClean="0">
                <a:latin typeface="Big Caslon"/>
                <a:cs typeface="Big Caslon"/>
              </a:rPr>
              <a:t>/</a:t>
            </a:r>
            <a:r>
              <a:rPr lang="sv-SE" dirty="0" err="1" smtClean="0">
                <a:latin typeface="Big Caslon"/>
                <a:cs typeface="Big Caslon"/>
              </a:rPr>
              <a:t>josefinaalmen</a:t>
            </a:r>
            <a:endParaRPr lang="sv-SE" dirty="0" smtClean="0">
              <a:latin typeface="Big Caslon"/>
              <a:cs typeface="Big Caslon"/>
            </a:endParaRPr>
          </a:p>
          <a:p>
            <a:r>
              <a:rPr lang="sv-SE" dirty="0" err="1">
                <a:latin typeface="Big Caslon"/>
                <a:cs typeface="Big Caslon"/>
              </a:rPr>
              <a:t>g</a:t>
            </a:r>
            <a:r>
              <a:rPr lang="sv-SE" dirty="0" err="1" smtClean="0">
                <a:latin typeface="Big Caslon"/>
                <a:cs typeface="Big Caslon"/>
              </a:rPr>
              <a:t>ithub.com</a:t>
            </a:r>
            <a:r>
              <a:rPr lang="sv-SE" dirty="0" smtClean="0">
                <a:latin typeface="Big Caslon"/>
                <a:cs typeface="Big Caslon"/>
              </a:rPr>
              <a:t>/</a:t>
            </a:r>
            <a:r>
              <a:rPr lang="sv-SE" dirty="0" err="1" smtClean="0">
                <a:latin typeface="Big Caslon"/>
                <a:cs typeface="Big Caslon"/>
              </a:rPr>
              <a:t>almenjosefina</a:t>
            </a:r>
            <a:endParaRPr lang="sv-SE" dirty="0" smtClean="0">
              <a:latin typeface="Big Caslon"/>
              <a:cs typeface="Big Caslon"/>
            </a:endParaRPr>
          </a:p>
          <a:p>
            <a:endParaRPr lang="sv-SE" dirty="0">
              <a:latin typeface="Big Caslon"/>
              <a:cs typeface="Big Caslon"/>
            </a:endParaRPr>
          </a:p>
          <a:p>
            <a:r>
              <a:rPr lang="sv-SE" dirty="0" err="1" smtClean="0">
                <a:latin typeface="Big Caslon"/>
                <a:cs typeface="Big Caslon"/>
              </a:rPr>
              <a:t>gusalmenjo@student.gu.se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3981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95"/>
    </mc:Choice>
    <mc:Fallback xmlns="">
      <p:transition xmlns:p14="http://schemas.microsoft.com/office/powerpoint/2010/main" spd="slow" advTm="35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Vad jag ska prata om</a:t>
            </a:r>
            <a:endParaRPr lang="sv-SE" dirty="0">
              <a:latin typeface="Big Caslon"/>
              <a:cs typeface="Big Caslo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Kort om Vättern </a:t>
            </a:r>
          </a:p>
          <a:p>
            <a:r>
              <a:rPr lang="sv-SE" dirty="0" smtClean="0">
                <a:latin typeface="Big Caslon"/>
                <a:cs typeface="Big Caslon"/>
              </a:rPr>
              <a:t>Stående vågor</a:t>
            </a:r>
          </a:p>
          <a:p>
            <a:r>
              <a:rPr lang="sv-SE" dirty="0" smtClean="0">
                <a:latin typeface="Big Caslon"/>
                <a:cs typeface="Big Caslon"/>
              </a:rPr>
              <a:t>Pegelmätningar </a:t>
            </a:r>
          </a:p>
          <a:p>
            <a:r>
              <a:rPr lang="sv-SE" dirty="0" smtClean="0">
                <a:latin typeface="Big Caslon"/>
                <a:cs typeface="Big Caslon"/>
              </a:rPr>
              <a:t>Digitaliseringsprocessen</a:t>
            </a:r>
          </a:p>
          <a:p>
            <a:r>
              <a:rPr lang="sv-SE" dirty="0" smtClean="0">
                <a:latin typeface="Big Caslon"/>
                <a:cs typeface="Big Caslon"/>
              </a:rPr>
              <a:t>Resultat av digitalisering och variansanalys</a:t>
            </a:r>
          </a:p>
          <a:p>
            <a:r>
              <a:rPr lang="sv-SE" dirty="0" smtClean="0">
                <a:latin typeface="Big Caslon"/>
                <a:cs typeface="Big Caslon"/>
              </a:rPr>
              <a:t>Tolkning och användning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115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32"/>
    </mc:Choice>
    <mc:Fallback xmlns="">
      <p:transition xmlns:p14="http://schemas.microsoft.com/office/powerpoint/2010/main" spd="slow" advTm="446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Vättern</a:t>
            </a:r>
            <a:endParaRPr lang="sv-SE" dirty="0">
              <a:latin typeface="Big Caslon"/>
              <a:cs typeface="Big Caslon"/>
            </a:endParaRPr>
          </a:p>
        </p:txBody>
      </p:sp>
      <p:pic>
        <p:nvPicPr>
          <p:cNvPr id="5" name="Platshållare för innehåll 4" descr="JonkKar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4" r="-36154"/>
          <a:stretch>
            <a:fillRect/>
          </a:stretch>
        </p:blipFill>
        <p:spPr>
          <a:xfrm>
            <a:off x="4281658" y="1256325"/>
            <a:ext cx="5375866" cy="4415703"/>
          </a:xfrm>
        </p:spPr>
      </p:pic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53931"/>
              </p:ext>
            </p:extLst>
          </p:nvPr>
        </p:nvGraphicFramePr>
        <p:xfrm>
          <a:off x="457200" y="2132565"/>
          <a:ext cx="4383556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49602"/>
                <a:gridCol w="153395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b="0" dirty="0" smtClean="0"/>
                        <a:t>Medeldjup</a:t>
                      </a:r>
                      <a:endParaRPr lang="sv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dirty="0" smtClean="0"/>
                        <a:t>40 m</a:t>
                      </a:r>
                      <a:endParaRPr lang="sv-S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Area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1890 km</a:t>
                      </a:r>
                      <a:r>
                        <a:rPr lang="sv-SE" baseline="30000" dirty="0" smtClean="0"/>
                        <a:t>2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Längd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124</a:t>
                      </a:r>
                      <a:r>
                        <a:rPr lang="sv-SE" baseline="0" dirty="0" smtClean="0"/>
                        <a:t> km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Huvudavrinningsområde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67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Omsättningstid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Ca 70 år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Area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1890 km</a:t>
                      </a:r>
                      <a:r>
                        <a:rPr lang="sv-SE" baseline="30000" dirty="0" smtClean="0"/>
                        <a:t>2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91"/>
    </mc:Choice>
    <mc:Fallback xmlns="">
      <p:transition xmlns:p14="http://schemas.microsoft.com/office/powerpoint/2010/main" spd="slow" advTm="289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Stående vågor</a:t>
            </a:r>
            <a:endParaRPr lang="sv-SE" dirty="0">
              <a:latin typeface="Big Caslon"/>
              <a:cs typeface="Big Caslon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2" y="2604877"/>
            <a:ext cx="7104805" cy="22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59"/>
    </mc:Choice>
    <mc:Fallback xmlns="">
      <p:transition xmlns:p14="http://schemas.microsoft.com/office/powerpoint/2010/main" spd="slow" advTm="840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Självregistrerande pegel</a:t>
            </a:r>
            <a:endParaRPr lang="sv-SE" dirty="0">
              <a:latin typeface="Big Caslon"/>
              <a:cs typeface="Big Caslon"/>
            </a:endParaRP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rcRect l="3736" r="3736"/>
          <a:stretch>
            <a:fillRect/>
          </a:stretch>
        </p:blipFill>
        <p:spPr>
          <a:xfrm>
            <a:off x="1865401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764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27"/>
    </mc:Choice>
    <mc:Fallback xmlns="">
      <p:transition xmlns:p14="http://schemas.microsoft.com/office/powerpoint/2010/main" spd="slow" advTm="407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19" t="11173" r="8305" b="6003"/>
          <a:stretch/>
        </p:blipFill>
        <p:spPr>
          <a:xfrm>
            <a:off x="921796" y="1817066"/>
            <a:ext cx="7037159" cy="4384883"/>
          </a:xfrm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Tillgänglig data</a:t>
            </a:r>
            <a:endParaRPr lang="sv-SE" dirty="0">
              <a:latin typeface="Big Caslon"/>
              <a:cs typeface="Big Caslon"/>
            </a:endParaRPr>
          </a:p>
        </p:txBody>
      </p:sp>
    </p:spTree>
    <p:extLst>
      <p:ext uri="{BB962C8B-B14F-4D97-AF65-F5344CB8AC3E}">
        <p14:creationId xmlns:p14="http://schemas.microsoft.com/office/powerpoint/2010/main" val="34929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96"/>
    </mc:Choice>
    <mc:Fallback xmlns="">
      <p:transition xmlns:p14="http://schemas.microsoft.com/office/powerpoint/2010/main" spd="slow" advTm="449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Big Caslon"/>
                <a:cs typeface="Big Caslon"/>
              </a:rPr>
              <a:t>Signalhantering</a:t>
            </a:r>
            <a:endParaRPr lang="sv-SE" dirty="0">
              <a:latin typeface="Big Caslon"/>
              <a:cs typeface="Big Caslon"/>
            </a:endParaRP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3066297" y="1898800"/>
            <a:ext cx="6077704" cy="3342503"/>
          </a:xfrm>
        </p:spPr>
      </p:pic>
      <p:pic>
        <p:nvPicPr>
          <p:cNvPr id="5" name="Platshållare för innehåll 3"/>
          <p:cNvPicPr>
            <a:picLocks noChangeAspect="1"/>
          </p:cNvPicPr>
          <p:nvPr/>
        </p:nvPicPr>
        <p:blipFill rotWithShape="1">
          <a:blip r:embed="rId3"/>
          <a:srcRect l="8619" t="11173" r="8305" b="6003"/>
          <a:stretch/>
        </p:blipFill>
        <p:spPr>
          <a:xfrm>
            <a:off x="626456" y="2552699"/>
            <a:ext cx="3246397" cy="2022844"/>
          </a:xfrm>
          <a:prstGeom prst="rect">
            <a:avLst/>
          </a:prstGeom>
        </p:spPr>
      </p:pic>
      <p:sp>
        <p:nvSpPr>
          <p:cNvPr id="6" name="Ram 5"/>
          <p:cNvSpPr/>
          <p:nvPr/>
        </p:nvSpPr>
        <p:spPr>
          <a:xfrm>
            <a:off x="2826667" y="2552699"/>
            <a:ext cx="273103" cy="2022844"/>
          </a:xfrm>
          <a:prstGeom prst="frame">
            <a:avLst>
              <a:gd name="adj1" fmla="val 6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1"/>
    </mc:Choice>
    <mc:Fallback xmlns="">
      <p:transition xmlns:p14="http://schemas.microsoft.com/office/powerpoint/2010/main" spd="slow" advTm="30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3907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latin typeface="Big Caslon"/>
                <a:cs typeface="Big Caslon"/>
              </a:rPr>
              <a:t>Digitaliseringsprocessen</a:t>
            </a:r>
            <a:br>
              <a:rPr lang="sv-SE" dirty="0" smtClean="0">
                <a:latin typeface="Big Caslon"/>
                <a:cs typeface="Big Caslon"/>
              </a:rPr>
            </a:br>
            <a:r>
              <a:rPr lang="sv-SE" sz="2000" dirty="0" smtClean="0">
                <a:latin typeface="Big Caslon"/>
                <a:cs typeface="Big Caslon"/>
              </a:rPr>
              <a:t>Förbehandling</a:t>
            </a:r>
            <a:endParaRPr lang="sv-SE" dirty="0">
              <a:latin typeface="Big Caslon"/>
              <a:cs typeface="Big Caslon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062704854"/>
              </p:ext>
            </p:extLst>
          </p:nvPr>
        </p:nvGraphicFramePr>
        <p:xfrm>
          <a:off x="4031206" y="802169"/>
          <a:ext cx="3788542" cy="234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4" name="Rak pil 33"/>
          <p:cNvCxnSpPr>
            <a:stCxn id="31" idx="3"/>
            <a:endCxn id="36" idx="0"/>
          </p:cNvCxnSpPr>
          <p:nvPr/>
        </p:nvCxnSpPr>
        <p:spPr>
          <a:xfrm>
            <a:off x="7819748" y="1975331"/>
            <a:ext cx="208271" cy="733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cess 35"/>
          <p:cNvSpPr/>
          <p:nvPr/>
        </p:nvSpPr>
        <p:spPr>
          <a:xfrm>
            <a:off x="7587950" y="2708368"/>
            <a:ext cx="880137" cy="352095"/>
          </a:xfrm>
          <a:prstGeom prst="flowChartProcess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Big Caslon"/>
                <a:cs typeface="Big Caslon"/>
              </a:rPr>
              <a:t>Rotering</a:t>
            </a:r>
            <a:endParaRPr lang="sv-SE" sz="1200" dirty="0">
              <a:latin typeface="Big Caslon"/>
              <a:cs typeface="Big Caslon"/>
            </a:endParaRPr>
          </a:p>
        </p:txBody>
      </p:sp>
      <p:sp>
        <p:nvSpPr>
          <p:cNvPr id="37" name="Process 36"/>
          <p:cNvSpPr/>
          <p:nvPr/>
        </p:nvSpPr>
        <p:spPr>
          <a:xfrm>
            <a:off x="7644609" y="3347562"/>
            <a:ext cx="1031032" cy="352095"/>
          </a:xfrm>
          <a:prstGeom prst="flowChartProcess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Big Caslon"/>
                <a:cs typeface="Big Caslon"/>
              </a:rPr>
              <a:t>Begränsning</a:t>
            </a:r>
            <a:endParaRPr lang="sv-SE" sz="1200" dirty="0">
              <a:latin typeface="Big Caslon"/>
              <a:cs typeface="Big Caslon"/>
            </a:endParaRPr>
          </a:p>
        </p:txBody>
      </p:sp>
      <p:sp>
        <p:nvSpPr>
          <p:cNvPr id="38" name="Process 37"/>
          <p:cNvSpPr/>
          <p:nvPr/>
        </p:nvSpPr>
        <p:spPr>
          <a:xfrm>
            <a:off x="7644609" y="4010430"/>
            <a:ext cx="880137" cy="352095"/>
          </a:xfrm>
          <a:prstGeom prst="flowChartProcess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Big Caslon"/>
                <a:cs typeface="Big Caslon"/>
              </a:rPr>
              <a:t>Filtrering</a:t>
            </a:r>
            <a:endParaRPr lang="sv-SE" sz="1200" dirty="0">
              <a:latin typeface="Big Caslon"/>
              <a:cs typeface="Big Caslon"/>
            </a:endParaRPr>
          </a:p>
        </p:txBody>
      </p:sp>
      <p:sp>
        <p:nvSpPr>
          <p:cNvPr id="42" name="Dokument 41"/>
          <p:cNvSpPr/>
          <p:nvPr/>
        </p:nvSpPr>
        <p:spPr>
          <a:xfrm>
            <a:off x="5519120" y="2605993"/>
            <a:ext cx="857270" cy="666466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Big Caslon"/>
                <a:cs typeface="Big Caslon"/>
              </a:rPr>
              <a:t>CSV-fil</a:t>
            </a:r>
          </a:p>
          <a:p>
            <a:pPr algn="ctr"/>
            <a:endParaRPr lang="sv-SE" dirty="0"/>
          </a:p>
        </p:txBody>
      </p:sp>
      <p:cxnSp>
        <p:nvCxnSpPr>
          <p:cNvPr id="44" name="Rak pil 43"/>
          <p:cNvCxnSpPr>
            <a:stCxn id="37" idx="1"/>
            <a:endCxn id="42" idx="3"/>
          </p:cNvCxnSpPr>
          <p:nvPr/>
        </p:nvCxnSpPr>
        <p:spPr>
          <a:xfrm flipH="1" flipV="1">
            <a:off x="6376390" y="2939226"/>
            <a:ext cx="1268219" cy="584384"/>
          </a:xfrm>
          <a:prstGeom prst="straightConnector1">
            <a:avLst/>
          </a:prstGeom>
          <a:ln>
            <a:solidFill>
              <a:schemeClr val="accent4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36" idx="2"/>
            <a:endCxn id="37" idx="0"/>
          </p:cNvCxnSpPr>
          <p:nvPr/>
        </p:nvCxnSpPr>
        <p:spPr>
          <a:xfrm>
            <a:off x="8028019" y="3060463"/>
            <a:ext cx="132106" cy="28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pil 47"/>
          <p:cNvCxnSpPr>
            <a:stCxn id="37" idx="2"/>
            <a:endCxn id="38" idx="0"/>
          </p:cNvCxnSpPr>
          <p:nvPr/>
        </p:nvCxnSpPr>
        <p:spPr>
          <a:xfrm flipH="1">
            <a:off x="8084678" y="3699657"/>
            <a:ext cx="75447" cy="310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Koppling 54"/>
          <p:cNvSpPr/>
          <p:nvPr/>
        </p:nvSpPr>
        <p:spPr>
          <a:xfrm>
            <a:off x="2043013" y="3674508"/>
            <a:ext cx="1039030" cy="638312"/>
          </a:xfrm>
          <a:prstGeom prst="flowChartConnector">
            <a:avLst/>
          </a:prstGeom>
          <a:solidFill>
            <a:srgbClr val="FF0000">
              <a:alpha val="73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 smtClean="0">
                <a:latin typeface="Big Caslon"/>
                <a:cs typeface="Big Caslon"/>
              </a:rPr>
              <a:t>Digitaliseringsband+kurva</a:t>
            </a:r>
            <a:endParaRPr lang="sv-SE" sz="1050" dirty="0" smtClean="0">
              <a:latin typeface="Big Caslon"/>
              <a:cs typeface="Big Caslon"/>
            </a:endParaRPr>
          </a:p>
        </p:txBody>
      </p:sp>
      <p:sp>
        <p:nvSpPr>
          <p:cNvPr id="56" name="Koppling 55"/>
          <p:cNvSpPr/>
          <p:nvPr/>
        </p:nvSpPr>
        <p:spPr>
          <a:xfrm>
            <a:off x="611318" y="4400598"/>
            <a:ext cx="1174103" cy="638312"/>
          </a:xfrm>
          <a:prstGeom prst="flowChartConnector">
            <a:avLst/>
          </a:prstGeom>
          <a:solidFill>
            <a:srgbClr val="FF0000">
              <a:alpha val="73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latin typeface="Big Caslon"/>
                <a:cs typeface="Big Caslon"/>
              </a:rPr>
              <a:t>Inspektion</a:t>
            </a:r>
          </a:p>
        </p:txBody>
      </p:sp>
      <p:sp>
        <p:nvSpPr>
          <p:cNvPr id="57" name="Koppling 56"/>
          <p:cNvSpPr/>
          <p:nvPr/>
        </p:nvSpPr>
        <p:spPr>
          <a:xfrm>
            <a:off x="2169864" y="4738907"/>
            <a:ext cx="1039030" cy="638312"/>
          </a:xfrm>
          <a:prstGeom prst="flowChartConnector">
            <a:avLst/>
          </a:prstGeom>
          <a:solidFill>
            <a:srgbClr val="FF0000">
              <a:alpha val="73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latin typeface="Big Caslon"/>
                <a:cs typeface="Big Caslon"/>
              </a:rPr>
              <a:t>Användarinput av problemområden</a:t>
            </a:r>
          </a:p>
        </p:txBody>
      </p:sp>
      <p:sp>
        <p:nvSpPr>
          <p:cNvPr id="58" name="Koppling 57"/>
          <p:cNvSpPr/>
          <p:nvPr/>
        </p:nvSpPr>
        <p:spPr>
          <a:xfrm>
            <a:off x="3484391" y="4143117"/>
            <a:ext cx="1039030" cy="638312"/>
          </a:xfrm>
          <a:prstGeom prst="flowChartConnector">
            <a:avLst/>
          </a:prstGeom>
          <a:solidFill>
            <a:srgbClr val="FF0000">
              <a:alpha val="73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latin typeface="Big Caslon"/>
                <a:cs typeface="Big Caslon"/>
              </a:rPr>
              <a:t>Interpolering av problemområden</a:t>
            </a:r>
          </a:p>
        </p:txBody>
      </p:sp>
      <p:cxnSp>
        <p:nvCxnSpPr>
          <p:cNvPr id="78" name="Kurva 77"/>
          <p:cNvCxnSpPr>
            <a:stCxn id="56" idx="4"/>
            <a:endCxn id="57" idx="2"/>
          </p:cNvCxnSpPr>
          <p:nvPr/>
        </p:nvCxnSpPr>
        <p:spPr>
          <a:xfrm rot="16200000" flipH="1">
            <a:off x="1674541" y="4562739"/>
            <a:ext cx="19153" cy="97149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Kurva 139"/>
          <p:cNvCxnSpPr>
            <a:endCxn id="42" idx="0"/>
          </p:cNvCxnSpPr>
          <p:nvPr/>
        </p:nvCxnSpPr>
        <p:spPr>
          <a:xfrm rot="16200000" flipH="1">
            <a:off x="5511877" y="2170115"/>
            <a:ext cx="443120" cy="428635"/>
          </a:xfrm>
          <a:prstGeom prst="curvedConnector3">
            <a:avLst/>
          </a:prstGeom>
          <a:ln>
            <a:solidFill>
              <a:schemeClr val="accent4">
                <a:alpha val="5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Begränsare 180"/>
          <p:cNvSpPr/>
          <p:nvPr/>
        </p:nvSpPr>
        <p:spPr>
          <a:xfrm>
            <a:off x="2052525" y="2672285"/>
            <a:ext cx="1020006" cy="776355"/>
          </a:xfrm>
          <a:prstGeom prst="flowChartTerminator">
            <a:avLst/>
          </a:prstGeom>
          <a:solidFill>
            <a:srgbClr val="FF0000">
              <a:alpha val="73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Big Caslon"/>
                <a:cs typeface="Big Caslon"/>
              </a:rPr>
              <a:t>Testrutin</a:t>
            </a:r>
            <a:endParaRPr lang="sv-SE" sz="1200" dirty="0">
              <a:latin typeface="Big Caslon"/>
              <a:cs typeface="Big Caslon"/>
            </a:endParaRPr>
          </a:p>
        </p:txBody>
      </p:sp>
      <p:cxnSp>
        <p:nvCxnSpPr>
          <p:cNvPr id="183" name="Rak pil 182"/>
          <p:cNvCxnSpPr>
            <a:stCxn id="181" idx="3"/>
            <a:endCxn id="42" idx="1"/>
          </p:cNvCxnSpPr>
          <p:nvPr/>
        </p:nvCxnSpPr>
        <p:spPr>
          <a:xfrm flipV="1">
            <a:off x="3072531" y="2939226"/>
            <a:ext cx="2446589" cy="121237"/>
          </a:xfrm>
          <a:prstGeom prst="straightConnector1">
            <a:avLst/>
          </a:prstGeom>
          <a:ln>
            <a:solidFill>
              <a:schemeClr val="accent1">
                <a:alpha val="37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Kurva 184"/>
          <p:cNvCxnSpPr>
            <a:stCxn id="181" idx="2"/>
            <a:endCxn id="55" idx="0"/>
          </p:cNvCxnSpPr>
          <p:nvPr/>
        </p:nvCxnSpPr>
        <p:spPr>
          <a:xfrm rot="5400000">
            <a:off x="2449594" y="3561574"/>
            <a:ext cx="225868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Kurva 186"/>
          <p:cNvCxnSpPr>
            <a:stCxn id="57" idx="4"/>
            <a:endCxn id="42" idx="2"/>
          </p:cNvCxnSpPr>
          <p:nvPr/>
        </p:nvCxnSpPr>
        <p:spPr>
          <a:xfrm rot="5400000" flipH="1" flipV="1">
            <a:off x="3244156" y="2673621"/>
            <a:ext cx="2148821" cy="3258376"/>
          </a:xfrm>
          <a:prstGeom prst="curvedConnector3">
            <a:avLst>
              <a:gd name="adj1" fmla="val -10638"/>
            </a:avLst>
          </a:prstGeom>
          <a:ln>
            <a:solidFill>
              <a:schemeClr val="accent4">
                <a:alpha val="52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Rak pil 198"/>
          <p:cNvCxnSpPr>
            <a:stCxn id="55" idx="2"/>
            <a:endCxn id="56" idx="0"/>
          </p:cNvCxnSpPr>
          <p:nvPr/>
        </p:nvCxnSpPr>
        <p:spPr>
          <a:xfrm flipH="1">
            <a:off x="1198370" y="3993664"/>
            <a:ext cx="844643" cy="40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Rak pil 200"/>
          <p:cNvCxnSpPr>
            <a:stCxn id="57" idx="6"/>
            <a:endCxn id="58" idx="4"/>
          </p:cNvCxnSpPr>
          <p:nvPr/>
        </p:nvCxnSpPr>
        <p:spPr>
          <a:xfrm flipV="1">
            <a:off x="3208894" y="4781429"/>
            <a:ext cx="795012" cy="276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Rak pil 202"/>
          <p:cNvCxnSpPr>
            <a:stCxn id="58" idx="0"/>
            <a:endCxn id="55" idx="6"/>
          </p:cNvCxnSpPr>
          <p:nvPr/>
        </p:nvCxnSpPr>
        <p:spPr>
          <a:xfrm flipH="1" flipV="1">
            <a:off x="3082043" y="3993664"/>
            <a:ext cx="921863" cy="14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2625" t="5602" r="9151" b="56576"/>
          <a:stretch/>
        </p:blipFill>
        <p:spPr>
          <a:xfrm>
            <a:off x="5332541" y="5880881"/>
            <a:ext cx="3613403" cy="536426"/>
          </a:xfrm>
          <a:prstGeom prst="rect">
            <a:avLst/>
          </a:prstGeom>
        </p:spPr>
      </p:pic>
      <p:pic>
        <p:nvPicPr>
          <p:cNvPr id="233" name="Platshållare för innehåll 3"/>
          <p:cNvPicPr>
            <a:picLocks noChangeAspect="1"/>
          </p:cNvPicPr>
          <p:nvPr/>
        </p:nvPicPr>
        <p:blipFill rotWithShape="1">
          <a:blip r:embed="rId8"/>
          <a:srcRect l="8619" t="11173" r="8305" b="6003"/>
          <a:stretch/>
        </p:blipFill>
        <p:spPr>
          <a:xfrm>
            <a:off x="7139243" y="4738907"/>
            <a:ext cx="1429427" cy="890682"/>
          </a:xfrm>
          <a:prstGeom prst="rect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</p:pic>
      <p:pic>
        <p:nvPicPr>
          <p:cNvPr id="234" name="Platshållare för innehåll 3"/>
          <p:cNvPicPr>
            <a:picLocks noChangeAspect="1"/>
          </p:cNvPicPr>
          <p:nvPr/>
        </p:nvPicPr>
        <p:blipFill rotWithShape="1">
          <a:blip r:embed="rId8"/>
          <a:srcRect l="8619" t="11173" r="8305" b="6003"/>
          <a:stretch/>
        </p:blipFill>
        <p:spPr>
          <a:xfrm>
            <a:off x="1652616" y="1475702"/>
            <a:ext cx="1429427" cy="890682"/>
          </a:xfrm>
          <a:prstGeom prst="rect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</a:ln>
        </p:spPr>
      </p:pic>
      <p:cxnSp>
        <p:nvCxnSpPr>
          <p:cNvPr id="236" name="Rak pil 235"/>
          <p:cNvCxnSpPr>
            <a:stCxn id="38" idx="2"/>
            <a:endCxn id="233" idx="0"/>
          </p:cNvCxnSpPr>
          <p:nvPr/>
        </p:nvCxnSpPr>
        <p:spPr>
          <a:xfrm flipH="1">
            <a:off x="7853957" y="4362525"/>
            <a:ext cx="230721" cy="376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Kurva 237"/>
          <p:cNvCxnSpPr>
            <a:stCxn id="233" idx="0"/>
          </p:cNvCxnSpPr>
          <p:nvPr/>
        </p:nvCxnSpPr>
        <p:spPr>
          <a:xfrm rot="16200000" flipV="1">
            <a:off x="4628778" y="1513728"/>
            <a:ext cx="1678444" cy="477191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Höger 238"/>
          <p:cNvSpPr/>
          <p:nvPr/>
        </p:nvSpPr>
        <p:spPr>
          <a:xfrm>
            <a:off x="3208894" y="1886225"/>
            <a:ext cx="625991" cy="2766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1" name="Ram 240"/>
          <p:cNvSpPr/>
          <p:nvPr/>
        </p:nvSpPr>
        <p:spPr>
          <a:xfrm>
            <a:off x="7041100" y="5352070"/>
            <a:ext cx="1634541" cy="155707"/>
          </a:xfrm>
          <a:prstGeom prst="fram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920"/>
    </mc:Choice>
    <mc:Fallback xmlns="">
      <p:transition xmlns:p14="http://schemas.microsoft.com/office/powerpoint/2010/main" spd="slow" advTm="899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latin typeface="Big Caslon"/>
                <a:cs typeface="Big Caslon"/>
              </a:rPr>
              <a:t>Digitaliseringsprocessen</a:t>
            </a:r>
            <a:br>
              <a:rPr lang="sv-SE" dirty="0" smtClean="0">
                <a:latin typeface="Big Caslon"/>
                <a:cs typeface="Big Caslon"/>
              </a:rPr>
            </a:br>
            <a:endParaRPr lang="sv-SE" dirty="0">
              <a:latin typeface="Big Caslon"/>
              <a:cs typeface="Big Caslon"/>
            </a:endParaRPr>
          </a:p>
        </p:txBody>
      </p:sp>
      <p:sp>
        <p:nvSpPr>
          <p:cNvPr id="4" name="Beslut 3"/>
          <p:cNvSpPr/>
          <p:nvPr/>
        </p:nvSpPr>
        <p:spPr>
          <a:xfrm>
            <a:off x="3369674" y="1578138"/>
            <a:ext cx="1420792" cy="851806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latin typeface="Big Caslon"/>
                <a:cs typeface="Big Caslon"/>
              </a:rPr>
              <a:t>Start</a:t>
            </a:r>
          </a:p>
        </p:txBody>
      </p:sp>
      <p:sp>
        <p:nvSpPr>
          <p:cNvPr id="5" name="Beslut 4"/>
          <p:cNvSpPr/>
          <p:nvPr/>
        </p:nvSpPr>
        <p:spPr>
          <a:xfrm>
            <a:off x="4790466" y="2429944"/>
            <a:ext cx="1131605" cy="697904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latin typeface="Big Caslon"/>
                <a:cs typeface="Big Caslon"/>
              </a:rPr>
              <a:t>Val av bild</a:t>
            </a:r>
          </a:p>
        </p:txBody>
      </p:sp>
      <p:sp>
        <p:nvSpPr>
          <p:cNvPr id="6" name="Beslut 5"/>
          <p:cNvSpPr/>
          <p:nvPr/>
        </p:nvSpPr>
        <p:spPr>
          <a:xfrm>
            <a:off x="5557447" y="3133994"/>
            <a:ext cx="1709981" cy="697904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latin typeface="Big Caslon"/>
                <a:cs typeface="Big Caslon"/>
              </a:rPr>
              <a:t>Parametrar</a:t>
            </a:r>
          </a:p>
        </p:txBody>
      </p:sp>
      <p:sp>
        <p:nvSpPr>
          <p:cNvPr id="7" name="Beslut 6"/>
          <p:cNvSpPr/>
          <p:nvPr/>
        </p:nvSpPr>
        <p:spPr>
          <a:xfrm>
            <a:off x="4425842" y="5289904"/>
            <a:ext cx="1221152" cy="697904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latin typeface="Big Caslon"/>
                <a:cs typeface="Big Caslon"/>
              </a:rPr>
              <a:t>Digitalisering</a:t>
            </a:r>
          </a:p>
        </p:txBody>
      </p:sp>
      <p:sp>
        <p:nvSpPr>
          <p:cNvPr id="8" name="Beslut 7"/>
          <p:cNvSpPr/>
          <p:nvPr/>
        </p:nvSpPr>
        <p:spPr>
          <a:xfrm>
            <a:off x="2137483" y="4966102"/>
            <a:ext cx="1232191" cy="697904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latin typeface="Big Caslon"/>
                <a:cs typeface="Big Caslon"/>
              </a:rPr>
              <a:t>Interpolering</a:t>
            </a:r>
          </a:p>
        </p:txBody>
      </p:sp>
      <p:sp>
        <p:nvSpPr>
          <p:cNvPr id="9" name="Beslut 8"/>
          <p:cNvSpPr/>
          <p:nvPr/>
        </p:nvSpPr>
        <p:spPr>
          <a:xfrm>
            <a:off x="1232193" y="2967659"/>
            <a:ext cx="1364215" cy="697904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latin typeface="Big Caslon"/>
                <a:cs typeface="Big Caslon"/>
              </a:rPr>
              <a:t>Linjär justering</a:t>
            </a:r>
          </a:p>
        </p:txBody>
      </p:sp>
      <p:sp>
        <p:nvSpPr>
          <p:cNvPr id="10" name="Beslut 9"/>
          <p:cNvSpPr/>
          <p:nvPr/>
        </p:nvSpPr>
        <p:spPr>
          <a:xfrm>
            <a:off x="2363803" y="2316769"/>
            <a:ext cx="1131605" cy="697904"/>
          </a:xfrm>
          <a:prstGeom prst="flowChartDecision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latin typeface="Big Caslon"/>
                <a:cs typeface="Big Caslon"/>
              </a:rPr>
              <a:t>Sammanfog</a:t>
            </a:r>
            <a:endParaRPr lang="sv-SE" sz="1100" dirty="0" smtClean="0">
              <a:latin typeface="Big Caslon"/>
              <a:cs typeface="Big Caslon"/>
            </a:endParaRPr>
          </a:p>
        </p:txBody>
      </p:sp>
      <p:cxnSp>
        <p:nvCxnSpPr>
          <p:cNvPr id="11" name="Rak pil 10"/>
          <p:cNvCxnSpPr>
            <a:stCxn id="5" idx="3"/>
            <a:endCxn id="6" idx="0"/>
          </p:cNvCxnSpPr>
          <p:nvPr/>
        </p:nvCxnSpPr>
        <p:spPr>
          <a:xfrm>
            <a:off x="5922071" y="2778896"/>
            <a:ext cx="490367" cy="355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6" idx="2"/>
            <a:endCxn id="7" idx="0"/>
          </p:cNvCxnSpPr>
          <p:nvPr/>
        </p:nvCxnSpPr>
        <p:spPr>
          <a:xfrm flipH="1">
            <a:off x="5036418" y="3831898"/>
            <a:ext cx="1376020" cy="1458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8" idx="1"/>
            <a:endCxn id="9" idx="2"/>
          </p:cNvCxnSpPr>
          <p:nvPr/>
        </p:nvCxnSpPr>
        <p:spPr>
          <a:xfrm flipH="1" flipV="1">
            <a:off x="1914301" y="3665563"/>
            <a:ext cx="223182" cy="1649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0"/>
            <a:endCxn id="10" idx="1"/>
          </p:cNvCxnSpPr>
          <p:nvPr/>
        </p:nvCxnSpPr>
        <p:spPr>
          <a:xfrm flipV="1">
            <a:off x="1914301" y="2665721"/>
            <a:ext cx="449502" cy="30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>
            <a:stCxn id="10" idx="0"/>
            <a:endCxn id="4" idx="1"/>
          </p:cNvCxnSpPr>
          <p:nvPr/>
        </p:nvCxnSpPr>
        <p:spPr>
          <a:xfrm flipV="1">
            <a:off x="2929606" y="2004041"/>
            <a:ext cx="440068" cy="312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>
            <a:stCxn id="4" idx="3"/>
            <a:endCxn id="5" idx="0"/>
          </p:cNvCxnSpPr>
          <p:nvPr/>
        </p:nvCxnSpPr>
        <p:spPr>
          <a:xfrm>
            <a:off x="4790466" y="2004041"/>
            <a:ext cx="565803" cy="425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okument 19"/>
          <p:cNvSpPr/>
          <p:nvPr/>
        </p:nvSpPr>
        <p:spPr>
          <a:xfrm>
            <a:off x="3730612" y="3697001"/>
            <a:ext cx="857270" cy="666466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Big Caslon"/>
                <a:cs typeface="Big Caslon"/>
              </a:rPr>
              <a:t>CSV-fil</a:t>
            </a:r>
          </a:p>
          <a:p>
            <a:pPr algn="ctr"/>
            <a:endParaRPr lang="sv-SE" dirty="0"/>
          </a:p>
        </p:txBody>
      </p:sp>
      <p:cxnSp>
        <p:nvCxnSpPr>
          <p:cNvPr id="24" name="Kurva 23"/>
          <p:cNvCxnSpPr>
            <a:stCxn id="20" idx="0"/>
            <a:endCxn id="4" idx="2"/>
          </p:cNvCxnSpPr>
          <p:nvPr/>
        </p:nvCxnSpPr>
        <p:spPr>
          <a:xfrm rot="16200000" flipV="1">
            <a:off x="3486131" y="3023884"/>
            <a:ext cx="1267057" cy="79177"/>
          </a:xfrm>
          <a:prstGeom prst="curved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pil 29"/>
          <p:cNvCxnSpPr>
            <a:stCxn id="9" idx="3"/>
            <a:endCxn id="20" idx="1"/>
          </p:cNvCxnSpPr>
          <p:nvPr/>
        </p:nvCxnSpPr>
        <p:spPr>
          <a:xfrm>
            <a:off x="2596408" y="3316611"/>
            <a:ext cx="1134204" cy="713623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Kurva 69"/>
          <p:cNvCxnSpPr>
            <a:stCxn id="7" idx="1"/>
          </p:cNvCxnSpPr>
          <p:nvPr/>
        </p:nvCxnSpPr>
        <p:spPr>
          <a:xfrm rot="10800000">
            <a:off x="2030606" y="3697006"/>
            <a:ext cx="2395236" cy="19418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Rak pil 116"/>
          <p:cNvCxnSpPr>
            <a:stCxn id="7" idx="1"/>
            <a:endCxn id="8" idx="2"/>
          </p:cNvCxnSpPr>
          <p:nvPr/>
        </p:nvCxnSpPr>
        <p:spPr>
          <a:xfrm flipH="1">
            <a:off x="2753579" y="5638856"/>
            <a:ext cx="1672263" cy="25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ng 131"/>
          <p:cNvSpPr/>
          <p:nvPr/>
        </p:nvSpPr>
        <p:spPr>
          <a:xfrm>
            <a:off x="2187772" y="2004041"/>
            <a:ext cx="1492548" cy="1312570"/>
          </a:xfrm>
          <a:prstGeom prst="donut">
            <a:avLst>
              <a:gd name="adj" fmla="val 48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33" name="Ring 132"/>
          <p:cNvSpPr/>
          <p:nvPr/>
        </p:nvSpPr>
        <p:spPr>
          <a:xfrm>
            <a:off x="4245371" y="4966102"/>
            <a:ext cx="1492548" cy="1312570"/>
          </a:xfrm>
          <a:prstGeom prst="donut">
            <a:avLst>
              <a:gd name="adj" fmla="val 48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172" name="Kurva 171"/>
          <p:cNvCxnSpPr>
            <a:endCxn id="6" idx="1"/>
          </p:cNvCxnSpPr>
          <p:nvPr/>
        </p:nvCxnSpPr>
        <p:spPr>
          <a:xfrm flipV="1">
            <a:off x="4587882" y="3482946"/>
            <a:ext cx="969565" cy="547288"/>
          </a:xfrm>
          <a:prstGeom prst="curved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64"/>
    </mc:Choice>
    <mc:Fallback xmlns="">
      <p:transition xmlns:p14="http://schemas.microsoft.com/office/powerpoint/2010/main" spd="slow" advTm="47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214</Words>
  <Application>Microsoft Macintosh PowerPoint</Application>
  <PresentationFormat>Bildspel på skärmen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Office-tema</vt:lpstr>
      <vt:lpstr>Digitalisering av pegeldiagram</vt:lpstr>
      <vt:lpstr>Vad jag ska prata om</vt:lpstr>
      <vt:lpstr>Vättern</vt:lpstr>
      <vt:lpstr>Stående vågor</vt:lpstr>
      <vt:lpstr>Självregistrerande pegel</vt:lpstr>
      <vt:lpstr>Tillgänglig data</vt:lpstr>
      <vt:lpstr>Signalhantering</vt:lpstr>
      <vt:lpstr>Digitaliseringsprocessen Förbehandling</vt:lpstr>
      <vt:lpstr>Digitaliseringsprocessen </vt:lpstr>
      <vt:lpstr>Tvetydighet i diagrammen</vt:lpstr>
      <vt:lpstr>Resultat Digitalisering</vt:lpstr>
      <vt:lpstr>Resultat Variansanalys</vt:lpstr>
      <vt:lpstr>Resultat Digitalisering</vt:lpstr>
      <vt:lpstr>Slutsats</vt:lpstr>
      <vt:lpstr>Obesvarade frågor</vt:lpstr>
      <vt:lpstr>Mer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Digitalisering av pegeldiagram</dc:title>
  <dc:creator>Josefina Almén</dc:creator>
  <cp:lastModifiedBy>Josefina Almén</cp:lastModifiedBy>
  <cp:revision>58</cp:revision>
  <dcterms:created xsi:type="dcterms:W3CDTF">2015-03-22T09:37:42Z</dcterms:created>
  <dcterms:modified xsi:type="dcterms:W3CDTF">2015-03-25T09:07:35Z</dcterms:modified>
</cp:coreProperties>
</file>