
<file path=[Content_Types].xml><?xml version="1.0" encoding="utf-8"?>
<Types xmlns="http://schemas.openxmlformats.org/package/2006/content-types">
  <Default ContentType="application/x-fontdata" Extension="fntdata"/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Old Standard TT"/>
      <p:regular r:id="rId29"/>
      <p:bold r:id="rId30"/>
      <p:italic r:id="rId31"/>
    </p:embeddedFont>
    <p:embeddedFont>
      <p:font typeface="Homemade Apple"/>
      <p:regular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ldStandardT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ldStandardTT-italic.fntdata"/><Relationship Id="rId30" Type="http://schemas.openxmlformats.org/officeDocument/2006/relationships/font" Target="fonts/OldStandardTT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HomemadeAppl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f0c414b30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f0c414b3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7:13 estoy en el anden, hace 2 min se fue el rapido. No estaba tan lleno. En 5 viene otro tren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7:16 lo prendi y estaba midiendo, corte la med, lo apague y prendi.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7:17 esta por llegar el tren, lo puse a medir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7:19 entre al tren, no esta lleno = MINUTO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7:29 algunos contactos en lado dcho = MINUTO 12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7:33 algunos contactos (haedo) = MINUTO 16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7:38 idem(ramos) = MINUTO 21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7:45 contacto fuerte en el medio de la espalda alta = MINUTO 28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7:50 deje de medir y lo apague en la parada del 28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viaje fue tranquilo (no mucha densidad) pero el tren no estaba tan vacio, hubo algunos contactos fisicos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f0c414b30_0_8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f0c414b3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5f0c414b30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5f0c414b30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5f1083ba33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5f1083ba33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f12785e1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f12785e1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f12785e1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f12785e1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5f12785e1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5f12785e1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f12785e1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f12785e1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f12785e1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f12785e1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f0c414b30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f0c414b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f1083ba33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f1083ba3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f0c414b30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f0c414b3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f0c414b30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f0c414b3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f0c414b30_0_1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f0c414b30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f0c414b30_0_1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f0c414b30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2" name="Google Shape;72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9"/>
          <p:cNvSpPr/>
          <p:nvPr/>
        </p:nvSpPr>
        <p:spPr>
          <a:xfrm>
            <a:off x="4961875" y="4433175"/>
            <a:ext cx="576300" cy="137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Determinación de presiones en ambientes de muy alta densidad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Josefina Catoni, Ayelen Santos - C.O. Dorso , G. Frank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BF0"/>
                </a:solidFill>
                <a:latin typeface="Cambria"/>
                <a:ea typeface="Cambria"/>
                <a:cs typeface="Cambria"/>
                <a:sym typeface="Cambria"/>
              </a:rPr>
              <a:t>LaFEC (Laboratorio de Física Estadística Computacional)- Depto. de Física</a:t>
            </a:r>
            <a:endParaRPr sz="1800">
              <a:solidFill>
                <a:srgbClr val="FFFBF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"/>
          <p:cNvSpPr txBox="1"/>
          <p:nvPr>
            <p:ph type="title"/>
          </p:nvPr>
        </p:nvSpPr>
        <p:spPr>
          <a:xfrm>
            <a:off x="337100" y="2076150"/>
            <a:ext cx="39474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RESULTADOS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PRELIMINARES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Tren Sarmiento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06" name="Google Shape;20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9351" y="856950"/>
            <a:ext cx="4020900" cy="3548700"/>
          </a:xfrm>
          <a:prstGeom prst="roundRect">
            <a:avLst>
              <a:gd fmla="val 7358" name="adj"/>
            </a:avLst>
          </a:prstGeom>
          <a:noFill/>
          <a:ln>
            <a:noFill/>
          </a:ln>
        </p:spPr>
      </p:pic>
      <p:sp>
        <p:nvSpPr>
          <p:cNvPr id="207" name="Google Shape;207;p22"/>
          <p:cNvSpPr/>
          <p:nvPr/>
        </p:nvSpPr>
        <p:spPr>
          <a:xfrm rot="-4499705">
            <a:off x="5173550" y="2124264"/>
            <a:ext cx="331400" cy="307166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S1</a:t>
            </a:r>
            <a:endParaRPr sz="900"/>
          </a:p>
        </p:txBody>
      </p:sp>
      <p:sp>
        <p:nvSpPr>
          <p:cNvPr id="208" name="Google Shape;208;p22"/>
          <p:cNvSpPr/>
          <p:nvPr/>
        </p:nvSpPr>
        <p:spPr>
          <a:xfrm rot="-1797262">
            <a:off x="5500018" y="1628905"/>
            <a:ext cx="335863" cy="302782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S2</a:t>
            </a:r>
            <a:endParaRPr sz="900"/>
          </a:p>
        </p:txBody>
      </p:sp>
      <p:sp>
        <p:nvSpPr>
          <p:cNvPr id="209" name="Google Shape;209;p22"/>
          <p:cNvSpPr/>
          <p:nvPr/>
        </p:nvSpPr>
        <p:spPr>
          <a:xfrm rot="2700000">
            <a:off x="6535810" y="1668077"/>
            <a:ext cx="346624" cy="334744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S3</a:t>
            </a:r>
            <a:endParaRPr sz="900"/>
          </a:p>
        </p:txBody>
      </p:sp>
      <p:sp>
        <p:nvSpPr>
          <p:cNvPr id="210" name="Google Shape;210;p2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22"/>
          <p:cNvSpPr/>
          <p:nvPr/>
        </p:nvSpPr>
        <p:spPr>
          <a:xfrm rot="4352133">
            <a:off x="6823533" y="2108803"/>
            <a:ext cx="352866" cy="349644"/>
          </a:xfrm>
          <a:prstGeom prst="roundRect">
            <a:avLst>
              <a:gd fmla="val 0" name="adj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"/>
          <p:cNvSpPr txBox="1"/>
          <p:nvPr>
            <p:ph idx="4294967295" type="body"/>
          </p:nvPr>
        </p:nvSpPr>
        <p:spPr>
          <a:xfrm>
            <a:off x="59400" y="1590252"/>
            <a:ext cx="1524300" cy="6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El vagón no está lleno</a:t>
            </a:r>
            <a:endParaRPr sz="1600"/>
          </a:p>
        </p:txBody>
      </p:sp>
      <p:sp>
        <p:nvSpPr>
          <p:cNvPr id="217" name="Google Shape;217;p23"/>
          <p:cNvSpPr txBox="1"/>
          <p:nvPr>
            <p:ph idx="4294967295" type="body"/>
          </p:nvPr>
        </p:nvSpPr>
        <p:spPr>
          <a:xfrm>
            <a:off x="2299525" y="1434425"/>
            <a:ext cx="4018800" cy="4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Algunos contactos en el lado derecho</a:t>
            </a:r>
            <a:endParaRPr sz="1600"/>
          </a:p>
        </p:txBody>
      </p:sp>
      <p:sp>
        <p:nvSpPr>
          <p:cNvPr id="218" name="Google Shape;218;p23"/>
          <p:cNvSpPr txBox="1"/>
          <p:nvPr>
            <p:ph idx="4294967295" type="body"/>
          </p:nvPr>
        </p:nvSpPr>
        <p:spPr>
          <a:xfrm>
            <a:off x="6180075" y="1523650"/>
            <a:ext cx="2458200" cy="7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Contacto fuerte (molesto) en el medio de la espalda alta</a:t>
            </a:r>
            <a:endParaRPr sz="1600"/>
          </a:p>
        </p:txBody>
      </p:sp>
      <p:grpSp>
        <p:nvGrpSpPr>
          <p:cNvPr id="219" name="Google Shape;219;p23"/>
          <p:cNvGrpSpPr/>
          <p:nvPr/>
        </p:nvGrpSpPr>
        <p:grpSpPr>
          <a:xfrm>
            <a:off x="0" y="1896925"/>
            <a:ext cx="9144001" cy="3206037"/>
            <a:chOff x="0" y="1896925"/>
            <a:chExt cx="9144001" cy="3206037"/>
          </a:xfrm>
        </p:grpSpPr>
        <p:grpSp>
          <p:nvGrpSpPr>
            <p:cNvPr id="220" name="Google Shape;220;p23"/>
            <p:cNvGrpSpPr/>
            <p:nvPr/>
          </p:nvGrpSpPr>
          <p:grpSpPr>
            <a:xfrm>
              <a:off x="0" y="1897025"/>
              <a:ext cx="9144001" cy="3205937"/>
              <a:chOff x="0" y="1058825"/>
              <a:chExt cx="9144001" cy="3205937"/>
            </a:xfrm>
          </p:grpSpPr>
          <p:pic>
            <p:nvPicPr>
              <p:cNvPr id="221" name="Google Shape;221;p2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0" y="1555712"/>
                <a:ext cx="9144001" cy="270905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222" name="Google Shape;222;p23"/>
              <p:cNvGrpSpPr/>
              <p:nvPr/>
            </p:nvGrpSpPr>
            <p:grpSpPr>
              <a:xfrm>
                <a:off x="809631" y="1058825"/>
                <a:ext cx="6569738" cy="2631475"/>
                <a:chOff x="809631" y="1135025"/>
                <a:chExt cx="6569738" cy="2631475"/>
              </a:xfrm>
            </p:grpSpPr>
            <p:cxnSp>
              <p:nvCxnSpPr>
                <p:cNvPr id="223" name="Google Shape;223;p23"/>
                <p:cNvCxnSpPr/>
                <p:nvPr/>
              </p:nvCxnSpPr>
              <p:spPr>
                <a:xfrm flipH="1" rot="10800000">
                  <a:off x="809631" y="1491900"/>
                  <a:ext cx="3300" cy="22746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stealth"/>
                </a:ln>
              </p:spPr>
            </p:cxnSp>
            <p:cxnSp>
              <p:nvCxnSpPr>
                <p:cNvPr id="224" name="Google Shape;224;p23"/>
                <p:cNvCxnSpPr/>
                <p:nvPr/>
              </p:nvCxnSpPr>
              <p:spPr>
                <a:xfrm flipH="1" rot="10800000">
                  <a:off x="4358356" y="1135025"/>
                  <a:ext cx="300" cy="14727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stealth"/>
                </a:ln>
              </p:spPr>
            </p:cxnSp>
            <p:cxnSp>
              <p:nvCxnSpPr>
                <p:cNvPr id="225" name="Google Shape;225;p23"/>
                <p:cNvCxnSpPr/>
                <p:nvPr/>
              </p:nvCxnSpPr>
              <p:spPr>
                <a:xfrm flipH="1" rot="10800000">
                  <a:off x="5577556" y="1294325"/>
                  <a:ext cx="2400" cy="13896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stealth"/>
                </a:ln>
              </p:spPr>
            </p:cxnSp>
            <p:cxnSp>
              <p:nvCxnSpPr>
                <p:cNvPr id="226" name="Google Shape;226;p23"/>
                <p:cNvCxnSpPr/>
                <p:nvPr/>
              </p:nvCxnSpPr>
              <p:spPr>
                <a:xfrm flipH="1" rot="10800000">
                  <a:off x="7376368" y="1638900"/>
                  <a:ext cx="3000" cy="4512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stealth"/>
                </a:ln>
              </p:spPr>
            </p:cxnSp>
          </p:grpSp>
        </p:grpSp>
        <p:cxnSp>
          <p:nvCxnSpPr>
            <p:cNvPr id="227" name="Google Shape;227;p23"/>
            <p:cNvCxnSpPr/>
            <p:nvPr/>
          </p:nvCxnSpPr>
          <p:spPr>
            <a:xfrm rot="10800000">
              <a:off x="3749150" y="1896925"/>
              <a:ext cx="2400" cy="1728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sp>
        <p:nvSpPr>
          <p:cNvPr id="228" name="Google Shape;228;p23"/>
          <p:cNvSpPr txBox="1"/>
          <p:nvPr>
            <p:ph idx="4294967295" type="title"/>
          </p:nvPr>
        </p:nvSpPr>
        <p:spPr>
          <a:xfrm>
            <a:off x="235500" y="410000"/>
            <a:ext cx="66939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Tren Sarmiento un miércoles a las 7 am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9" name="Google Shape;229;p2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0" name="Google Shape;230;p23"/>
          <p:cNvPicPr preferRelativeResize="0"/>
          <p:nvPr/>
        </p:nvPicPr>
        <p:blipFill rotWithShape="1">
          <a:blip r:embed="rId4">
            <a:alphaModFix/>
          </a:blip>
          <a:srcRect b="47159" l="0" r="9999" t="0"/>
          <a:stretch/>
        </p:blipFill>
        <p:spPr>
          <a:xfrm>
            <a:off x="6950739" y="76200"/>
            <a:ext cx="2058386" cy="144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3"/>
          <p:cNvPicPr preferRelativeResize="0"/>
          <p:nvPr/>
        </p:nvPicPr>
        <p:blipFill rotWithShape="1">
          <a:blip r:embed="rId4">
            <a:alphaModFix/>
          </a:blip>
          <a:srcRect b="66618" l="44875" r="35035" t="13626"/>
          <a:stretch/>
        </p:blipFill>
        <p:spPr>
          <a:xfrm rot="3686234">
            <a:off x="8096376" y="809091"/>
            <a:ext cx="460624" cy="542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4"/>
          <p:cNvSpPr txBox="1"/>
          <p:nvPr>
            <p:ph idx="4294967295" type="body"/>
          </p:nvPr>
        </p:nvSpPr>
        <p:spPr>
          <a:xfrm>
            <a:off x="4805575" y="2044404"/>
            <a:ext cx="4107000" cy="28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Trabajo de campo. </a:t>
            </a:r>
            <a:r>
              <a:rPr lang="en" sz="1500"/>
              <a:t>Mediciones e</a:t>
            </a:r>
            <a:r>
              <a:rPr b="1" lang="en" sz="1500"/>
              <a:t> </a:t>
            </a:r>
            <a:r>
              <a:rPr lang="en" sz="1500"/>
              <a:t>Interpretación de resultados</a:t>
            </a:r>
            <a:endParaRPr sz="15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/>
              <a:t>Ampliar la cantidad de sensores para el armado del chaleco final</a:t>
            </a:r>
            <a:endParaRPr sz="15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/>
              <a:t>Disociar las señales entre una continua y otra de pulsos o ‘picos’ de corta duración</a:t>
            </a:r>
            <a:endParaRPr sz="1500">
              <a:highlight>
                <a:srgbClr val="F9CB9C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500"/>
              <a:t>Mejorar mecanismo de interruptores. Sumar botón de incomodidad en carcasa</a:t>
            </a:r>
            <a:endParaRPr sz="1500"/>
          </a:p>
        </p:txBody>
      </p:sp>
      <p:sp>
        <p:nvSpPr>
          <p:cNvPr id="237" name="Google Shape;237;p24"/>
          <p:cNvSpPr txBox="1"/>
          <p:nvPr>
            <p:ph idx="4294967295" type="body"/>
          </p:nvPr>
        </p:nvSpPr>
        <p:spPr>
          <a:xfrm>
            <a:off x="311700" y="2044404"/>
            <a:ext cx="4107000" cy="28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Re</a:t>
            </a:r>
            <a:r>
              <a:rPr b="1" lang="en" sz="1500"/>
              <a:t>spuesta coherente de los sensores Tactilus</a:t>
            </a:r>
            <a:endParaRPr b="1" sz="15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/>
              <a:t>Fue posible obtener resultados exitosos mediante análisis estadístico de la señal.</a:t>
            </a:r>
            <a:endParaRPr sz="15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/>
              <a:t>Diferencias poco significativas entre varios tipos de fuerza</a:t>
            </a:r>
            <a:endParaRPr sz="15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/>
              <a:t>Amplio rango de medición</a:t>
            </a:r>
            <a:endParaRPr sz="15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500"/>
              <a:t>Pruebas preliminares exitosas bajo las sensaciones del sujeto</a:t>
            </a:r>
            <a:endParaRPr sz="1500"/>
          </a:p>
        </p:txBody>
      </p:sp>
      <p:sp>
        <p:nvSpPr>
          <p:cNvPr id="238" name="Google Shape;238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Conclusiones y Objetivos a futuro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9" name="Google Shape;239;p24"/>
          <p:cNvSpPr/>
          <p:nvPr/>
        </p:nvSpPr>
        <p:spPr>
          <a:xfrm>
            <a:off x="311700" y="1304875"/>
            <a:ext cx="4102500" cy="6474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4"/>
          <p:cNvSpPr txBox="1"/>
          <p:nvPr>
            <p:ph idx="4294967295" type="body"/>
          </p:nvPr>
        </p:nvSpPr>
        <p:spPr>
          <a:xfrm>
            <a:off x="311700" y="1461161"/>
            <a:ext cx="3750300" cy="3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Laboratorio 6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1" name="Google Shape;241;p24"/>
          <p:cNvSpPr/>
          <p:nvPr/>
        </p:nvSpPr>
        <p:spPr>
          <a:xfrm>
            <a:off x="4805575" y="1304875"/>
            <a:ext cx="4102500" cy="6474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4"/>
          <p:cNvSpPr txBox="1"/>
          <p:nvPr>
            <p:ph idx="4294967295" type="body"/>
          </p:nvPr>
        </p:nvSpPr>
        <p:spPr>
          <a:xfrm>
            <a:off x="4805575" y="1461161"/>
            <a:ext cx="3750300" cy="3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Laboratorio 7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3" name="Google Shape;243;p2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"/>
          <p:cNvSpPr txBox="1"/>
          <p:nvPr>
            <p:ph type="title"/>
          </p:nvPr>
        </p:nvSpPr>
        <p:spPr>
          <a:xfrm>
            <a:off x="311700" y="124270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latin typeface="Cambria"/>
                <a:ea typeface="Cambria"/>
                <a:cs typeface="Cambria"/>
                <a:sym typeface="Cambria"/>
              </a:rPr>
              <a:t>¡</a:t>
            </a:r>
            <a:r>
              <a:rPr lang="en" sz="7200">
                <a:latin typeface="Cambria"/>
                <a:ea typeface="Cambria"/>
                <a:cs typeface="Cambria"/>
                <a:sym typeface="Cambria"/>
              </a:rPr>
              <a:t>MUCHAS</a:t>
            </a:r>
            <a:endParaRPr sz="72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latin typeface="Cambria"/>
                <a:ea typeface="Cambria"/>
                <a:cs typeface="Cambria"/>
                <a:sym typeface="Cambria"/>
              </a:rPr>
              <a:t>GRACIAS!</a:t>
            </a:r>
            <a:endParaRPr sz="7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9" name="Google Shape;249;p25"/>
          <p:cNvSpPr txBox="1"/>
          <p:nvPr>
            <p:ph type="title"/>
          </p:nvPr>
        </p:nvSpPr>
        <p:spPr>
          <a:xfrm>
            <a:off x="460950" y="34783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mbria"/>
                <a:ea typeface="Cambria"/>
                <a:cs typeface="Cambria"/>
                <a:sym typeface="Cambria"/>
              </a:rPr>
              <a:t>¿PREGUNTAS?</a:t>
            </a:r>
            <a:endParaRPr sz="3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0" name="Google Shape;250;p2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6"/>
          <p:cNvPicPr preferRelativeResize="0"/>
          <p:nvPr/>
        </p:nvPicPr>
        <p:blipFill rotWithShape="1">
          <a:blip r:embed="rId3">
            <a:alphaModFix/>
          </a:blip>
          <a:srcRect b="0" l="4810" r="8511" t="8650"/>
          <a:stretch/>
        </p:blipFill>
        <p:spPr>
          <a:xfrm>
            <a:off x="978300" y="771625"/>
            <a:ext cx="6910825" cy="4096726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26"/>
          <p:cNvSpPr txBox="1"/>
          <p:nvPr>
            <p:ph idx="4294967295" type="title"/>
          </p:nvPr>
        </p:nvSpPr>
        <p:spPr>
          <a:xfrm>
            <a:off x="1454700" y="105200"/>
            <a:ext cx="66939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Calibración dinámica ‘lenta’ vs ‘rápida’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3" name="Google Shape;263;p27"/>
          <p:cNvPicPr preferRelativeResize="0"/>
          <p:nvPr/>
        </p:nvPicPr>
        <p:blipFill rotWithShape="1">
          <a:blip r:embed="rId3">
            <a:alphaModFix/>
          </a:blip>
          <a:srcRect b="0" l="0" r="6838" t="8975"/>
          <a:stretch/>
        </p:blipFill>
        <p:spPr>
          <a:xfrm>
            <a:off x="243950" y="2371600"/>
            <a:ext cx="3888200" cy="2279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7"/>
          <p:cNvPicPr preferRelativeResize="0"/>
          <p:nvPr/>
        </p:nvPicPr>
        <p:blipFill rotWithShape="1">
          <a:blip r:embed="rId4">
            <a:alphaModFix/>
          </a:blip>
          <a:srcRect b="4605" l="3325" r="2477" t="4386"/>
          <a:stretch/>
        </p:blipFill>
        <p:spPr>
          <a:xfrm>
            <a:off x="4913050" y="2376800"/>
            <a:ext cx="3814750" cy="226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7"/>
          <p:cNvPicPr preferRelativeResize="0"/>
          <p:nvPr/>
        </p:nvPicPr>
        <p:blipFill rotWithShape="1">
          <a:blip r:embed="rId5">
            <a:alphaModFix/>
          </a:blip>
          <a:srcRect b="12307" l="13540" r="32212" t="18860"/>
          <a:stretch/>
        </p:blipFill>
        <p:spPr>
          <a:xfrm>
            <a:off x="4058788" y="196725"/>
            <a:ext cx="1005750" cy="1260549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7"/>
          <p:cNvSpPr txBox="1"/>
          <p:nvPr/>
        </p:nvSpPr>
        <p:spPr>
          <a:xfrm>
            <a:off x="4002150" y="1349025"/>
            <a:ext cx="11973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mbria"/>
                <a:ea typeface="Cambria"/>
                <a:cs typeface="Cambria"/>
                <a:sym typeface="Cambria"/>
              </a:rPr>
              <a:t>Sensor Piezoeléctrico</a:t>
            </a:r>
            <a:endParaRPr b="1" sz="12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mbria"/>
                <a:ea typeface="Cambria"/>
                <a:cs typeface="Cambria"/>
                <a:sym typeface="Cambria"/>
              </a:rPr>
              <a:t>d=18mm</a:t>
            </a:r>
            <a:endParaRPr b="1" sz="12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2" name="Google Shape;272;p28"/>
          <p:cNvPicPr preferRelativeResize="0"/>
          <p:nvPr/>
        </p:nvPicPr>
        <p:blipFill rotWithShape="1">
          <a:blip r:embed="rId3">
            <a:alphaModFix/>
          </a:blip>
          <a:srcRect b="50087" l="0" r="0" t="0"/>
          <a:stretch/>
        </p:blipFill>
        <p:spPr>
          <a:xfrm>
            <a:off x="1244825" y="125550"/>
            <a:ext cx="6654352" cy="489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8" name="Google Shape;278;p29"/>
          <p:cNvPicPr preferRelativeResize="0"/>
          <p:nvPr/>
        </p:nvPicPr>
        <p:blipFill rotWithShape="1">
          <a:blip r:embed="rId3">
            <a:alphaModFix/>
          </a:blip>
          <a:srcRect b="0" l="0" r="0" t="50313"/>
          <a:stretch/>
        </p:blipFill>
        <p:spPr>
          <a:xfrm>
            <a:off x="1296763" y="171699"/>
            <a:ext cx="6550483" cy="479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4" name="Google Shape;28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9150" y="0"/>
            <a:ext cx="618964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0" name="Google Shape;29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188" y="262113"/>
            <a:ext cx="8155630" cy="4619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idx="4294967295" type="body"/>
          </p:nvPr>
        </p:nvSpPr>
        <p:spPr>
          <a:xfrm>
            <a:off x="586600" y="2002700"/>
            <a:ext cx="2628900" cy="14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Dinámica de multitudes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Escasa información experimental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Falta de parámetros precisos para ‘calibrar’ modelos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 </a:t>
            </a:r>
            <a:endParaRPr sz="1600"/>
          </a:p>
        </p:txBody>
      </p:sp>
      <p:sp>
        <p:nvSpPr>
          <p:cNvPr id="94" name="Google Shape;94;p14"/>
          <p:cNvSpPr txBox="1"/>
          <p:nvPr>
            <p:ph type="title"/>
          </p:nvPr>
        </p:nvSpPr>
        <p:spPr>
          <a:xfrm>
            <a:off x="0" y="333800"/>
            <a:ext cx="9144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Cambria"/>
                <a:ea typeface="Cambria"/>
                <a:cs typeface="Cambria"/>
                <a:sym typeface="Cambria"/>
              </a:rPr>
              <a:t>Motivación, objetivos y primeras instancias del proyecto</a:t>
            </a:r>
            <a:endParaRPr sz="2900"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95" name="Google Shape;95;p14"/>
          <p:cNvGrpSpPr/>
          <p:nvPr/>
        </p:nvGrpSpPr>
        <p:grpSpPr>
          <a:xfrm>
            <a:off x="431925" y="1228675"/>
            <a:ext cx="2628925" cy="3416400"/>
            <a:chOff x="431925" y="1304875"/>
            <a:chExt cx="2628925" cy="3416400"/>
          </a:xfrm>
        </p:grpSpPr>
        <p:sp>
          <p:nvSpPr>
            <p:cNvPr id="96" name="Google Shape;96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14"/>
          <p:cNvSpPr txBox="1"/>
          <p:nvPr>
            <p:ph idx="4294967295" type="body"/>
          </p:nvPr>
        </p:nvSpPr>
        <p:spPr>
          <a:xfrm>
            <a:off x="506425" y="12286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Contexto y Motivación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99" name="Google Shape;99;p14"/>
          <p:cNvGrpSpPr/>
          <p:nvPr/>
        </p:nvGrpSpPr>
        <p:grpSpPr>
          <a:xfrm>
            <a:off x="3320450" y="1228675"/>
            <a:ext cx="2632500" cy="3416400"/>
            <a:chOff x="3320450" y="1304875"/>
            <a:chExt cx="2632500" cy="3416400"/>
          </a:xfrm>
        </p:grpSpPr>
        <p:sp>
          <p:nvSpPr>
            <p:cNvPr id="100" name="Google Shape;100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14"/>
          <p:cNvSpPr txBox="1"/>
          <p:nvPr>
            <p:ph idx="4294967295" type="body"/>
          </p:nvPr>
        </p:nvSpPr>
        <p:spPr>
          <a:xfrm>
            <a:off x="3389450" y="12286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Objetivos del proyecto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3" name="Google Shape;103;p14"/>
          <p:cNvSpPr txBox="1"/>
          <p:nvPr>
            <p:ph idx="4294967295" type="body"/>
          </p:nvPr>
        </p:nvSpPr>
        <p:spPr>
          <a:xfrm>
            <a:off x="3396775" y="2002700"/>
            <a:ext cx="2478600" cy="24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Estudiar y caracterizar los sensores de fuerza que mejor se adapten a las condiciones</a:t>
            </a:r>
            <a:br>
              <a:rPr lang="en" sz="2200">
                <a:solidFill>
                  <a:srgbClr val="00695C"/>
                </a:solidFill>
                <a:latin typeface="Old Standard TT"/>
                <a:ea typeface="Old Standard TT"/>
                <a:cs typeface="Old Standard TT"/>
                <a:sym typeface="Old Standard TT"/>
              </a:rPr>
            </a:b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Diseñar un dispositivo portátil que mida fuerza y almacene los datos.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104" name="Google Shape;104;p14"/>
          <p:cNvGrpSpPr/>
          <p:nvPr/>
        </p:nvGrpSpPr>
        <p:grpSpPr>
          <a:xfrm>
            <a:off x="6212550" y="1228675"/>
            <a:ext cx="2632500" cy="3416400"/>
            <a:chOff x="6212550" y="1304875"/>
            <a:chExt cx="2632500" cy="3416400"/>
          </a:xfrm>
        </p:grpSpPr>
        <p:sp>
          <p:nvSpPr>
            <p:cNvPr id="105" name="Google Shape;105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4"/>
          <p:cNvSpPr txBox="1"/>
          <p:nvPr>
            <p:ph idx="4294967295" type="body"/>
          </p:nvPr>
        </p:nvSpPr>
        <p:spPr>
          <a:xfrm>
            <a:off x="6272475" y="12286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Primeros pasos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8" name="Google Shape;108;p14"/>
          <p:cNvSpPr txBox="1"/>
          <p:nvPr>
            <p:ph idx="4294967295" type="body"/>
          </p:nvPr>
        </p:nvSpPr>
        <p:spPr>
          <a:xfrm>
            <a:off x="6286400" y="17741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Estudio de sensores piezoeléctricos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Descifrar funcionamiento de Tactilus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Circulares vs Cuadrados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Comunicación y programación en Arduino</a:t>
            </a:r>
            <a:endParaRPr sz="1400"/>
          </a:p>
        </p:txBody>
      </p:sp>
      <p:sp>
        <p:nvSpPr>
          <p:cNvPr id="109" name="Google Shape;109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type="title"/>
          </p:nvPr>
        </p:nvSpPr>
        <p:spPr>
          <a:xfrm>
            <a:off x="1155300" y="2157450"/>
            <a:ext cx="6833400" cy="8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MONTAJE Y CALIBRACIÓN DEL DISPOSITIVO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5" name="Google Shape;115;p1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title"/>
          </p:nvPr>
        </p:nvSpPr>
        <p:spPr>
          <a:xfrm>
            <a:off x="-39300" y="220100"/>
            <a:ext cx="4611300" cy="143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Sensores </a:t>
            </a:r>
            <a:r>
              <a:rPr i="1" lang="en">
                <a:latin typeface="Cambria"/>
                <a:ea typeface="Cambria"/>
                <a:cs typeface="Cambria"/>
                <a:sym typeface="Cambria"/>
              </a:rPr>
              <a:t>Tactilus</a:t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y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 el “Chaleco”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1" name="Google Shape;121;p16"/>
          <p:cNvSpPr txBox="1"/>
          <p:nvPr>
            <p:ph idx="2" type="body"/>
          </p:nvPr>
        </p:nvSpPr>
        <p:spPr>
          <a:xfrm>
            <a:off x="4939500" y="3071300"/>
            <a:ext cx="3837000" cy="7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Elección de las resistencias para mejor distribución de los datos</a:t>
            </a:r>
            <a:endParaRPr sz="1600"/>
          </a:p>
        </p:txBody>
      </p:sp>
      <p:grpSp>
        <p:nvGrpSpPr>
          <p:cNvPr id="122" name="Google Shape;122;p16"/>
          <p:cNvGrpSpPr/>
          <p:nvPr/>
        </p:nvGrpSpPr>
        <p:grpSpPr>
          <a:xfrm>
            <a:off x="2665471" y="2273455"/>
            <a:ext cx="1597126" cy="1901608"/>
            <a:chOff x="3165300" y="3803975"/>
            <a:chExt cx="1116325" cy="1285826"/>
          </a:xfrm>
        </p:grpSpPr>
        <p:grpSp>
          <p:nvGrpSpPr>
            <p:cNvPr id="123" name="Google Shape;123;p16"/>
            <p:cNvGrpSpPr/>
            <p:nvPr/>
          </p:nvGrpSpPr>
          <p:grpSpPr>
            <a:xfrm>
              <a:off x="3165300" y="3803975"/>
              <a:ext cx="1116325" cy="1023875"/>
              <a:chOff x="3982600" y="3985075"/>
              <a:chExt cx="1116325" cy="1023875"/>
            </a:xfrm>
          </p:grpSpPr>
          <p:pic>
            <p:nvPicPr>
              <p:cNvPr id="124" name="Google Shape;124;p16"/>
              <p:cNvPicPr preferRelativeResize="0"/>
              <p:nvPr/>
            </p:nvPicPr>
            <p:blipFill rotWithShape="1">
              <a:blip r:embed="rId3">
                <a:alphaModFix/>
              </a:blip>
              <a:srcRect b="26163" l="11035" r="11143" t="2469"/>
              <a:stretch/>
            </p:blipFill>
            <p:spPr>
              <a:xfrm>
                <a:off x="3982600" y="3985075"/>
                <a:ext cx="1116325" cy="102387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25" name="Google Shape;125;p16"/>
              <p:cNvCxnSpPr/>
              <p:nvPr/>
            </p:nvCxnSpPr>
            <p:spPr>
              <a:xfrm flipH="1" rot="10800000">
                <a:off x="4259063" y="4239413"/>
                <a:ext cx="563400" cy="481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695C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26" name="Google Shape;126;p16"/>
              <p:cNvSpPr txBox="1"/>
              <p:nvPr/>
            </p:nvSpPr>
            <p:spPr>
              <a:xfrm rot="-2430417">
                <a:off x="4049032" y="4272342"/>
                <a:ext cx="731133" cy="2395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latin typeface="Cambria"/>
                    <a:ea typeface="Cambria"/>
                    <a:cs typeface="Cambria"/>
                    <a:sym typeface="Cambria"/>
                  </a:rPr>
                  <a:t>19mm</a:t>
                </a:r>
                <a:endParaRPr b="1"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</p:grpSp>
        <p:sp>
          <p:nvSpPr>
            <p:cNvPr id="127" name="Google Shape;127;p16"/>
            <p:cNvSpPr txBox="1"/>
            <p:nvPr/>
          </p:nvSpPr>
          <p:spPr>
            <a:xfrm>
              <a:off x="3198460" y="4762201"/>
              <a:ext cx="1050000" cy="32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Cambria"/>
                  <a:ea typeface="Cambria"/>
                  <a:cs typeface="Cambria"/>
                  <a:sym typeface="Cambria"/>
                </a:rPr>
                <a:t>Presión </a:t>
              </a:r>
              <a:r>
                <a:rPr b="1" lang="en">
                  <a:latin typeface="Cambria"/>
                  <a:ea typeface="Cambria"/>
                  <a:cs typeface="Cambria"/>
                  <a:sym typeface="Cambria"/>
                </a:rPr>
                <a:t>máx. 14kg/cm</a:t>
              </a:r>
              <a:r>
                <a:rPr b="1" baseline="30000" lang="en">
                  <a:latin typeface="Cambria"/>
                  <a:ea typeface="Cambria"/>
                  <a:cs typeface="Cambria"/>
                  <a:sym typeface="Cambria"/>
                </a:rPr>
                <a:t>2</a:t>
              </a:r>
              <a:endParaRPr b="1">
                <a:latin typeface="Cambria"/>
                <a:ea typeface="Cambria"/>
                <a:cs typeface="Cambria"/>
                <a:sym typeface="Cambri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Cambria"/>
                  <a:ea typeface="Cambria"/>
                  <a:cs typeface="Cambria"/>
                  <a:sym typeface="Cambria"/>
                </a:rPr>
                <a:t>Fuerza máx. 390N total</a:t>
              </a:r>
              <a:endParaRPr b="1" baseline="30000"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128" name="Google Shape;128;p16"/>
          <p:cNvSpPr txBox="1"/>
          <p:nvPr>
            <p:ph idx="1" type="subTitle"/>
          </p:nvPr>
        </p:nvSpPr>
        <p:spPr>
          <a:xfrm>
            <a:off x="195900" y="1996100"/>
            <a:ext cx="2161200" cy="29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</a:rPr>
              <a:t>-- Sensores resistivos sin calibración de fábrica.</a:t>
            </a:r>
            <a:endParaRPr sz="16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</a:rPr>
              <a:t>-- Dependencia de respuesta con la zona del sensor que se  haga contacto</a:t>
            </a:r>
            <a:endParaRPr sz="16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chemeClr val="accent1"/>
                </a:solidFill>
              </a:rPr>
              <a:t>-- Fabricación y venta en el exterior</a:t>
            </a:r>
            <a:endParaRPr sz="1600">
              <a:solidFill>
                <a:schemeClr val="accent1"/>
              </a:solidFill>
            </a:endParaRPr>
          </a:p>
        </p:txBody>
      </p:sp>
      <p:sp>
        <p:nvSpPr>
          <p:cNvPr id="129" name="Google Shape;129;p16"/>
          <p:cNvSpPr/>
          <p:nvPr/>
        </p:nvSpPr>
        <p:spPr>
          <a:xfrm>
            <a:off x="6286275" y="4227450"/>
            <a:ext cx="715500" cy="494400"/>
          </a:xfrm>
          <a:prstGeom prst="stripedRightArrow">
            <a:avLst>
              <a:gd fmla="val 55769" name="adj1"/>
              <a:gd fmla="val 64243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16"/>
          <p:cNvSpPr txBox="1"/>
          <p:nvPr/>
        </p:nvSpPr>
        <p:spPr>
          <a:xfrm>
            <a:off x="7077975" y="3969750"/>
            <a:ext cx="1918200" cy="10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9DAF8"/>
                </a:solidFill>
                <a:latin typeface="Roboto"/>
                <a:ea typeface="Roboto"/>
                <a:cs typeface="Roboto"/>
                <a:sym typeface="Roboto"/>
              </a:rPr>
              <a:t>DISEÑO Y</a:t>
            </a:r>
            <a:endParaRPr b="1" sz="1600">
              <a:solidFill>
                <a:srgbClr val="C9DAF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9DAF8"/>
                </a:solidFill>
                <a:latin typeface="Roboto"/>
                <a:ea typeface="Roboto"/>
                <a:cs typeface="Roboto"/>
                <a:sym typeface="Roboto"/>
              </a:rPr>
              <a:t>CONFECCIÓN</a:t>
            </a:r>
            <a:endParaRPr b="1" sz="1600">
              <a:solidFill>
                <a:srgbClr val="C9DAF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9DAF8"/>
                </a:solidFill>
                <a:latin typeface="Roboto"/>
                <a:ea typeface="Roboto"/>
                <a:cs typeface="Roboto"/>
                <a:sym typeface="Roboto"/>
              </a:rPr>
              <a:t>DEL PROTOTIPO</a:t>
            </a:r>
            <a:endParaRPr b="1" sz="1600">
              <a:solidFill>
                <a:srgbClr val="C9DAF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2" name="Google Shape;13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6325" y="134500"/>
            <a:ext cx="4143325" cy="2283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/>
          <p:nvPr>
            <p:ph type="title"/>
          </p:nvPr>
        </p:nvSpPr>
        <p:spPr>
          <a:xfrm>
            <a:off x="-39300" y="220100"/>
            <a:ext cx="4611300" cy="143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Sensores </a:t>
            </a:r>
            <a:r>
              <a:rPr i="1" lang="en">
                <a:latin typeface="Cambria"/>
                <a:ea typeface="Cambria"/>
                <a:cs typeface="Cambria"/>
                <a:sym typeface="Cambria"/>
              </a:rPr>
              <a:t>Tactilus</a:t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y el “Chaleco”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38" name="Google Shape;13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1047" y="2571750"/>
            <a:ext cx="3693878" cy="241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7900" y="1643850"/>
            <a:ext cx="2731300" cy="327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7"/>
          <p:cNvSpPr/>
          <p:nvPr/>
        </p:nvSpPr>
        <p:spPr>
          <a:xfrm>
            <a:off x="3943975" y="3659675"/>
            <a:ext cx="704100" cy="7152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7"/>
          <p:cNvSpPr/>
          <p:nvPr/>
        </p:nvSpPr>
        <p:spPr>
          <a:xfrm>
            <a:off x="4219950" y="3177575"/>
            <a:ext cx="704100" cy="482100"/>
          </a:xfrm>
          <a:prstGeom prst="bentArrow">
            <a:avLst>
              <a:gd fmla="val 24922" name="adj1"/>
              <a:gd fmla="val 36706" name="adj2"/>
              <a:gd fmla="val 35290" name="adj3"/>
              <a:gd fmla="val 67704" name="adj4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17"/>
          <p:cNvSpPr txBox="1"/>
          <p:nvPr/>
        </p:nvSpPr>
        <p:spPr>
          <a:xfrm>
            <a:off x="89200" y="2157600"/>
            <a:ext cx="1688400" cy="24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-- Confección</a:t>
            </a:r>
            <a:endParaRPr sz="16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-- Recubrimiento sensores</a:t>
            </a:r>
            <a:endParaRPr sz="16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-- Diseño e impresión 3D de carcasa</a:t>
            </a:r>
            <a:endParaRPr sz="16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-- Memoria externa</a:t>
            </a:r>
            <a:endParaRPr sz="16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4" name="Google Shape;14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6325" y="134500"/>
            <a:ext cx="4143325" cy="2283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7"/>
          <p:cNvPicPr preferRelativeResize="0"/>
          <p:nvPr/>
        </p:nvPicPr>
        <p:blipFill rotWithShape="1">
          <a:blip r:embed="rId4">
            <a:alphaModFix/>
          </a:blip>
          <a:srcRect b="66618" l="44875" r="35035" t="13626"/>
          <a:stretch/>
        </p:blipFill>
        <p:spPr>
          <a:xfrm rot="3686244">
            <a:off x="3150000" y="2532125"/>
            <a:ext cx="548699" cy="646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 txBox="1"/>
          <p:nvPr>
            <p:ph type="title"/>
          </p:nvPr>
        </p:nvSpPr>
        <p:spPr>
          <a:xfrm>
            <a:off x="265500" y="171075"/>
            <a:ext cx="4045200" cy="119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mbria"/>
                <a:ea typeface="Cambria"/>
                <a:cs typeface="Cambria"/>
                <a:sym typeface="Cambria"/>
              </a:rPr>
              <a:t>CALIBRACIÓN ESTÁTICA</a:t>
            </a:r>
            <a:endParaRPr sz="3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1" name="Google Shape;151;p18"/>
          <p:cNvSpPr txBox="1"/>
          <p:nvPr>
            <p:ph idx="1" type="subTitle"/>
          </p:nvPr>
        </p:nvSpPr>
        <p:spPr>
          <a:xfrm>
            <a:off x="119700" y="3759600"/>
            <a:ext cx="43659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</a:rPr>
              <a:t>-- Cota en fuerza ~16N por dificultad en equilibrio de la masa</a:t>
            </a:r>
            <a:endParaRPr sz="16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</a:rPr>
              <a:t>-- Mediciones muy largas si se desea hacer estadística</a:t>
            </a:r>
            <a:endParaRPr sz="1600">
              <a:solidFill>
                <a:schemeClr val="accent1"/>
              </a:solidFill>
            </a:endParaRPr>
          </a:p>
        </p:txBody>
      </p:sp>
      <p:sp>
        <p:nvSpPr>
          <p:cNvPr id="152" name="Google Shape;152;p18"/>
          <p:cNvSpPr txBox="1"/>
          <p:nvPr>
            <p:ph type="title"/>
          </p:nvPr>
        </p:nvSpPr>
        <p:spPr>
          <a:xfrm>
            <a:off x="4837500" y="171075"/>
            <a:ext cx="4045200" cy="119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CALIBRACIÓN DINÁMICA</a:t>
            </a:r>
            <a:endParaRPr sz="30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3" name="Google Shape;15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713" y="1447500"/>
            <a:ext cx="3634777" cy="210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2712" y="1442253"/>
            <a:ext cx="3634775" cy="2113097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8"/>
          <p:cNvSpPr txBox="1"/>
          <p:nvPr>
            <p:ph idx="1" type="subTitle"/>
          </p:nvPr>
        </p:nvSpPr>
        <p:spPr>
          <a:xfrm>
            <a:off x="4694950" y="3683400"/>
            <a:ext cx="43659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-- </a:t>
            </a:r>
            <a:r>
              <a:rPr lang="en" sz="1600">
                <a:solidFill>
                  <a:srgbClr val="FFFFFF"/>
                </a:solidFill>
              </a:rPr>
              <a:t>Cota en fuerza </a:t>
            </a:r>
            <a:r>
              <a:rPr lang="en" sz="1600">
                <a:solidFill>
                  <a:srgbClr val="FFFFFF"/>
                </a:solidFill>
              </a:rPr>
              <a:t>~50N </a:t>
            </a:r>
            <a:r>
              <a:rPr lang="en" sz="1600">
                <a:solidFill>
                  <a:srgbClr val="FFFFFF"/>
                </a:solidFill>
              </a:rPr>
              <a:t>por rango del sensor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-- Mecánica rápida de medición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-- Permite variar intensidad y velocidad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-- Difícil de acoplar ambas señales temporales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156" name="Google Shape;156;p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18"/>
          <p:cNvSpPr/>
          <p:nvPr/>
        </p:nvSpPr>
        <p:spPr>
          <a:xfrm>
            <a:off x="6646975" y="2387750"/>
            <a:ext cx="210900" cy="461100"/>
          </a:xfrm>
          <a:prstGeom prst="downArrow">
            <a:avLst>
              <a:gd fmla="val 34091" name="adj1"/>
              <a:gd fmla="val 70032" name="adj2"/>
            </a:avLst>
          </a:prstGeom>
          <a:solidFill>
            <a:srgbClr val="F4CCCC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19"/>
          <p:cNvPicPr preferRelativeResize="0"/>
          <p:nvPr/>
        </p:nvPicPr>
        <p:blipFill rotWithShape="1">
          <a:blip r:embed="rId3">
            <a:alphaModFix/>
          </a:blip>
          <a:srcRect b="2361" l="6436" r="6818" t="7839"/>
          <a:stretch/>
        </p:blipFill>
        <p:spPr>
          <a:xfrm>
            <a:off x="110671" y="1523150"/>
            <a:ext cx="5329578" cy="3103201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9"/>
          <p:cNvSpPr txBox="1"/>
          <p:nvPr>
            <p:ph type="title"/>
          </p:nvPr>
        </p:nvSpPr>
        <p:spPr>
          <a:xfrm>
            <a:off x="265500" y="251525"/>
            <a:ext cx="4045200" cy="110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mbria"/>
                <a:ea typeface="Cambria"/>
                <a:cs typeface="Cambria"/>
                <a:sym typeface="Cambria"/>
              </a:rPr>
              <a:t>CALIBRACIÓN ESTÁTICA</a:t>
            </a:r>
            <a:endParaRPr sz="3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4" name="Google Shape;164;p1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19"/>
          <p:cNvSpPr txBox="1"/>
          <p:nvPr>
            <p:ph idx="4294967295" type="subTitle"/>
          </p:nvPr>
        </p:nvSpPr>
        <p:spPr>
          <a:xfrm>
            <a:off x="5758500" y="1397400"/>
            <a:ext cx="2845200" cy="26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</a:rPr>
              <a:t>-- Rango de fuerzas alcanzado claramente insuficiente</a:t>
            </a:r>
            <a:endParaRPr sz="16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</a:rPr>
              <a:t>-- Gran variabilidad debido a posicionar de golpe la masa</a:t>
            </a:r>
            <a:endParaRPr sz="16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</a:rPr>
              <a:t>-- Poca confianza por la mala estabilidad</a:t>
            </a:r>
            <a:endParaRPr sz="16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accent1"/>
                </a:solidFill>
              </a:rPr>
              <a:t>-- Determinación de incertezas en voltaje</a:t>
            </a:r>
            <a:endParaRPr sz="16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idx="1" type="body"/>
          </p:nvPr>
        </p:nvSpPr>
        <p:spPr>
          <a:xfrm>
            <a:off x="286425" y="4602525"/>
            <a:ext cx="38520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Por test chi cuadrado </a:t>
            </a:r>
            <a:r>
              <a:rPr b="1" lang="en" sz="1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:</a:t>
            </a:r>
            <a:r>
              <a:rPr lang="en" sz="1400">
                <a:solidFill>
                  <a:srgbClr val="000000"/>
                </a:solidFill>
              </a:rPr>
              <a:t> (1-p</a:t>
            </a:r>
            <a:r>
              <a:rPr lang="en" sz="900">
                <a:solidFill>
                  <a:srgbClr val="000000"/>
                </a:solidFill>
              </a:rPr>
              <a:t>value</a:t>
            </a:r>
            <a:r>
              <a:rPr lang="en" sz="1400">
                <a:solidFill>
                  <a:srgbClr val="000000"/>
                </a:solidFill>
              </a:rPr>
              <a:t>) ~ </a:t>
            </a:r>
            <a:r>
              <a:rPr lang="en" sz="1400">
                <a:solidFill>
                  <a:srgbClr val="000000"/>
                </a:solidFill>
                <a:latin typeface="Homemade Apple"/>
                <a:ea typeface="Homemade Apple"/>
                <a:cs typeface="Homemade Apple"/>
                <a:sym typeface="Homemade Apple"/>
              </a:rPr>
              <a:t>O </a:t>
            </a:r>
            <a:r>
              <a:rPr lang="en" sz="1400">
                <a:solidFill>
                  <a:srgbClr val="000000"/>
                </a:solidFill>
              </a:rPr>
              <a:t>(10</a:t>
            </a:r>
            <a:r>
              <a:rPr baseline="30000" lang="en" sz="1400">
                <a:solidFill>
                  <a:srgbClr val="000000"/>
                </a:solidFill>
              </a:rPr>
              <a:t>-76</a:t>
            </a:r>
            <a:r>
              <a:rPr lang="en" sz="1400">
                <a:solidFill>
                  <a:srgbClr val="000000"/>
                </a:solidFill>
              </a:rPr>
              <a:t>)</a:t>
            </a:r>
            <a:endParaRPr sz="1400">
              <a:solidFill>
                <a:srgbClr val="000000"/>
              </a:solidFill>
            </a:endParaRPr>
          </a:p>
        </p:txBody>
      </p:sp>
      <p:grpSp>
        <p:nvGrpSpPr>
          <p:cNvPr id="171" name="Google Shape;171;p20"/>
          <p:cNvGrpSpPr/>
          <p:nvPr/>
        </p:nvGrpSpPr>
        <p:grpSpPr>
          <a:xfrm>
            <a:off x="4495800" y="144650"/>
            <a:ext cx="4556700" cy="2662500"/>
            <a:chOff x="1082225" y="204775"/>
            <a:chExt cx="4556700" cy="2662500"/>
          </a:xfrm>
        </p:grpSpPr>
        <p:pic>
          <p:nvPicPr>
            <p:cNvPr id="172" name="Google Shape;172;p20"/>
            <p:cNvPicPr preferRelativeResize="0"/>
            <p:nvPr/>
          </p:nvPicPr>
          <p:blipFill rotWithShape="1">
            <a:blip r:embed="rId3">
              <a:alphaModFix/>
            </a:blip>
            <a:srcRect b="0" l="5210" r="7070" t="8875"/>
            <a:stretch/>
          </p:blipFill>
          <p:spPr>
            <a:xfrm>
              <a:off x="1082225" y="204775"/>
              <a:ext cx="4556700" cy="2662500"/>
            </a:xfrm>
            <a:prstGeom prst="roundRect">
              <a:avLst>
                <a:gd fmla="val 3630" name="adj"/>
              </a:avLst>
            </a:prstGeom>
            <a:noFill/>
            <a:ln>
              <a:noFill/>
            </a:ln>
          </p:spPr>
        </p:pic>
        <p:pic>
          <p:nvPicPr>
            <p:cNvPr id="173" name="Google Shape;173;p20"/>
            <p:cNvPicPr preferRelativeResize="0"/>
            <p:nvPr/>
          </p:nvPicPr>
          <p:blipFill rotWithShape="1">
            <a:blip r:embed="rId4">
              <a:alphaModFix/>
            </a:blip>
            <a:srcRect b="7461" l="7587" r="5900" t="9268"/>
            <a:stretch/>
          </p:blipFill>
          <p:spPr>
            <a:xfrm>
              <a:off x="2776675" y="846575"/>
              <a:ext cx="1336800" cy="1608900"/>
            </a:xfrm>
            <a:prstGeom prst="roundRect">
              <a:avLst>
                <a:gd fmla="val 4619" name="adj"/>
              </a:avLst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sm" w="sm" type="none"/>
              <a:tailEnd len="sm" w="sm" type="none"/>
            </a:ln>
          </p:spPr>
        </p:pic>
        <p:grpSp>
          <p:nvGrpSpPr>
            <p:cNvPr id="174" name="Google Shape;174;p20"/>
            <p:cNvGrpSpPr/>
            <p:nvPr/>
          </p:nvGrpSpPr>
          <p:grpSpPr>
            <a:xfrm>
              <a:off x="2019175" y="659125"/>
              <a:ext cx="2073450" cy="1796350"/>
              <a:chOff x="5694100" y="509700"/>
              <a:chExt cx="2073450" cy="1796350"/>
            </a:xfrm>
          </p:grpSpPr>
          <p:sp>
            <p:nvSpPr>
              <p:cNvPr id="175" name="Google Shape;175;p20"/>
              <p:cNvSpPr/>
              <p:nvPr/>
            </p:nvSpPr>
            <p:spPr>
              <a:xfrm>
                <a:off x="5694100" y="509700"/>
                <a:ext cx="385200" cy="5157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dot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76" name="Google Shape;176;p20"/>
              <p:cNvCxnSpPr/>
              <p:nvPr/>
            </p:nvCxnSpPr>
            <p:spPr>
              <a:xfrm>
                <a:off x="5697575" y="1039150"/>
                <a:ext cx="751200" cy="1266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7" name="Google Shape;177;p20"/>
              <p:cNvCxnSpPr/>
              <p:nvPr/>
            </p:nvCxnSpPr>
            <p:spPr>
              <a:xfrm>
                <a:off x="6083350" y="510900"/>
                <a:ext cx="1684200" cy="18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78" name="Google Shape;178;p20"/>
          <p:cNvSpPr txBox="1"/>
          <p:nvPr>
            <p:ph type="title"/>
          </p:nvPr>
        </p:nvSpPr>
        <p:spPr>
          <a:xfrm>
            <a:off x="265500" y="251525"/>
            <a:ext cx="4045200" cy="110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mbria"/>
                <a:ea typeface="Cambria"/>
                <a:cs typeface="Cambria"/>
                <a:sym typeface="Cambria"/>
              </a:rPr>
              <a:t>CALIBRACIÓN DINÁMICA</a:t>
            </a:r>
            <a:endParaRPr sz="30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79" name="Google Shape;179;p20"/>
          <p:cNvPicPr preferRelativeResize="0"/>
          <p:nvPr/>
        </p:nvPicPr>
        <p:blipFill rotWithShape="1">
          <a:blip r:embed="rId5">
            <a:alphaModFix/>
          </a:blip>
          <a:srcRect b="0" l="5155" r="7309" t="7935"/>
          <a:stretch/>
        </p:blipFill>
        <p:spPr>
          <a:xfrm>
            <a:off x="132200" y="1225725"/>
            <a:ext cx="4314874" cy="255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0"/>
          <p:cNvPicPr preferRelativeResize="0"/>
          <p:nvPr/>
        </p:nvPicPr>
        <p:blipFill rotWithShape="1">
          <a:blip r:embed="rId6">
            <a:alphaModFix/>
          </a:blip>
          <a:srcRect b="0" l="4097" r="8344" t="8424"/>
          <a:stretch/>
        </p:blipFill>
        <p:spPr>
          <a:xfrm>
            <a:off x="5263575" y="2943400"/>
            <a:ext cx="3650849" cy="2147974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0"/>
          <p:cNvSpPr/>
          <p:nvPr/>
        </p:nvSpPr>
        <p:spPr>
          <a:xfrm flipH="1" rot="10800000">
            <a:off x="3879925" y="3731375"/>
            <a:ext cx="1367700" cy="1248600"/>
          </a:xfrm>
          <a:prstGeom prst="bentArrow">
            <a:avLst>
              <a:gd fmla="val 12001" name="adj1"/>
              <a:gd fmla="val 17335" name="adj2"/>
              <a:gd fmla="val 30676" name="adj3"/>
              <a:gd fmla="val 33337" name="adj4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3965225" y="3637425"/>
            <a:ext cx="1367700" cy="11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1"/>
                </a:solidFill>
              </a:rPr>
              <a:t>Predicción de fuerzas </a:t>
            </a:r>
            <a:r>
              <a:rPr lang="en">
                <a:solidFill>
                  <a:schemeClr val="accent1"/>
                </a:solidFill>
              </a:rPr>
              <a:t>con otra medición </a:t>
            </a:r>
            <a:r>
              <a:rPr lang="en">
                <a:solidFill>
                  <a:schemeClr val="accent1"/>
                </a:solidFill>
              </a:rPr>
              <a:t>(testeo de calibración). 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83" name="Google Shape;183;p20"/>
          <p:cNvSpPr/>
          <p:nvPr/>
        </p:nvSpPr>
        <p:spPr>
          <a:xfrm>
            <a:off x="148650" y="3947125"/>
            <a:ext cx="3559800" cy="631200"/>
          </a:xfrm>
          <a:prstGeom prst="roundRect">
            <a:avLst>
              <a:gd fmla="val 16667" name="adj"/>
            </a:avLst>
          </a:prstGeom>
          <a:solidFill>
            <a:srgbClr val="FFF3F3"/>
          </a:solidFill>
          <a:ln cap="flat" cmpd="sng" w="1905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08100" y="4002538"/>
            <a:ext cx="2081450" cy="520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0"/>
          <p:cNvSpPr txBox="1"/>
          <p:nvPr/>
        </p:nvSpPr>
        <p:spPr>
          <a:xfrm>
            <a:off x="328950" y="3986425"/>
            <a:ext cx="13905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Ajuste: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6" name="Google Shape;186;p20"/>
          <p:cNvSpPr txBox="1"/>
          <p:nvPr>
            <p:ph idx="12" type="sldNum"/>
          </p:nvPr>
        </p:nvSpPr>
        <p:spPr>
          <a:xfrm>
            <a:off x="8536631" y="48035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265500" y="177425"/>
            <a:ext cx="4045200" cy="6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mbria"/>
                <a:ea typeface="Cambria"/>
                <a:cs typeface="Cambria"/>
                <a:sym typeface="Cambria"/>
              </a:rPr>
              <a:t>DINÁMICA “LENTA”</a:t>
            </a:r>
            <a:endParaRPr sz="3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2" name="Google Shape;192;p21"/>
          <p:cNvSpPr txBox="1"/>
          <p:nvPr>
            <p:ph type="title"/>
          </p:nvPr>
        </p:nvSpPr>
        <p:spPr>
          <a:xfrm>
            <a:off x="4837500" y="177425"/>
            <a:ext cx="4045200" cy="6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DINÁMICA “RÁPIDA”</a:t>
            </a:r>
            <a:endParaRPr sz="30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93" name="Google Shape;19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7" y="859346"/>
            <a:ext cx="4422047" cy="2487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4" name="Google Shape;194;p21"/>
          <p:cNvGrpSpPr/>
          <p:nvPr/>
        </p:nvGrpSpPr>
        <p:grpSpPr>
          <a:xfrm>
            <a:off x="5085313" y="859350"/>
            <a:ext cx="3606775" cy="2487400"/>
            <a:chOff x="5464350" y="2432075"/>
            <a:chExt cx="3606775" cy="2487400"/>
          </a:xfrm>
        </p:grpSpPr>
        <p:pic>
          <p:nvPicPr>
            <p:cNvPr id="195" name="Google Shape;195;p21"/>
            <p:cNvPicPr preferRelativeResize="0"/>
            <p:nvPr/>
          </p:nvPicPr>
          <p:blipFill rotWithShape="1">
            <a:blip r:embed="rId4">
              <a:alphaModFix/>
            </a:blip>
            <a:srcRect b="0" l="27719" r="0" t="0"/>
            <a:stretch/>
          </p:blipFill>
          <p:spPr>
            <a:xfrm>
              <a:off x="5874875" y="2432075"/>
              <a:ext cx="3196250" cy="2487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6" name="Google Shape;196;p21"/>
            <p:cNvPicPr preferRelativeResize="0"/>
            <p:nvPr/>
          </p:nvPicPr>
          <p:blipFill rotWithShape="1">
            <a:blip r:embed="rId4">
              <a:alphaModFix/>
            </a:blip>
            <a:srcRect b="0" l="0" r="90716" t="0"/>
            <a:stretch/>
          </p:blipFill>
          <p:spPr>
            <a:xfrm>
              <a:off x="5464350" y="2432075"/>
              <a:ext cx="410400" cy="24873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97" name="Google Shape;197;p21"/>
          <p:cNvPicPr preferRelativeResize="0"/>
          <p:nvPr/>
        </p:nvPicPr>
        <p:blipFill rotWithShape="1">
          <a:blip r:embed="rId5">
            <a:alphaModFix/>
          </a:blip>
          <a:srcRect b="0" l="4037" r="87379" t="9788"/>
          <a:stretch/>
        </p:blipFill>
        <p:spPr>
          <a:xfrm>
            <a:off x="5056725" y="3562050"/>
            <a:ext cx="439776" cy="144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1"/>
          <p:cNvPicPr preferRelativeResize="0"/>
          <p:nvPr/>
        </p:nvPicPr>
        <p:blipFill rotWithShape="1">
          <a:blip r:embed="rId5">
            <a:alphaModFix/>
          </a:blip>
          <a:srcRect b="0" l="29802" r="7821" t="9788"/>
          <a:stretch/>
        </p:blipFill>
        <p:spPr>
          <a:xfrm>
            <a:off x="5496500" y="3562050"/>
            <a:ext cx="3195576" cy="144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21"/>
          <p:cNvSpPr txBox="1"/>
          <p:nvPr/>
        </p:nvSpPr>
        <p:spPr>
          <a:xfrm>
            <a:off x="503550" y="3664325"/>
            <a:ext cx="3835200" cy="9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-- Estudio de distintos tipos de fuerza: variaciones lentas y rápidas de intensidad.</a:t>
            </a:r>
            <a:endParaRPr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--Predicción de golpes rápidos usando calibración de dinámica lenta</a:t>
            </a:r>
            <a:endParaRPr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