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85d45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85d45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veíamos que el sensor no registraba las presiones estáticas.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Viendo cuán rápida tiene que ser la variación para que la detecte.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Cuán dinámica tiene que ser la fuerza/presión para que la pueda registrar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creciente, gran variabilidad en la tensión que registra para un misma masa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417612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417612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9.png"/><Relationship Id="rId13" Type="http://schemas.openxmlformats.org/officeDocument/2006/relationships/image" Target="../media/image1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13.jp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5" y="-64025"/>
            <a:ext cx="9144000" cy="16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Determinación de presiones entre individuos en ambientes de muy alta densidad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           Josefina Catoni, Ayelen Santos - G. Frank, C. Dorso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LaFEC (Laboratorio de Física Estadística Computacional)- Depto. de Física</a:t>
            </a:r>
            <a:endParaRPr sz="18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7011" r="0" t="6838"/>
          <a:stretch/>
        </p:blipFill>
        <p:spPr>
          <a:xfrm>
            <a:off x="5814350" y="1840675"/>
            <a:ext cx="3219958" cy="303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7315374" y="4791355"/>
            <a:ext cx="1674321" cy="254539"/>
            <a:chOff x="7160067" y="4621850"/>
            <a:chExt cx="1895100" cy="322650"/>
          </a:xfrm>
        </p:grpSpPr>
        <p:pic>
          <p:nvPicPr>
            <p:cNvPr id="62" name="Google Shape;62;p13"/>
            <p:cNvPicPr preferRelativeResize="0"/>
            <p:nvPr/>
          </p:nvPicPr>
          <p:blipFill rotWithShape="1">
            <a:blip r:embed="rId4">
              <a:alphaModFix/>
            </a:blip>
            <a:srcRect b="0" l="0" r="0" t="71884"/>
            <a:stretch/>
          </p:blipFill>
          <p:spPr>
            <a:xfrm>
              <a:off x="7160067" y="4667825"/>
              <a:ext cx="1205725" cy="230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4">
              <a:alphaModFix/>
            </a:blip>
            <a:srcRect b="27478" l="0" r="0" t="0"/>
            <a:stretch/>
          </p:blipFill>
          <p:spPr>
            <a:xfrm>
              <a:off x="8401418" y="4621850"/>
              <a:ext cx="653749" cy="32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4050" y="1937400"/>
            <a:ext cx="56640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➔"/>
            </a:pPr>
            <a:r>
              <a:rPr lang="es-419" sz="2200">
                <a:solidFill>
                  <a:schemeClr val="dk2"/>
                </a:solidFill>
              </a:rPr>
              <a:t>Estudiar y caracterizar los sensores de presión que mejor se adapten a las condiciones</a:t>
            </a:r>
            <a:br>
              <a:rPr lang="es-419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➔"/>
            </a:pPr>
            <a:r>
              <a:rPr lang="es-419" sz="2200">
                <a:solidFill>
                  <a:schemeClr val="dk2"/>
                </a:solidFill>
              </a:rPr>
              <a:t>Identificar y medir el tipo de presiones (continuas e intermitentes, de riesgo, incomodidad o desagrado)</a:t>
            </a:r>
            <a:br>
              <a:rPr lang="es-419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➔"/>
            </a:pPr>
            <a:r>
              <a:rPr lang="es-419" sz="2200">
                <a:solidFill>
                  <a:schemeClr val="dk2"/>
                </a:solidFill>
              </a:rPr>
              <a:t>Diseñar un chaleco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6838" t="8975"/>
          <a:stretch/>
        </p:blipFill>
        <p:spPr>
          <a:xfrm>
            <a:off x="17225" y="172675"/>
            <a:ext cx="3888200" cy="227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3527" l="4359" r="8615" t="10220"/>
          <a:stretch/>
        </p:blipFill>
        <p:spPr>
          <a:xfrm>
            <a:off x="5367125" y="2637311"/>
            <a:ext cx="3710650" cy="220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5">
            <a:alphaModFix/>
          </a:blip>
          <a:srcRect b="12307" l="13540" r="32212" t="18860"/>
          <a:stretch/>
        </p:blipFill>
        <p:spPr>
          <a:xfrm>
            <a:off x="4058788" y="196725"/>
            <a:ext cx="1005750" cy="126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6">
            <a:alphaModFix/>
          </a:blip>
          <a:srcRect b="26991" l="11035" r="11143" t="0"/>
          <a:stretch/>
        </p:blipFill>
        <p:spPr>
          <a:xfrm>
            <a:off x="3923725" y="2032097"/>
            <a:ext cx="1275875" cy="11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3874" y="2898500"/>
            <a:ext cx="1275875" cy="32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8">
            <a:alphaModFix/>
          </a:blip>
          <a:srcRect b="4605" l="3325" r="2477" t="4386"/>
          <a:stretch/>
        </p:blipFill>
        <p:spPr>
          <a:xfrm>
            <a:off x="5229825" y="174375"/>
            <a:ext cx="3814750" cy="22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9">
            <a:alphaModFix/>
          </a:blip>
          <a:srcRect b="4138" l="0" r="7407" t="7436"/>
          <a:stretch/>
        </p:blipFill>
        <p:spPr>
          <a:xfrm>
            <a:off x="5300" y="2576125"/>
            <a:ext cx="3888204" cy="222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4"/>
          <p:cNvGrpSpPr/>
          <p:nvPr/>
        </p:nvGrpSpPr>
        <p:grpSpPr>
          <a:xfrm>
            <a:off x="2261929" y="3526714"/>
            <a:ext cx="1498204" cy="962025"/>
            <a:chOff x="5919500" y="3303450"/>
            <a:chExt cx="2121200" cy="1344925"/>
          </a:xfrm>
        </p:grpSpPr>
        <p:sp>
          <p:nvSpPr>
            <p:cNvPr id="77" name="Google Shape;77;p14"/>
            <p:cNvSpPr/>
            <p:nvPr/>
          </p:nvSpPr>
          <p:spPr>
            <a:xfrm>
              <a:off x="5919500" y="4393975"/>
              <a:ext cx="2038200" cy="254400"/>
            </a:xfrm>
            <a:prstGeom prst="trapezoid">
              <a:avLst>
                <a:gd fmla="val 109777" name="adj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614750" y="4347025"/>
              <a:ext cx="647700" cy="189900"/>
            </a:xfrm>
            <a:prstGeom prst="can">
              <a:avLst>
                <a:gd fmla="val 50000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614750" y="3303450"/>
              <a:ext cx="647700" cy="1155600"/>
            </a:xfrm>
            <a:prstGeom prst="can">
              <a:avLst>
                <a:gd fmla="val 11015" name="adj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rot="-5400000">
              <a:off x="7847413" y="4366813"/>
              <a:ext cx="36100" cy="220575"/>
            </a:xfrm>
            <a:prstGeom prst="flowChartManualInpu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-5400000">
              <a:off x="7912363" y="4428813"/>
              <a:ext cx="36100" cy="220575"/>
            </a:xfrm>
            <a:prstGeom prst="flowChartManualInpu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" name="Google Shape;82;p14"/>
          <p:cNvPicPr preferRelativeResize="0"/>
          <p:nvPr/>
        </p:nvPicPr>
        <p:blipFill rotWithShape="1">
          <a:blip r:embed="rId10">
            <a:alphaModFix/>
          </a:blip>
          <a:srcRect b="0" l="33770" r="36891" t="93100"/>
          <a:stretch/>
        </p:blipFill>
        <p:spPr>
          <a:xfrm>
            <a:off x="1352000" y="4812486"/>
            <a:ext cx="1409700" cy="21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10">
            <a:alphaModFix/>
          </a:blip>
          <a:srcRect b="29524" l="3928" r="92908" t="33830"/>
          <a:stretch/>
        </p:blipFill>
        <p:spPr>
          <a:xfrm>
            <a:off x="5229813" y="3192038"/>
            <a:ext cx="137550" cy="9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10">
            <a:alphaModFix/>
          </a:blip>
          <a:srcRect b="0" l="33770" r="36891" t="94100"/>
          <a:stretch/>
        </p:blipFill>
        <p:spPr>
          <a:xfrm>
            <a:off x="6594525" y="4844050"/>
            <a:ext cx="1409700" cy="186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4"/>
          <p:cNvGrpSpPr/>
          <p:nvPr/>
        </p:nvGrpSpPr>
        <p:grpSpPr>
          <a:xfrm>
            <a:off x="8261677" y="981293"/>
            <a:ext cx="782886" cy="967056"/>
            <a:chOff x="8284535" y="1456811"/>
            <a:chExt cx="681600" cy="915339"/>
          </a:xfrm>
        </p:grpSpPr>
        <p:sp>
          <p:nvSpPr>
            <p:cNvPr id="86" name="Google Shape;86;p14"/>
            <p:cNvSpPr/>
            <p:nvPr/>
          </p:nvSpPr>
          <p:spPr>
            <a:xfrm>
              <a:off x="8284535" y="1456811"/>
              <a:ext cx="681581" cy="93689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368597" y="1479324"/>
              <a:ext cx="513456" cy="4866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604019" y="1510231"/>
              <a:ext cx="42613" cy="370889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6666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10800000">
              <a:off x="8284535" y="1815650"/>
              <a:ext cx="681600" cy="556500"/>
            </a:xfrm>
            <a:prstGeom prst="can">
              <a:avLst>
                <a:gd fmla="val 10871" name="adj"/>
              </a:avLst>
            </a:prstGeom>
            <a:solidFill>
              <a:srgbClr val="B7B7B7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7B7B7"/>
                </a:solidFill>
              </a:endParaRPr>
            </a:p>
          </p:txBody>
        </p:sp>
      </p:grpSp>
      <p:pic>
        <p:nvPicPr>
          <p:cNvPr id="90" name="Google Shape;90;p14"/>
          <p:cNvPicPr preferRelativeResize="0"/>
          <p:nvPr/>
        </p:nvPicPr>
        <p:blipFill rotWithShape="1">
          <a:blip r:embed="rId11">
            <a:alphaModFix/>
          </a:blip>
          <a:srcRect b="4736" l="43192" r="39361" t="91503"/>
          <a:stretch/>
        </p:blipFill>
        <p:spPr>
          <a:xfrm>
            <a:off x="1533850" y="2335363"/>
            <a:ext cx="1275874" cy="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4002150" y="1349025"/>
            <a:ext cx="1197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Cambria"/>
                <a:ea typeface="Cambria"/>
                <a:cs typeface="Cambria"/>
                <a:sym typeface="Cambria"/>
              </a:rPr>
              <a:t>Sensor Piezoeléctrico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Cambria"/>
                <a:ea typeface="Cambria"/>
                <a:cs typeface="Cambria"/>
                <a:sym typeface="Cambria"/>
              </a:rPr>
              <a:t>d=18mm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814525" y="3162000"/>
            <a:ext cx="14982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Cambria"/>
                <a:ea typeface="Cambria"/>
                <a:cs typeface="Cambria"/>
                <a:sym typeface="Cambria"/>
              </a:rPr>
              <a:t>Sensor Resistivo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Cambria"/>
                <a:ea typeface="Cambria"/>
                <a:cs typeface="Cambria"/>
                <a:sym typeface="Cambria"/>
              </a:rPr>
              <a:t>40mmx40mm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200">
                <a:latin typeface="Cambria"/>
                <a:ea typeface="Cambria"/>
                <a:cs typeface="Cambria"/>
                <a:sym typeface="Cambria"/>
              </a:rPr>
              <a:t>3,5 kg/cm</a:t>
            </a:r>
            <a:r>
              <a:rPr b="1" baseline="30000" lang="es-419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b="1" baseline="30000" sz="12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4003500" y="3803975"/>
            <a:ext cx="1116325" cy="1023875"/>
            <a:chOff x="3982600" y="3985075"/>
            <a:chExt cx="1116325" cy="1023875"/>
          </a:xfrm>
        </p:grpSpPr>
        <p:pic>
          <p:nvPicPr>
            <p:cNvPr id="94" name="Google Shape;94;p14"/>
            <p:cNvPicPr preferRelativeResize="0"/>
            <p:nvPr/>
          </p:nvPicPr>
          <p:blipFill rotWithShape="1">
            <a:blip r:embed="rId12">
              <a:alphaModFix/>
            </a:blip>
            <a:srcRect b="26163" l="11035" r="11143" t="2469"/>
            <a:stretch/>
          </p:blipFill>
          <p:spPr>
            <a:xfrm>
              <a:off x="3982600" y="3985075"/>
              <a:ext cx="1116325" cy="10238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5" name="Google Shape;95;p14"/>
            <p:cNvCxnSpPr/>
            <p:nvPr/>
          </p:nvCxnSpPr>
          <p:spPr>
            <a:xfrm flipH="1" rot="10800000">
              <a:off x="4259063" y="4239413"/>
              <a:ext cx="563400" cy="48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" name="Google Shape;96;p14"/>
            <p:cNvSpPr txBox="1"/>
            <p:nvPr/>
          </p:nvSpPr>
          <p:spPr>
            <a:xfrm rot="-2430417">
              <a:off x="4049032" y="4272342"/>
              <a:ext cx="731133" cy="23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200">
                  <a:latin typeface="Cambria"/>
                  <a:ea typeface="Cambria"/>
                  <a:cs typeface="Cambria"/>
                  <a:sym typeface="Cambria"/>
                </a:rPr>
                <a:t>19mm</a:t>
              </a:r>
              <a:endParaRPr b="1" sz="12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97" name="Google Shape;97;p14"/>
          <p:cNvCxnSpPr/>
          <p:nvPr/>
        </p:nvCxnSpPr>
        <p:spPr>
          <a:xfrm>
            <a:off x="4474613" y="3631600"/>
            <a:ext cx="13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4"/>
          <p:cNvSpPr txBox="1"/>
          <p:nvPr/>
        </p:nvSpPr>
        <p:spPr>
          <a:xfrm>
            <a:off x="3966925" y="4762200"/>
            <a:ext cx="1197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Cambria"/>
                <a:ea typeface="Cambria"/>
                <a:cs typeface="Cambria"/>
                <a:sym typeface="Cambria"/>
              </a:rPr>
              <a:t>14</a:t>
            </a:r>
            <a:r>
              <a:rPr b="1" lang="es-419" sz="1200">
                <a:latin typeface="Cambria"/>
                <a:ea typeface="Cambria"/>
                <a:cs typeface="Cambria"/>
                <a:sym typeface="Cambria"/>
              </a:rPr>
              <a:t> kg/cm</a:t>
            </a:r>
            <a:r>
              <a:rPr b="1" baseline="30000" lang="es-419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b="1" baseline="30000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345550" y="1349025"/>
            <a:ext cx="592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Cambria"/>
                <a:ea typeface="Cambria"/>
                <a:cs typeface="Cambria"/>
                <a:sym typeface="Cambria"/>
              </a:rPr>
              <a:t>5Hz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4448963" y="4876750"/>
            <a:ext cx="13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" name="Google Shape;101;p14"/>
          <p:cNvGrpSpPr/>
          <p:nvPr/>
        </p:nvGrpSpPr>
        <p:grpSpPr>
          <a:xfrm>
            <a:off x="7613775" y="2581425"/>
            <a:ext cx="1352350" cy="996100"/>
            <a:chOff x="7613775" y="2581425"/>
            <a:chExt cx="1352350" cy="996100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7613775" y="2581425"/>
              <a:ext cx="1352350" cy="996100"/>
              <a:chOff x="3580300" y="3622750"/>
              <a:chExt cx="1352350" cy="996100"/>
            </a:xfrm>
          </p:grpSpPr>
          <p:grpSp>
            <p:nvGrpSpPr>
              <p:cNvPr id="103" name="Google Shape;103;p14"/>
              <p:cNvGrpSpPr/>
              <p:nvPr/>
            </p:nvGrpSpPr>
            <p:grpSpPr>
              <a:xfrm>
                <a:off x="3898000" y="3804325"/>
                <a:ext cx="1034650" cy="633762"/>
                <a:chOff x="6641300" y="2526700"/>
                <a:chExt cx="1034650" cy="633762"/>
              </a:xfrm>
            </p:grpSpPr>
            <p:cxnSp>
              <p:nvCxnSpPr>
                <p:cNvPr id="104" name="Google Shape;104;p14"/>
                <p:cNvCxnSpPr/>
                <p:nvPr/>
              </p:nvCxnSpPr>
              <p:spPr>
                <a:xfrm flipH="1" rot="10800000">
                  <a:off x="6723625" y="2691088"/>
                  <a:ext cx="265500" cy="3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4"/>
                <p:cNvCxnSpPr/>
                <p:nvPr/>
              </p:nvCxnSpPr>
              <p:spPr>
                <a:xfrm>
                  <a:off x="7451250" y="2693825"/>
                  <a:ext cx="220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4"/>
                <p:cNvCxnSpPr/>
                <p:nvPr/>
              </p:nvCxnSpPr>
              <p:spPr>
                <a:xfrm>
                  <a:off x="7661825" y="2693825"/>
                  <a:ext cx="1200" cy="360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pic>
              <p:nvPicPr>
                <p:cNvPr id="107" name="Google Shape;107;p1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32787" l="0" r="0" t="32287"/>
                <a:stretch/>
              </p:blipFill>
              <p:spPr>
                <a:xfrm>
                  <a:off x="6894625" y="2585950"/>
                  <a:ext cx="608975" cy="212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8" name="Google Shape;108;p1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32787" l="0" r="0" t="32287"/>
                <a:stretch/>
              </p:blipFill>
              <p:spPr>
                <a:xfrm>
                  <a:off x="6894613" y="2947788"/>
                  <a:ext cx="608975" cy="212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09" name="Google Shape;109;p14"/>
                <p:cNvCxnSpPr/>
                <p:nvPr/>
              </p:nvCxnSpPr>
              <p:spPr>
                <a:xfrm flipH="1">
                  <a:off x="6736375" y="2909350"/>
                  <a:ext cx="600" cy="153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4"/>
                <p:cNvCxnSpPr/>
                <p:nvPr/>
              </p:nvCxnSpPr>
              <p:spPr>
                <a:xfrm>
                  <a:off x="6726300" y="3054125"/>
                  <a:ext cx="229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4"/>
                <p:cNvCxnSpPr/>
                <p:nvPr/>
              </p:nvCxnSpPr>
              <p:spPr>
                <a:xfrm>
                  <a:off x="7446750" y="3054125"/>
                  <a:ext cx="229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14"/>
                <p:cNvCxnSpPr/>
                <p:nvPr/>
              </p:nvCxnSpPr>
              <p:spPr>
                <a:xfrm>
                  <a:off x="6734600" y="2693825"/>
                  <a:ext cx="2400" cy="156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14"/>
                <p:cNvCxnSpPr/>
                <p:nvPr/>
              </p:nvCxnSpPr>
              <p:spPr>
                <a:xfrm flipH="1" rot="10800000">
                  <a:off x="6641300" y="2857050"/>
                  <a:ext cx="188400" cy="21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4"/>
                <p:cNvCxnSpPr/>
                <p:nvPr/>
              </p:nvCxnSpPr>
              <p:spPr>
                <a:xfrm flipH="1" rot="10800000">
                  <a:off x="6674750" y="2898200"/>
                  <a:ext cx="121500" cy="2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4"/>
                <p:cNvCxnSpPr/>
                <p:nvPr/>
              </p:nvCxnSpPr>
              <p:spPr>
                <a:xfrm flipH="1" rot="10800000">
                  <a:off x="7052700" y="2526700"/>
                  <a:ext cx="286200" cy="30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16" name="Google Shape;116;p14"/>
              <p:cNvSpPr txBox="1"/>
              <p:nvPr/>
            </p:nvSpPr>
            <p:spPr>
              <a:xfrm>
                <a:off x="4199450" y="3622750"/>
                <a:ext cx="5061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-419" sz="1100">
                    <a:latin typeface="Cambria"/>
                    <a:ea typeface="Cambria"/>
                    <a:cs typeface="Cambria"/>
                    <a:sym typeface="Cambria"/>
                  </a:rPr>
                  <a:t>Rs</a:t>
                </a:r>
                <a:endParaRPr i="1" sz="1100"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17" name="Google Shape;117;p14"/>
              <p:cNvSpPr txBox="1"/>
              <p:nvPr/>
            </p:nvSpPr>
            <p:spPr>
              <a:xfrm>
                <a:off x="4249413" y="4331750"/>
                <a:ext cx="5061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-419" sz="1100">
                    <a:latin typeface="Cambria"/>
                    <a:ea typeface="Cambria"/>
                    <a:cs typeface="Cambria"/>
                    <a:sym typeface="Cambria"/>
                  </a:rPr>
                  <a:t>Rr</a:t>
                </a:r>
                <a:endParaRPr i="1" sz="1100"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18" name="Google Shape;118;p14"/>
              <p:cNvSpPr txBox="1"/>
              <p:nvPr/>
            </p:nvSpPr>
            <p:spPr>
              <a:xfrm>
                <a:off x="3580300" y="3971475"/>
                <a:ext cx="506100" cy="37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-419" sz="1100">
                    <a:latin typeface="Cambria"/>
                    <a:ea typeface="Cambria"/>
                    <a:cs typeface="Cambria"/>
                    <a:sym typeface="Cambria"/>
                  </a:rPr>
                  <a:t>Vin</a:t>
                </a:r>
                <a:endParaRPr i="1" sz="1100"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cxnSp>
          <p:nvCxnSpPr>
            <p:cNvPr id="119" name="Google Shape;119;p14"/>
            <p:cNvCxnSpPr/>
            <p:nvPr/>
          </p:nvCxnSpPr>
          <p:spPr>
            <a:xfrm>
              <a:off x="8186550" y="3208975"/>
              <a:ext cx="0" cy="333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8796150" y="3208975"/>
              <a:ext cx="0" cy="333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1529225" y="500338"/>
            <a:ext cx="4755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Siguientes desafíos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111050" y="1476400"/>
            <a:ext cx="8897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-419">
                <a:solidFill>
                  <a:schemeClr val="dk2"/>
                </a:solidFill>
              </a:rPr>
              <a:t>Encontrar parámetros de calibración óptimos (</a:t>
            </a:r>
            <a:r>
              <a:rPr i="1" lang="es-419">
                <a:solidFill>
                  <a:schemeClr val="dk2"/>
                </a:solidFill>
              </a:rPr>
              <a:t>R, V, C</a:t>
            </a:r>
            <a:r>
              <a:rPr lang="es-419">
                <a:solidFill>
                  <a:schemeClr val="dk2"/>
                </a:solidFill>
              </a:rPr>
              <a:t>)</a:t>
            </a:r>
            <a:r>
              <a:rPr lang="es-419">
                <a:solidFill>
                  <a:schemeClr val="dk2"/>
                </a:solidFill>
              </a:rPr>
              <a:t> para mejorar la precisión de los sensores. </a:t>
            </a:r>
            <a:br>
              <a:rPr lang="es-419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-419">
                <a:solidFill>
                  <a:schemeClr val="dk2"/>
                </a:solidFill>
              </a:rPr>
              <a:t>Estudiar las zonas de mayor contacto en el cuerpo para determinar ubicación y cantidad eficiente de sensores.</a:t>
            </a:r>
            <a:br>
              <a:rPr lang="es-419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-419">
                <a:solidFill>
                  <a:schemeClr val="dk2"/>
                </a:solidFill>
              </a:rPr>
              <a:t>Evaluar diferentes tipos de tela y recalibrar los sensores a las elegidas. </a:t>
            </a:r>
            <a:br>
              <a:rPr lang="es-419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s-419">
                <a:solidFill>
                  <a:schemeClr val="dk2"/>
                </a:solidFill>
              </a:rPr>
              <a:t>Montaje del chaleco y conexionado electrónico portátil para mediciones a tiempo real sobre múltiples sensores.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71" y="137463"/>
            <a:ext cx="975219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