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559675" cx="10080625"/>
  <p:notesSz cx="7559675" cy="10691800"/>
  <p:embeddedFontLst>
    <p:embeddedFont>
      <p:font typeface="Century Schoolboo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Schoolbook-regular.fntdata"/><Relationship Id="rId21" Type="http://schemas.openxmlformats.org/officeDocument/2006/relationships/slide" Target="slides/slide17.xml"/><Relationship Id="rId24" Type="http://schemas.openxmlformats.org/officeDocument/2006/relationships/font" Target="fonts/CenturySchoolbook-italic.fntdata"/><Relationship Id="rId23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Schoolboo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08000" y="284760"/>
            <a:ext cx="7920000" cy="101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sng" cap="none" strike="noStrike">
                <a:solidFill>
                  <a:srgbClr val="3465A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Curvas de calibración para sensor cuadrado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76000" y="1080000"/>
            <a:ext cx="9398880" cy="19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Noté que la medición Vernier “cuadrado-bis” (2º calibración)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tiene un mínimo absoluto en 2.57 V.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Fui a la medición Vernier “cuadrado” (1º calibración) y nunca hay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tensión por debajo de 2.57 V.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8000" y="3276000"/>
            <a:ext cx="9648000" cy="5760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400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Deduzco que 2.57 V corresponde a un “offset” para Fuerza = 0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6000" y="4356000"/>
            <a:ext cx="9060840" cy="27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Fijo el “offset” en 2.58 V (para evitar cualquier pequeña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fluctuación del orden de 0.01 V.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En la siguiente figura se muestran ambas señales, anulando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cualquier valor de Vernier menor a 2.58 V. Además se dibuja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una función de Heaviside que indica las “ventanas temporales”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con señal de Vernier mayor a 2.58 V.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88000" y="2076840"/>
            <a:ext cx="9504000" cy="363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5400" strike="noStrike">
                <a:solidFill>
                  <a:srgbClr val="9900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 discrepancia se debe a una histéresis en la respuesta de los sensores cuadrados.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720000"/>
            <a:ext cx="8727480" cy="64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fig1_version1d.eps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572000" y="2736000"/>
            <a:ext cx="1008000" cy="2664000"/>
          </a:xfrm>
          <a:prstGeom prst="ellipse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60" y="108000"/>
            <a:ext cx="3822840" cy="25358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2" name="Google Shape;132;p24"/>
          <p:cNvCxnSpPr/>
          <p:nvPr/>
        </p:nvCxnSpPr>
        <p:spPr>
          <a:xfrm rot="10800000">
            <a:off x="3672000" y="2643840"/>
            <a:ext cx="900000" cy="102816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p24"/>
          <p:cNvSpPr txBox="1"/>
          <p:nvPr/>
        </p:nvSpPr>
        <p:spPr>
          <a:xfrm>
            <a:off x="576000" y="383760"/>
            <a:ext cx="1944000" cy="3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fig3_version2.eps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284000" y="288000"/>
            <a:ext cx="42480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Ampliamos esta oscilación</a:t>
            </a:r>
            <a:r>
              <a:rPr b="1" lang="es-AR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160" y="987840"/>
            <a:ext cx="8934840" cy="59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fig3_version2a.eps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276000" y="4718880"/>
            <a:ext cx="4248000" cy="12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 final de cada oscilación, no retorna al inicio, sino que toma un valor mayor. </a:t>
            </a:r>
            <a:r>
              <a:rPr b="1" lang="es-AR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5"/>
          <p:cNvCxnSpPr/>
          <p:nvPr/>
        </p:nvCxnSpPr>
        <p:spPr>
          <a:xfrm>
            <a:off x="2268000" y="4608000"/>
            <a:ext cx="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43" name="Google Shape;143;p25"/>
          <p:cNvCxnSpPr/>
          <p:nvPr/>
        </p:nvCxnSpPr>
        <p:spPr>
          <a:xfrm rot="10800000">
            <a:off x="2160000" y="4680000"/>
            <a:ext cx="25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44" name="Google Shape;144;p25"/>
          <p:cNvCxnSpPr/>
          <p:nvPr/>
        </p:nvCxnSpPr>
        <p:spPr>
          <a:xfrm rot="10800000">
            <a:off x="2160000" y="5544000"/>
            <a:ext cx="25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45" name="Google Shape;145;p25"/>
          <p:cNvCxnSpPr/>
          <p:nvPr/>
        </p:nvCxnSpPr>
        <p:spPr>
          <a:xfrm rot="10800000">
            <a:off x="4824000" y="2376000"/>
            <a:ext cx="216000" cy="21600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2592000" y="4680000"/>
            <a:ext cx="684000" cy="28800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7" name="Google Shape;147;p25"/>
          <p:cNvSpPr txBox="1"/>
          <p:nvPr/>
        </p:nvSpPr>
        <p:spPr>
          <a:xfrm>
            <a:off x="1548000" y="1548000"/>
            <a:ext cx="47520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 final de todas las oscilaciones, se alcanza un valor mayor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(presumiblemente 20%) </a:t>
            </a:r>
            <a:r>
              <a:rPr b="1" lang="es-AR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320000" y="6770520"/>
            <a:ext cx="2232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800" strike="noStrike">
                <a:latin typeface="Century Schoolbook"/>
                <a:ea typeface="Century Schoolbook"/>
                <a:cs typeface="Century Schoolbook"/>
                <a:sym typeface="Century Schoolbook"/>
              </a:rPr>
              <a:t>Vernier (V)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 rot="-5397600">
            <a:off x="-527760" y="3504600"/>
            <a:ext cx="2232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800" strike="noStrike">
                <a:latin typeface="Century Schoolbook"/>
                <a:ea typeface="Century Schoolbook"/>
                <a:cs typeface="Century Schoolbook"/>
                <a:sym typeface="Century Schoolbook"/>
              </a:rPr>
              <a:t>Sensor (V)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132000" y="542520"/>
            <a:ext cx="468000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3600" strike="noStrike">
                <a:solidFill>
                  <a:srgbClr val="0066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Ciclos de oscilación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000" y="2900160"/>
            <a:ext cx="2628720" cy="17438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5"/>
          <p:cNvSpPr txBox="1"/>
          <p:nvPr/>
        </p:nvSpPr>
        <p:spPr>
          <a:xfrm>
            <a:off x="7056000" y="2687760"/>
            <a:ext cx="1944000" cy="3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fig3_version2.eps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5"/>
          <p:cNvCxnSpPr/>
          <p:nvPr/>
        </p:nvCxnSpPr>
        <p:spPr>
          <a:xfrm rot="10800000">
            <a:off x="5040000" y="3240000"/>
            <a:ext cx="1296000" cy="64800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1920" y="3384000"/>
            <a:ext cx="6368400" cy="4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0" y="1692000"/>
            <a:ext cx="3992400" cy="2875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44000" y="454680"/>
            <a:ext cx="950400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3600" strike="noStrike">
                <a:solidFill>
                  <a:srgbClr val="9900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Para estudiar la histéresis hay que esperar que recorrer  las oscilaciones completas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fig3_version1.eps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656000" y="2124360"/>
            <a:ext cx="396000" cy="1943640"/>
          </a:xfrm>
          <a:prstGeom prst="ellipse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2592360" y="2016360"/>
            <a:ext cx="539640" cy="1943640"/>
          </a:xfrm>
          <a:prstGeom prst="ellipse">
            <a:avLst/>
          </a:prstGeom>
          <a:noFill/>
          <a:ln cap="flat" cmpd="sng" w="2915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6"/>
          <p:cNvCxnSpPr>
            <a:stCxn id="162" idx="4"/>
            <a:endCxn id="158" idx="1"/>
          </p:cNvCxnSpPr>
          <p:nvPr/>
        </p:nvCxnSpPr>
        <p:spPr>
          <a:xfrm flipH="1" rot="-5400000">
            <a:off x="2091900" y="3830100"/>
            <a:ext cx="1332000" cy="180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6"/>
          <p:cNvCxnSpPr>
            <a:stCxn id="163" idx="6"/>
          </p:cNvCxnSpPr>
          <p:nvPr/>
        </p:nvCxnSpPr>
        <p:spPr>
          <a:xfrm>
            <a:off x="3132000" y="2988180"/>
            <a:ext cx="380400" cy="344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4536000" y="2160000"/>
            <a:ext cx="4248000" cy="12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Elegimos cuatro ciclos que inician en cero y terminan en cero.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1840" y="2268000"/>
            <a:ext cx="6773760" cy="4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" y="1848600"/>
            <a:ext cx="2880000" cy="18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144000" y="454680"/>
            <a:ext cx="950400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3600" strike="noStrike">
                <a:solidFill>
                  <a:srgbClr val="9900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 se grafican las curvas normalizadas (dividiendo por los valores máximos)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72000" y="360000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fig3_version1.eps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2000" y="4977360"/>
            <a:ext cx="3600000" cy="12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Todas las curvas tienen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el mismo patrón de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histéresis!!!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128000" y="7151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fig3_version1e.eps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008000" y="1946880"/>
            <a:ext cx="7200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376000" y="1946880"/>
            <a:ext cx="6480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1008000" y="2774880"/>
            <a:ext cx="7200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2304000" y="2808000"/>
            <a:ext cx="7200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5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>
            <a:off x="2908800" y="2584800"/>
            <a:ext cx="1555200" cy="43920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1530720"/>
            <a:ext cx="8109000" cy="58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44000" y="382680"/>
            <a:ext cx="9504000" cy="12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3600" strike="noStrike">
                <a:solidFill>
                  <a:srgbClr val="9900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primer ajuste a los ciclos ascendentes y descendentes se obtiene suponiendo y=x</a:t>
            </a:r>
            <a:r>
              <a:rPr b="0" baseline="30000" lang="es-AR" sz="3600" strike="noStrike">
                <a:solidFill>
                  <a:srgbClr val="9900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336000" y="7151760"/>
            <a:ext cx="3528000" cy="4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fig1_version1c_histeresis.eps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144000" y="383040"/>
            <a:ext cx="95040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3600" strike="noStrike">
                <a:solidFill>
                  <a:srgbClr val="9900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Para hacer el ajuste hay que conocer primero Vmax y Smax. En ese punto la histéresis es despreciable. 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000" y="2354400"/>
            <a:ext cx="6728400" cy="48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7128000" y="7151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fig1_version1c_sliding.eps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216000" y="2931840"/>
            <a:ext cx="3600000" cy="19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 alisaron las curvas con un “medianas móviles”. Luego se determinaron los máximos.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9"/>
          <p:cNvCxnSpPr/>
          <p:nvPr/>
        </p:nvCxnSpPr>
        <p:spPr>
          <a:xfrm>
            <a:off x="2973600" y="3888360"/>
            <a:ext cx="2282400" cy="136764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29"/>
          <p:cNvCxnSpPr/>
          <p:nvPr/>
        </p:nvCxnSpPr>
        <p:spPr>
          <a:xfrm>
            <a:off x="2973600" y="3888360"/>
            <a:ext cx="1994400" cy="64764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29"/>
          <p:cNvCxnSpPr/>
          <p:nvPr/>
        </p:nvCxnSpPr>
        <p:spPr>
          <a:xfrm flipH="1" rot="10800000">
            <a:off x="2973600" y="3384000"/>
            <a:ext cx="2930400" cy="50436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29"/>
          <p:cNvCxnSpPr/>
          <p:nvPr/>
        </p:nvCxnSpPr>
        <p:spPr>
          <a:xfrm flipH="1" rot="10800000">
            <a:off x="2973600" y="3480120"/>
            <a:ext cx="3283200" cy="40824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526320"/>
            <a:ext cx="8784000" cy="6297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7128000" y="7151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fig1_version1c_maximos.eps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0"/>
          <p:cNvCxnSpPr/>
          <p:nvPr/>
        </p:nvCxnSpPr>
        <p:spPr>
          <a:xfrm rot="10800000">
            <a:off x="5904000" y="2376000"/>
            <a:ext cx="720000" cy="360000"/>
          </a:xfrm>
          <a:prstGeom prst="straightConnector1">
            <a:avLst/>
          </a:prstGeom>
          <a:noFill/>
          <a:ln cap="flat" cmpd="sng" w="29150">
            <a:solidFill>
              <a:srgbClr val="00669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8" name="Google Shape;208;p30"/>
          <p:cNvSpPr txBox="1"/>
          <p:nvPr/>
        </p:nvSpPr>
        <p:spPr>
          <a:xfrm>
            <a:off x="4968000" y="2990880"/>
            <a:ext cx="37440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Valores de los máximos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310320"/>
            <a:ext cx="9216000" cy="663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48000" y="648000"/>
            <a:ext cx="9379440" cy="222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Observar que en las “ventanas temporales” </a:t>
            </a:r>
            <a:r>
              <a:rPr b="1" lang="es-AR" sz="1800" u="sng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sin señal</a:t>
            </a: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 del Vernier,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el sensor registra un ruido permanente del orden de 0.3 V.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Este es un “offset” similar al medido para el Vernier, pero más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pequeño (sólo 0.3 V) y algo más fluctuante debido al ruido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propio del sensor.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864000" y="2988000"/>
            <a:ext cx="8352000" cy="9378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400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 “offset” del sensor no interesa porque no corresponde una fuerza efectivamente aplicada.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9600" y="4176000"/>
            <a:ext cx="8978400" cy="30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Para eliminar el “offset” en el sensor, hay que primero poder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estimarlo. El problema es que fluctúa con el ruido propio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del sensor.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En la siguiente figura mostramos que si le aplicamos un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filtrado por “mediana móvil” podemos estimar el “offet”.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En las “ventanas temporales” con señal del Vernier repetimos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lang="es-AR" sz="1800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el valor intermedio hallado a ambos lados.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fig1_version1b.eps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792000"/>
            <a:ext cx="8784000" cy="632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fig1_version1c.eps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0" y="936000"/>
            <a:ext cx="8744400" cy="62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32000" y="288000"/>
            <a:ext cx="8928000" cy="6480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400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Señal del Vernier y del Sensor luego de filtrarle el offset. </a:t>
            </a:r>
            <a:r>
              <a:rPr b="0" lang="es-AR" sz="2400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520" y="1296000"/>
            <a:ext cx="8079480" cy="60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fig1_version1d.eps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88000" y="288000"/>
            <a:ext cx="9360000" cy="87948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400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Hacemos el mismo filtrado para el caso de la primera calibración.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fig2_version2.eps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88000" y="288000"/>
            <a:ext cx="9360000" cy="9378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400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Por el momento, estos datos mantienen la siguiente relación.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1728000"/>
            <a:ext cx="7776000" cy="54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0" y="1420200"/>
            <a:ext cx="8424000" cy="594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7200000" y="7223760"/>
            <a:ext cx="2736000" cy="26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1200" strike="noStrike">
                <a:latin typeface="Courier New"/>
                <a:ea typeface="Courier New"/>
                <a:cs typeface="Courier New"/>
                <a:sym typeface="Courier New"/>
              </a:rPr>
              <a:t>fig2_version2b.eps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88000" y="288000"/>
            <a:ext cx="9360000" cy="9378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400" strike="noStrike">
                <a:solidFill>
                  <a:srgbClr val="66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 diferencia es del 20%. Si se multiplica los datos de la calibración_bis por 1.2 se obtiene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88000" y="2076840"/>
            <a:ext cx="9504000" cy="274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5400" strike="noStrike">
                <a:solidFill>
                  <a:srgbClr val="0066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¿A qué se debe la 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5400" strike="noStrike">
                <a:solidFill>
                  <a:srgbClr val="00669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discrepancia del 20%?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