
<file path=[Content_Types].xml><?xml version="1.0" encoding="utf-8"?>
<Types xmlns="http://schemas.openxmlformats.org/package/2006/content-types"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41713c64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41713c64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b9362e05d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b9362e05d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b9362e05d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b9362e05d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b9362e05d_1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b9362e05d_1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b9362e05d_1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b9362e05d_1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b9362e05d_1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b9362e05d_1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b9362e05d_1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b9362e05d_1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b9362e05d_1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b9362e05d_1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b9362e05d_1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b9362e05d_1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b9362e05d_1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b9362e05d_1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2ba00c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2ba00c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42c89fe8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42c89fe8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41713c64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41713c64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b9362e0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b9362e0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b9362e05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b9362e05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b9362e05d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b9362e05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5eafae122631c1b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5eafae122631c1b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41713c6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41713c6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41713c64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41713c6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7" Type="http://schemas.openxmlformats.org/officeDocument/2006/relationships/image" Target="../media/image5.png"/><Relationship Id="rId8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Primeros resultados de fuerza en función de densidad</a:t>
            </a:r>
            <a:endParaRPr sz="42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Experimento 21 de octubre de 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Dificultades, cómo podemos mejorar?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Los sensores sufren el rozamiento al moverse el sujeto entre la gente.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Filmar no resultó trivial, problemas de iluminación, foco y conexión inalámbrica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Pistón inestable.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❏"/>
            </a:pPr>
            <a:r>
              <a:rPr lang="en"/>
              <a:t>Al moverse las personas, el mueble se movía un par de cm.</a:t>
            </a:r>
            <a:endParaRPr/>
          </a:p>
        </p:txBody>
      </p:sp>
      <p:sp>
        <p:nvSpPr>
          <p:cNvPr id="147" name="Google Shape;147;p22"/>
          <p:cNvSpPr txBox="1"/>
          <p:nvPr>
            <p:ph type="title"/>
          </p:nvPr>
        </p:nvSpPr>
        <p:spPr>
          <a:xfrm>
            <a:off x="311700" y="3828800"/>
            <a:ext cx="8520600" cy="12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Otro tema… </a:t>
            </a:r>
            <a:r>
              <a:rPr lang="en"/>
              <a:t>Calibración de los sensores cuadrados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Superpuestas, hasta 800 ua</a:t>
            </a:r>
            <a:endParaRPr/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74925"/>
            <a:ext cx="9144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Exponencial</a:t>
            </a:r>
            <a:endParaRPr/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86425"/>
            <a:ext cx="9144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Exponencial juntos</a:t>
            </a:r>
            <a:endParaRPr/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86425"/>
            <a:ext cx="9144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Lineal</a:t>
            </a:r>
            <a:endParaRPr/>
          </a:p>
        </p:txBody>
      </p:sp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86425"/>
            <a:ext cx="9144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Cuadrática</a:t>
            </a:r>
            <a:endParaRPr/>
          </a:p>
        </p:txBody>
      </p:sp>
      <p:pic>
        <p:nvPicPr>
          <p:cNvPr id="182" name="Google Shape;1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86425"/>
            <a:ext cx="9144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8207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Datos crudos medición Fer</a:t>
            </a:r>
            <a:endParaRPr/>
          </a:p>
        </p:txBody>
      </p:sp>
      <p:pic>
        <p:nvPicPr>
          <p:cNvPr id="188" name="Google Shape;18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300" y="620050"/>
            <a:ext cx="7200479" cy="4248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29"/>
          <p:cNvCxnSpPr/>
          <p:nvPr/>
        </p:nvCxnSpPr>
        <p:spPr>
          <a:xfrm>
            <a:off x="746275" y="1836975"/>
            <a:ext cx="631500" cy="8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29"/>
          <p:cNvSpPr txBox="1"/>
          <p:nvPr/>
        </p:nvSpPr>
        <p:spPr>
          <a:xfrm>
            <a:off x="137775" y="1630300"/>
            <a:ext cx="6804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Sube al subte</a:t>
            </a:r>
            <a:endParaRPr/>
          </a:p>
        </p:txBody>
      </p:sp>
      <p:sp>
        <p:nvSpPr>
          <p:cNvPr id="191" name="Google Shape;191;p29"/>
          <p:cNvSpPr txBox="1"/>
          <p:nvPr/>
        </p:nvSpPr>
        <p:spPr>
          <a:xfrm>
            <a:off x="3329500" y="4805375"/>
            <a:ext cx="12975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Tiempo (min)</a:t>
            </a:r>
            <a:endParaRPr/>
          </a:p>
        </p:txBody>
      </p:sp>
      <p:sp>
        <p:nvSpPr>
          <p:cNvPr id="192" name="Google Shape;192;p29"/>
          <p:cNvSpPr txBox="1"/>
          <p:nvPr/>
        </p:nvSpPr>
        <p:spPr>
          <a:xfrm>
            <a:off x="5997000" y="72675"/>
            <a:ext cx="314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sensor 12 (el verde) no estaba bien, lo descartamos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77375"/>
            <a:ext cx="7219725" cy="431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0"/>
          <p:cNvSpPr txBox="1"/>
          <p:nvPr>
            <p:ph type="title"/>
          </p:nvPr>
        </p:nvSpPr>
        <p:spPr>
          <a:xfrm>
            <a:off x="82075" y="169475"/>
            <a:ext cx="514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Toque sensor pecho</a:t>
            </a:r>
            <a:endParaRPr/>
          </a:p>
        </p:txBody>
      </p:sp>
      <p:sp>
        <p:nvSpPr>
          <p:cNvPr id="199" name="Google Shape;199;p30"/>
          <p:cNvSpPr txBox="1"/>
          <p:nvPr/>
        </p:nvSpPr>
        <p:spPr>
          <a:xfrm>
            <a:off x="3647625" y="80550"/>
            <a:ext cx="508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Sólo lo tocó 2 veces (pareciera que hay un tercer toque pero sin marca temporal en cronometro).</a:t>
            </a:r>
            <a:endParaRPr/>
          </a:p>
        </p:txBody>
      </p:sp>
      <p:sp>
        <p:nvSpPr>
          <p:cNvPr id="200" name="Google Shape;200;p30"/>
          <p:cNvSpPr txBox="1"/>
          <p:nvPr/>
        </p:nvSpPr>
        <p:spPr>
          <a:xfrm>
            <a:off x="7467850" y="701900"/>
            <a:ext cx="1449900" cy="3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Para ser una medicion de 50 minutos coinciden super bien los tiempos, por eso no le hice correccion de tiempos…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solo movi el “cero” a cuando se subió al subte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15350" cy="45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3902" y="162725"/>
            <a:ext cx="3596148" cy="479485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/>
          <p:nvPr/>
        </p:nvSpPr>
        <p:spPr>
          <a:xfrm rot="5400000">
            <a:off x="1436475" y="1657525"/>
            <a:ext cx="4020600" cy="2597700"/>
          </a:xfrm>
          <a:prstGeom prst="rightBracket">
            <a:avLst>
              <a:gd fmla="val 0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2193525" y="841625"/>
            <a:ext cx="2506500" cy="522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2193525" y="1150675"/>
            <a:ext cx="2506500" cy="522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2193525" y="1459725"/>
            <a:ext cx="2506500" cy="522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2193525" y="1768775"/>
            <a:ext cx="2506500" cy="522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2193525" y="2077825"/>
            <a:ext cx="2506500" cy="522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1349525" y="637250"/>
            <a:ext cx="722100" cy="15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9</a:t>
            </a:r>
            <a:r>
              <a:rPr lang="en" sz="2000"/>
              <a:t>,3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10,0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10,8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11,4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11,8</a:t>
            </a:r>
            <a:endParaRPr sz="2000"/>
          </a:p>
        </p:txBody>
      </p:sp>
      <p:sp>
        <p:nvSpPr>
          <p:cNvPr id="68" name="Google Shape;68;p14"/>
          <p:cNvSpPr txBox="1"/>
          <p:nvPr/>
        </p:nvSpPr>
        <p:spPr>
          <a:xfrm>
            <a:off x="358925" y="637250"/>
            <a:ext cx="722100" cy="15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1,61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1,50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1,39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1,31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1,27</a:t>
            </a:r>
            <a:endParaRPr sz="2000"/>
          </a:p>
        </p:txBody>
      </p:sp>
      <p:sp>
        <p:nvSpPr>
          <p:cNvPr id="69" name="Google Shape;69;p14"/>
          <p:cNvSpPr txBox="1"/>
          <p:nvPr/>
        </p:nvSpPr>
        <p:spPr>
          <a:xfrm>
            <a:off x="169925" y="10325"/>
            <a:ext cx="11001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Sup. (m</a:t>
            </a:r>
            <a:r>
              <a:rPr baseline="30000" lang="en" sz="1800"/>
              <a:t>2</a:t>
            </a:r>
            <a:r>
              <a:rPr lang="en" sz="1800"/>
              <a:t>)</a:t>
            </a:r>
            <a:endParaRPr sz="1800"/>
          </a:p>
        </p:txBody>
      </p:sp>
      <p:sp>
        <p:nvSpPr>
          <p:cNvPr id="70" name="Google Shape;70;p14"/>
          <p:cNvSpPr txBox="1"/>
          <p:nvPr/>
        </p:nvSpPr>
        <p:spPr>
          <a:xfrm>
            <a:off x="1160525" y="10325"/>
            <a:ext cx="11001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Dens</a:t>
            </a:r>
            <a:r>
              <a:rPr lang="en" sz="1800"/>
              <a:t>. (p/m</a:t>
            </a:r>
            <a:r>
              <a:rPr baseline="30000" lang="en" sz="1800"/>
              <a:t>2</a:t>
            </a:r>
            <a:r>
              <a:rPr lang="en" sz="1800"/>
              <a:t>)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2231325" y="279125"/>
            <a:ext cx="6769800" cy="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 personas intentando moverse en 2 superficies.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Sup1=1,6m</a:t>
            </a:r>
            <a:r>
              <a:rPr baseline="30000" lang="en"/>
              <a:t>2</a:t>
            </a:r>
            <a:r>
              <a:rPr lang="en"/>
              <a:t> Sup2=1,4m</a:t>
            </a:r>
            <a:r>
              <a:rPr baseline="30000" lang="en"/>
              <a:t>2 </a:t>
            </a:r>
            <a:r>
              <a:rPr lang="en"/>
              <a:t>. (Dens1=9,37 y Dens2=10,71).</a:t>
            </a:r>
            <a:endParaRPr/>
          </a:p>
        </p:txBody>
      </p:sp>
      <p:sp>
        <p:nvSpPr>
          <p:cNvPr id="211" name="Google Shape;211;p32"/>
          <p:cNvSpPr txBox="1"/>
          <p:nvPr>
            <p:ph type="title"/>
          </p:nvPr>
        </p:nvSpPr>
        <p:spPr>
          <a:xfrm>
            <a:off x="26925" y="362075"/>
            <a:ext cx="20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Medición 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2231325" y="50525"/>
            <a:ext cx="6769800" cy="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 personas mirando hacia la misma pared.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 entre 1,6m</a:t>
            </a:r>
            <a:r>
              <a:rPr baseline="30000" lang="en"/>
              <a:t>2</a:t>
            </a:r>
            <a:r>
              <a:rPr lang="en"/>
              <a:t> - 1,27m</a:t>
            </a:r>
            <a:r>
              <a:rPr baseline="30000" lang="en"/>
              <a:t>2 </a:t>
            </a:r>
            <a:r>
              <a:rPr lang="en"/>
              <a:t>. (Dens entre 9,3 - 11,8).</a:t>
            </a:r>
            <a:endParaRPr/>
          </a:p>
        </p:txBody>
      </p:sp>
      <p:sp>
        <p:nvSpPr>
          <p:cNvPr id="76" name="Google Shape;76;p15"/>
          <p:cNvSpPr txBox="1"/>
          <p:nvPr>
            <p:ph type="title"/>
          </p:nvPr>
        </p:nvSpPr>
        <p:spPr>
          <a:xfrm>
            <a:off x="26925" y="133475"/>
            <a:ext cx="20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Medición 3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5325"/>
            <a:ext cx="6109508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7978925" y="2847050"/>
            <a:ext cx="722100" cy="15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9,3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10,0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10,8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11,4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11,8</a:t>
            </a:r>
            <a:endParaRPr sz="2000"/>
          </a:p>
        </p:txBody>
      </p:sp>
      <p:sp>
        <p:nvSpPr>
          <p:cNvPr id="79" name="Google Shape;79;p15"/>
          <p:cNvSpPr txBox="1"/>
          <p:nvPr/>
        </p:nvSpPr>
        <p:spPr>
          <a:xfrm>
            <a:off x="6988325" y="2847050"/>
            <a:ext cx="722100" cy="15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1,61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1,50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1,39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1,31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1,27</a:t>
            </a:r>
            <a:endParaRPr sz="2000"/>
          </a:p>
        </p:txBody>
      </p:sp>
      <p:sp>
        <p:nvSpPr>
          <p:cNvPr id="80" name="Google Shape;80;p15"/>
          <p:cNvSpPr txBox="1"/>
          <p:nvPr/>
        </p:nvSpPr>
        <p:spPr>
          <a:xfrm>
            <a:off x="6799325" y="2220125"/>
            <a:ext cx="11001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Sup. (m</a:t>
            </a:r>
            <a:r>
              <a:rPr baseline="30000" lang="en" sz="1800"/>
              <a:t>2</a:t>
            </a:r>
            <a:r>
              <a:rPr lang="en" sz="1800"/>
              <a:t>)</a:t>
            </a:r>
            <a:endParaRPr sz="1800"/>
          </a:p>
        </p:txBody>
      </p:sp>
      <p:sp>
        <p:nvSpPr>
          <p:cNvPr id="81" name="Google Shape;81;p15"/>
          <p:cNvSpPr txBox="1"/>
          <p:nvPr/>
        </p:nvSpPr>
        <p:spPr>
          <a:xfrm>
            <a:off x="7789925" y="2220125"/>
            <a:ext cx="11001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Dens. (p/m</a:t>
            </a:r>
            <a:r>
              <a:rPr baseline="30000" lang="en" sz="1800"/>
              <a:t>2</a:t>
            </a:r>
            <a:r>
              <a:rPr lang="en" sz="1800"/>
              <a:t>)</a:t>
            </a:r>
            <a:endParaRPr sz="1800"/>
          </a:p>
        </p:txBody>
      </p:sp>
      <p:sp>
        <p:nvSpPr>
          <p:cNvPr id="82" name="Google Shape;82;p15"/>
          <p:cNvSpPr/>
          <p:nvPr/>
        </p:nvSpPr>
        <p:spPr>
          <a:xfrm rot="5400000">
            <a:off x="1227200" y="4175599"/>
            <a:ext cx="165600" cy="10401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 rot="5400000">
            <a:off x="2312725" y="4196700"/>
            <a:ext cx="165600" cy="10026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 rot="5400000">
            <a:off x="3393950" y="4277250"/>
            <a:ext cx="165600" cy="8415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 rot="5400000">
            <a:off x="4506625" y="4182200"/>
            <a:ext cx="165600" cy="10269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 rot="5400000">
            <a:off x="5533425" y="4352300"/>
            <a:ext cx="165600" cy="6867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1148500" y="4751650"/>
            <a:ext cx="7533300" cy="22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</a:rPr>
              <a:t>1</a:t>
            </a:r>
            <a:r>
              <a:rPr lang="en" sz="1600">
                <a:solidFill>
                  <a:srgbClr val="CC0000"/>
                </a:solidFill>
              </a:rPr>
              <a:t>		   2		      3			 4		    5</a:t>
            </a:r>
            <a:endParaRPr sz="1600">
              <a:solidFill>
                <a:srgbClr val="CC0000"/>
              </a:solidFill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6607325" y="2847050"/>
            <a:ext cx="463800" cy="15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C0000"/>
                </a:solidFill>
              </a:rPr>
              <a:t>1</a:t>
            </a:r>
            <a:endParaRPr sz="20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C0000"/>
                </a:solidFill>
              </a:rPr>
              <a:t>2</a:t>
            </a:r>
            <a:endParaRPr sz="20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C0000"/>
                </a:solidFill>
              </a:rPr>
              <a:t>3</a:t>
            </a:r>
            <a:endParaRPr sz="20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C0000"/>
                </a:solidFill>
              </a:rPr>
              <a:t>4</a:t>
            </a:r>
            <a:endParaRPr sz="20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C0000"/>
                </a:solidFill>
              </a:rPr>
              <a:t>5</a:t>
            </a:r>
            <a:endParaRPr sz="20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16"/>
          <p:cNvGrpSpPr/>
          <p:nvPr/>
        </p:nvGrpSpPr>
        <p:grpSpPr>
          <a:xfrm>
            <a:off x="152400" y="55550"/>
            <a:ext cx="7849876" cy="4935551"/>
            <a:chOff x="152400" y="55550"/>
            <a:chExt cx="7849876" cy="4935551"/>
          </a:xfrm>
        </p:grpSpPr>
        <p:pic>
          <p:nvPicPr>
            <p:cNvPr id="94" name="Google Shape;94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400" y="55550"/>
              <a:ext cx="7849876" cy="49355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16"/>
            <p:cNvPicPr preferRelativeResize="0"/>
            <p:nvPr/>
          </p:nvPicPr>
          <p:blipFill rotWithShape="1">
            <a:blip r:embed="rId4">
              <a:alphaModFix/>
            </a:blip>
            <a:srcRect b="92775" l="16444" r="68223" t="2421"/>
            <a:stretch/>
          </p:blipFill>
          <p:spPr>
            <a:xfrm>
              <a:off x="620375" y="195875"/>
              <a:ext cx="2003774" cy="394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16"/>
            <p:cNvPicPr preferRelativeResize="0"/>
            <p:nvPr/>
          </p:nvPicPr>
          <p:blipFill rotWithShape="1">
            <a:blip r:embed="rId5">
              <a:alphaModFix/>
            </a:blip>
            <a:srcRect b="92965" l="49494" r="34496" t="2405"/>
            <a:stretch/>
          </p:blipFill>
          <p:spPr>
            <a:xfrm>
              <a:off x="3406450" y="195875"/>
              <a:ext cx="1879249" cy="3416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16"/>
            <p:cNvPicPr preferRelativeResize="0"/>
            <p:nvPr/>
          </p:nvPicPr>
          <p:blipFill rotWithShape="1">
            <a:blip r:embed="rId6">
              <a:alphaModFix/>
            </a:blip>
            <a:srcRect b="93209" l="83533" r="806" t="2669"/>
            <a:stretch/>
          </p:blipFill>
          <p:spPr>
            <a:xfrm>
              <a:off x="6110962" y="195875"/>
              <a:ext cx="1828114" cy="302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16"/>
            <p:cNvPicPr preferRelativeResize="0"/>
            <p:nvPr/>
          </p:nvPicPr>
          <p:blipFill rotWithShape="1">
            <a:blip r:embed="rId7">
              <a:alphaModFix/>
            </a:blip>
            <a:srcRect b="44722" l="15650" r="68397" t="50925"/>
            <a:stretch/>
          </p:blipFill>
          <p:spPr>
            <a:xfrm>
              <a:off x="676750" y="2571750"/>
              <a:ext cx="1971226" cy="338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16"/>
            <p:cNvPicPr preferRelativeResize="0"/>
            <p:nvPr/>
          </p:nvPicPr>
          <p:blipFill rotWithShape="1">
            <a:blip r:embed="rId8">
              <a:alphaModFix/>
            </a:blip>
            <a:srcRect b="45000" l="49241" r="34350" t="50799"/>
            <a:stretch/>
          </p:blipFill>
          <p:spPr>
            <a:xfrm>
              <a:off x="3406450" y="2571750"/>
              <a:ext cx="1879249" cy="3024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7"/>
          <p:cNvPicPr preferRelativeResize="0"/>
          <p:nvPr/>
        </p:nvPicPr>
        <p:blipFill rotWithShape="1">
          <a:blip r:embed="rId3">
            <a:alphaModFix/>
          </a:blip>
          <a:srcRect b="4399" l="9738" r="9447" t="9341"/>
          <a:stretch/>
        </p:blipFill>
        <p:spPr>
          <a:xfrm>
            <a:off x="0" y="131950"/>
            <a:ext cx="9144001" cy="487960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5" name="Google Shape;105;p17"/>
          <p:cNvGrpSpPr/>
          <p:nvPr/>
        </p:nvGrpSpPr>
        <p:grpSpPr>
          <a:xfrm>
            <a:off x="6631200" y="3051575"/>
            <a:ext cx="2248800" cy="1767000"/>
            <a:chOff x="5962300" y="3019025"/>
            <a:chExt cx="2248800" cy="1767000"/>
          </a:xfrm>
        </p:grpSpPr>
        <p:sp>
          <p:nvSpPr>
            <p:cNvPr id="106" name="Google Shape;106;p17"/>
            <p:cNvSpPr txBox="1"/>
            <p:nvPr/>
          </p:nvSpPr>
          <p:spPr>
            <a:xfrm>
              <a:off x="5962300" y="3019025"/>
              <a:ext cx="2248800" cy="7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Sumamos el área sobre el número de datos de cada histograma...</a:t>
              </a: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6907900" y="3851825"/>
              <a:ext cx="357600" cy="9342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CC0000"/>
            </a:solidFill>
            <a:ln cap="flat" cmpd="sng" w="28575">
              <a:solidFill>
                <a:srgbClr val="98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265500" y="-26350"/>
            <a:ext cx="40452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Fuerza/N vs densidad</a:t>
            </a:r>
            <a:endParaRPr/>
          </a:p>
        </p:txBody>
      </p:sp>
      <p:sp>
        <p:nvSpPr>
          <p:cNvPr id="113" name="Google Shape;113;p18"/>
          <p:cNvSpPr txBox="1"/>
          <p:nvPr>
            <p:ph type="title"/>
          </p:nvPr>
        </p:nvSpPr>
        <p:spPr>
          <a:xfrm>
            <a:off x="4835400" y="-19350"/>
            <a:ext cx="40452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Fuerza Total vs densidad</a:t>
            </a:r>
            <a:endParaRPr/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" y="1943100"/>
            <a:ext cx="4572000" cy="3200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943100"/>
            <a:ext cx="4572000" cy="32003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18"/>
          <p:cNvCxnSpPr/>
          <p:nvPr/>
        </p:nvCxnSpPr>
        <p:spPr>
          <a:xfrm flipH="1">
            <a:off x="4543900" y="-53125"/>
            <a:ext cx="34500" cy="5189700"/>
          </a:xfrm>
          <a:prstGeom prst="straightConnector1">
            <a:avLst/>
          </a:prstGeom>
          <a:noFill/>
          <a:ln cap="flat" cmpd="sng" w="38100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 de noviembre l</a:t>
            </a:r>
            <a:r>
              <a:rPr lang="en"/>
              <a:t>ínea C subte</a:t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300" y="1017725"/>
            <a:ext cx="708703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2231325" y="50525"/>
            <a:ext cx="6600900" cy="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15 personas. Se varió la superficie desde 1,6m</a:t>
            </a:r>
            <a:r>
              <a:rPr baseline="30000" lang="en"/>
              <a:t>2</a:t>
            </a:r>
            <a:r>
              <a:rPr lang="en"/>
              <a:t> hasta 1,32m</a:t>
            </a:r>
            <a:r>
              <a:rPr baseline="30000" lang="en"/>
              <a:t>2 </a:t>
            </a:r>
            <a:r>
              <a:rPr lang="en"/>
              <a:t>. (densidad entre 9,3 y 11,3 personas por metro cuadrado).</a:t>
            </a:r>
            <a:endParaRPr/>
          </a:p>
        </p:txBody>
      </p:sp>
      <p:sp>
        <p:nvSpPr>
          <p:cNvPr id="128" name="Google Shape;128;p20"/>
          <p:cNvSpPr txBox="1"/>
          <p:nvPr>
            <p:ph type="title"/>
          </p:nvPr>
        </p:nvSpPr>
        <p:spPr>
          <a:xfrm>
            <a:off x="26925" y="133475"/>
            <a:ext cx="20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Medición 1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 rotWithShape="1">
          <a:blip r:embed="rId3">
            <a:alphaModFix/>
          </a:blip>
          <a:srcRect b="9241" l="7808" r="8767" t="10533"/>
          <a:stretch/>
        </p:blipFill>
        <p:spPr>
          <a:xfrm>
            <a:off x="831575" y="865325"/>
            <a:ext cx="6922951" cy="399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 rotWithShape="1">
          <a:blip r:embed="rId3">
            <a:alphaModFix/>
          </a:blip>
          <a:srcRect b="47476" l="12862" r="80250" t="12874"/>
          <a:stretch/>
        </p:blipFill>
        <p:spPr>
          <a:xfrm>
            <a:off x="1234250" y="965425"/>
            <a:ext cx="844676" cy="2917972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 txBox="1"/>
          <p:nvPr/>
        </p:nvSpPr>
        <p:spPr>
          <a:xfrm>
            <a:off x="623775" y="865325"/>
            <a:ext cx="558300" cy="374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700</a:t>
            </a:r>
            <a:endParaRPr sz="1600"/>
          </a:p>
          <a:p>
            <a:pPr indent="0" lvl="0" marL="0" rtl="0" algn="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600</a:t>
            </a:r>
            <a:endParaRPr sz="1600"/>
          </a:p>
          <a:p>
            <a:pPr indent="0" lvl="0" marL="0" rtl="0" algn="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500</a:t>
            </a:r>
            <a:endParaRPr sz="1600"/>
          </a:p>
          <a:p>
            <a:pPr indent="0" lvl="0" marL="0" rtl="0" algn="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400</a:t>
            </a:r>
            <a:endParaRPr sz="1600"/>
          </a:p>
          <a:p>
            <a:pPr indent="0" lvl="0" marL="0" rtl="0" algn="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300</a:t>
            </a:r>
            <a:endParaRPr sz="1600"/>
          </a:p>
          <a:p>
            <a:pPr indent="0" lvl="0" marL="0" rtl="0" algn="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200</a:t>
            </a:r>
            <a:endParaRPr sz="1600"/>
          </a:p>
          <a:p>
            <a:pPr indent="0" lvl="0" marL="0" rtl="0" algn="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100</a:t>
            </a:r>
            <a:endParaRPr sz="1600"/>
          </a:p>
          <a:p>
            <a:pPr indent="0" lvl="0" marL="0" rtl="0" algn="r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/>
              <a:t>0</a:t>
            </a:r>
            <a:endParaRPr sz="1600"/>
          </a:p>
        </p:txBody>
      </p:sp>
      <p:sp>
        <p:nvSpPr>
          <p:cNvPr id="132" name="Google Shape;132;p20"/>
          <p:cNvSpPr txBox="1"/>
          <p:nvPr/>
        </p:nvSpPr>
        <p:spPr>
          <a:xfrm>
            <a:off x="1377100" y="4751650"/>
            <a:ext cx="7533300" cy="22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		   2		       4		  6		      8			10	Tiempo (min)</a:t>
            </a:r>
            <a:endParaRPr sz="1600"/>
          </a:p>
        </p:txBody>
      </p:sp>
      <p:sp>
        <p:nvSpPr>
          <p:cNvPr id="133" name="Google Shape;133;p20"/>
          <p:cNvSpPr txBox="1"/>
          <p:nvPr/>
        </p:nvSpPr>
        <p:spPr>
          <a:xfrm rot="-5400000">
            <a:off x="-230675" y="2516000"/>
            <a:ext cx="14871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Lectura (u.a.)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26925" y="362075"/>
            <a:ext cx="20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Medición 4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2000250" y="279125"/>
            <a:ext cx="7143900" cy="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 personas. Sujeto camina de un extremo a otro bajo 3 densidades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Sup= 1,56m</a:t>
            </a:r>
            <a:r>
              <a:rPr baseline="30000" lang="en"/>
              <a:t>2</a:t>
            </a:r>
            <a:r>
              <a:rPr lang="en"/>
              <a:t> ; 1,46m</a:t>
            </a:r>
            <a:r>
              <a:rPr baseline="30000" lang="en"/>
              <a:t>2 </a:t>
            </a:r>
            <a:r>
              <a:rPr lang="en"/>
              <a:t>; 1,38m</a:t>
            </a:r>
            <a:r>
              <a:rPr baseline="30000" lang="en"/>
              <a:t>2 </a:t>
            </a:r>
            <a:r>
              <a:rPr lang="en"/>
              <a:t> (Dens= 9,6 ; 10,27 ; 10,87).</a:t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433548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