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Hanken Grotesk"/>
      <p:regular r:id="rId16"/>
      <p:bold r:id="rId17"/>
      <p:italic r:id="rId18"/>
      <p:boldItalic r:id="rId19"/>
    </p:embeddedFont>
    <p:embeddedFont>
      <p:font typeface="Raleway ExtraBold"/>
      <p:bold r:id="rId20"/>
      <p:boldItalic r:id="rId21"/>
    </p:embeddedFont>
    <p:embeddedFont>
      <p:font typeface="Raleway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.fntdata"/><Relationship Id="rId11" Type="http://schemas.openxmlformats.org/officeDocument/2006/relationships/slide" Target="slides/slide6.xml"/><Relationship Id="rId22" Type="http://schemas.openxmlformats.org/officeDocument/2006/relationships/font" Target="fonts/RalewayBlack-bold.fntdata"/><Relationship Id="rId10" Type="http://schemas.openxmlformats.org/officeDocument/2006/relationships/slide" Target="slides/slide5.xml"/><Relationship Id="rId21" Type="http://schemas.openxmlformats.org/officeDocument/2006/relationships/font" Target="fonts/RalewayExtraBold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Raleway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HankenGrotesk-bold.fntdata"/><Relationship Id="rId16" Type="http://schemas.openxmlformats.org/officeDocument/2006/relationships/font" Target="fonts/HankenGrotesk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ankenGrotesk-boldItalic.fntdata"/><Relationship Id="rId6" Type="http://schemas.openxmlformats.org/officeDocument/2006/relationships/slide" Target="slides/slide1.xml"/><Relationship Id="rId18" Type="http://schemas.openxmlformats.org/officeDocument/2006/relationships/font" Target="fonts/HankenGrotes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76a45fa4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76a45fa4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Objetivo: ayudar a un comerciante a comprender tanto las propiedades de los productos así como los puntos de venta y como afectan a las ventas.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ff675c6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ff675c6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ff675c6a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ff675c6a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ff675c6a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ff675c6a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ff675c6a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ff675c6a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8" name="Google Shape;378;p1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7" name="Google Shape;407;p1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3" name="Google Shape;433;p1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1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65" name="Google Shape;465;p1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2" name="Google Shape;472;p1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3" name="Google Shape;473;p1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5" name="Google Shape;475;p1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6" name="Google Shape;476;p1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6" name="Google Shape;616;p2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" name="Google Shape;62;p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" name="Google Shape;66;p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9" name="Google Shape;149;p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ctrTitle"/>
          </p:nvPr>
        </p:nvSpPr>
        <p:spPr>
          <a:xfrm>
            <a:off x="1115975" y="1999150"/>
            <a:ext cx="62610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de ventas para productos alimenticios vendidos en diversas tiendas</a:t>
            </a:r>
            <a:endParaRPr/>
          </a:p>
        </p:txBody>
      </p:sp>
      <p:sp>
        <p:nvSpPr>
          <p:cNvPr id="657" name="Google Shape;657;p25"/>
          <p:cNvSpPr txBox="1"/>
          <p:nvPr>
            <p:ph idx="1" type="subTitle"/>
          </p:nvPr>
        </p:nvSpPr>
        <p:spPr>
          <a:xfrm>
            <a:off x="1115975" y="3719650"/>
            <a:ext cx="43848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Josefina Solis</a:t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2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0" name="Google Shape;660;p2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1" name="Google Shape;661;p2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2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3" name="Google Shape;663;p2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4" name="Google Shape;664;p2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68" name="Google Shape;668;p2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0" name="Google Shape;670;p2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2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3" name="Google Shape;673;p2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Google Shape;675;p2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77" name="Google Shape;677;p2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78" name="Google Shape;678;p2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2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2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2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8" name="Google Shape;688;p2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pic>
        <p:nvPicPr>
          <p:cNvPr id="694" name="Google Shape;6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752" y="1217125"/>
            <a:ext cx="3134550" cy="3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6"/>
          <p:cNvSpPr/>
          <p:nvPr/>
        </p:nvSpPr>
        <p:spPr>
          <a:xfrm>
            <a:off x="2891175" y="1217125"/>
            <a:ext cx="3065100" cy="158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6" name="Google Shape;696;p26"/>
          <p:cNvSpPr/>
          <p:nvPr/>
        </p:nvSpPr>
        <p:spPr>
          <a:xfrm>
            <a:off x="2891175" y="2859663"/>
            <a:ext cx="3065100" cy="1338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7" name="Google Shape;697;p26"/>
          <p:cNvSpPr/>
          <p:nvPr/>
        </p:nvSpPr>
        <p:spPr>
          <a:xfrm>
            <a:off x="2891175" y="4255900"/>
            <a:ext cx="3065100" cy="2112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8" name="Google Shape;698;p26"/>
          <p:cNvSpPr txBox="1"/>
          <p:nvPr/>
        </p:nvSpPr>
        <p:spPr>
          <a:xfrm>
            <a:off x="6223600" y="1794175"/>
            <a:ext cx="144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Producto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9" name="Google Shape;699;p26"/>
          <p:cNvSpPr txBox="1"/>
          <p:nvPr/>
        </p:nvSpPr>
        <p:spPr>
          <a:xfrm>
            <a:off x="6223600" y="3346525"/>
            <a:ext cx="122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Raleway Black"/>
                <a:ea typeface="Raleway Black"/>
                <a:cs typeface="Raleway Black"/>
                <a:sym typeface="Raleway Black"/>
              </a:rPr>
              <a:t>Ubicación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00" name="Google Shape;700;p26"/>
          <p:cNvSpPr txBox="1"/>
          <p:nvPr/>
        </p:nvSpPr>
        <p:spPr>
          <a:xfrm>
            <a:off x="6223600" y="4145950"/>
            <a:ext cx="103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Raleway Black"/>
                <a:ea typeface="Raleway Black"/>
                <a:cs typeface="Raleway Black"/>
                <a:sym typeface="Raleway Black"/>
              </a:rPr>
              <a:t>Objetivo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7"/>
          <p:cNvSpPr txBox="1"/>
          <p:nvPr>
            <p:ph idx="4" type="subTitle"/>
          </p:nvPr>
        </p:nvSpPr>
        <p:spPr>
          <a:xfrm>
            <a:off x="6165306" y="137230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pic>
        <p:nvPicPr>
          <p:cNvPr id="706" name="Google Shape;7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12" y="436463"/>
            <a:ext cx="8450375" cy="42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99" y="282825"/>
            <a:ext cx="6164600" cy="45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</a:t>
            </a:r>
            <a:r>
              <a:rPr lang="en"/>
              <a:t>regresión</a:t>
            </a:r>
            <a:r>
              <a:rPr lang="en"/>
              <a:t> lineal </a:t>
            </a:r>
            <a:endParaRPr/>
          </a:p>
        </p:txBody>
      </p:sp>
      <p:pic>
        <p:nvPicPr>
          <p:cNvPr id="717" name="Google Shape;7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725" y="1231325"/>
            <a:ext cx="5651074" cy="35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regresión de </a:t>
            </a:r>
            <a:r>
              <a:rPr lang="en"/>
              <a:t>árboles</a:t>
            </a:r>
            <a:endParaRPr/>
          </a:p>
        </p:txBody>
      </p:sp>
      <p:pic>
        <p:nvPicPr>
          <p:cNvPr id="723" name="Google Shape;7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325" y="1170125"/>
            <a:ext cx="5860506" cy="369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