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ema til typografi 2 - Markering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 til typografi 2 - Markering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yst layout 2 - Markering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ema til typografi 1 - Markering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yst layout 1 - Markering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yst layout 3 - Markering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4645"/>
  </p:normalViewPr>
  <p:slideViewPr>
    <p:cSldViewPr snapToGrid="0" snapToObjects="1">
      <p:cViewPr varScale="1">
        <p:scale>
          <a:sx n="151" d="100"/>
          <a:sy n="151" d="100"/>
        </p:scale>
        <p:origin x="1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944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33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284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8793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495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536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848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07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712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480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417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016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8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384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300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42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162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36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13" r:id="rId1"/>
    <p:sldLayoutId id="2147484814" r:id="rId2"/>
    <p:sldLayoutId id="2147484815" r:id="rId3"/>
    <p:sldLayoutId id="2147484816" r:id="rId4"/>
    <p:sldLayoutId id="2147484817" r:id="rId5"/>
    <p:sldLayoutId id="2147484818" r:id="rId6"/>
    <p:sldLayoutId id="2147484819" r:id="rId7"/>
    <p:sldLayoutId id="2147484820" r:id="rId8"/>
    <p:sldLayoutId id="2147484821" r:id="rId9"/>
    <p:sldLayoutId id="2147484822" r:id="rId10"/>
    <p:sldLayoutId id="2147484823" r:id="rId11"/>
    <p:sldLayoutId id="2147484824" r:id="rId12"/>
    <p:sldLayoutId id="2147484825" r:id="rId13"/>
    <p:sldLayoutId id="2147484826" r:id="rId14"/>
    <p:sldLayoutId id="2147484827" r:id="rId15"/>
    <p:sldLayoutId id="2147484828" r:id="rId16"/>
    <p:sldLayoutId id="2147484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451E78D-0577-4A40-980F-3952535F8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682" y="4500289"/>
            <a:ext cx="6974911" cy="861420"/>
          </a:xfrm>
        </p:spPr>
        <p:txBody>
          <a:bodyPr>
            <a:normAutofit/>
          </a:bodyPr>
          <a:lstStyle/>
          <a:p>
            <a:r>
              <a:rPr lang="da-DK" sz="1600" dirty="0">
                <a:solidFill>
                  <a:schemeClr val="tx2"/>
                </a:solidFill>
              </a:rPr>
              <a:t>(Marios Pizzabar Projekt)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3AC37B-202A-EE4D-BE0C-B4E1F9B4C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682" y="1797938"/>
            <a:ext cx="6974915" cy="3262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a-DK" dirty="0"/>
              <a:t>Risikoanalyse &amp; Risikoplan</a:t>
            </a:r>
            <a:br>
              <a:rPr lang="da-DK" dirty="0"/>
            </a:br>
            <a:endParaRPr lang="da-DK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495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alpha val="50000"/>
                <a:lumMod val="7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B7700A7-45E4-FE40-9ED6-B22CD058AABA}"/>
              </a:ext>
            </a:extLst>
          </p:cNvPr>
          <p:cNvSpPr/>
          <p:nvPr/>
        </p:nvSpPr>
        <p:spPr>
          <a:xfrm>
            <a:off x="903028" y="660975"/>
            <a:ext cx="3098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600" dirty="0">
                <a:solidFill>
                  <a:schemeClr val="tx2"/>
                </a:solidFill>
              </a:rPr>
              <a:t>Risikoanalyse</a:t>
            </a:r>
            <a:endParaRPr lang="da-DK" sz="2800" dirty="0">
              <a:solidFill>
                <a:schemeClr val="tx2"/>
              </a:solidFill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FE8C202A-F476-2C4A-9854-E4D58425C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2227"/>
              </p:ext>
            </p:extLst>
          </p:nvPr>
        </p:nvGraphicFramePr>
        <p:xfrm>
          <a:off x="1006765" y="2673178"/>
          <a:ext cx="10116847" cy="3523847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4470742">
                  <a:extLst>
                    <a:ext uri="{9D8B030D-6E8A-4147-A177-3AD203B41FA5}">
                      <a16:colId xmlns:a16="http://schemas.microsoft.com/office/drawing/2014/main" val="3408215484"/>
                    </a:ext>
                  </a:extLst>
                </a:gridCol>
                <a:gridCol w="1917106">
                  <a:extLst>
                    <a:ext uri="{9D8B030D-6E8A-4147-A177-3AD203B41FA5}">
                      <a16:colId xmlns:a16="http://schemas.microsoft.com/office/drawing/2014/main" val="3076294937"/>
                    </a:ext>
                  </a:extLst>
                </a:gridCol>
                <a:gridCol w="1917857">
                  <a:extLst>
                    <a:ext uri="{9D8B030D-6E8A-4147-A177-3AD203B41FA5}">
                      <a16:colId xmlns:a16="http://schemas.microsoft.com/office/drawing/2014/main" val="3974059478"/>
                    </a:ext>
                  </a:extLst>
                </a:gridCol>
                <a:gridCol w="1811142">
                  <a:extLst>
                    <a:ext uri="{9D8B030D-6E8A-4147-A177-3AD203B41FA5}">
                      <a16:colId xmlns:a16="http://schemas.microsoft.com/office/drawing/2014/main" val="1893226064"/>
                    </a:ext>
                  </a:extLst>
                </a:gridCol>
              </a:tblGrid>
              <a:tr h="642243">
                <a:tc gridSpan="4">
                  <a:txBody>
                    <a:bodyPr/>
                    <a:lstStyle/>
                    <a:p>
                      <a:pPr algn="ctr"/>
                      <a:r>
                        <a:rPr lang="da-DK" sz="1800" b="1" dirty="0">
                          <a:solidFill>
                            <a:schemeClr val="tx1"/>
                          </a:solidFill>
                          <a:effectLst/>
                        </a:rPr>
                        <a:t>Risikoanalyse Tabel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61718"/>
                  </a:ext>
                </a:extLst>
              </a:tr>
              <a:tr h="560599">
                <a:tc>
                  <a:txBody>
                    <a:bodyPr/>
                    <a:lstStyle/>
                    <a:p>
                      <a:pPr algn="ctr"/>
                      <a:r>
                        <a:rPr lang="da-DK" sz="1200" b="1" dirty="0">
                          <a:effectLst/>
                        </a:rPr>
                        <a:t>Risikomoment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>
                          <a:effectLst/>
                        </a:rPr>
                        <a:t>Sandsynlighed</a:t>
                      </a:r>
                      <a:endParaRPr lang="da-DK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>
                          <a:effectLst/>
                        </a:rPr>
                        <a:t>Konsekvens</a:t>
                      </a:r>
                      <a:endParaRPr lang="da-DK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1">
                          <a:effectLst/>
                        </a:rPr>
                        <a:t>Produkt</a:t>
                      </a:r>
                      <a:endParaRPr lang="da-DK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3602776"/>
                  </a:ext>
                </a:extLst>
              </a:tr>
              <a:tr h="582319">
                <a:tc>
                  <a:txBody>
                    <a:bodyPr/>
                    <a:lstStyle/>
                    <a:p>
                      <a:r>
                        <a:rPr lang="da-DK" sz="12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Sygdom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14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6045668"/>
                  </a:ext>
                </a:extLst>
              </a:tr>
              <a:tr h="576115">
                <a:tc>
                  <a:txBody>
                    <a:bodyPr/>
                    <a:lstStyle/>
                    <a:p>
                      <a:r>
                        <a:rPr lang="da-DK" sz="12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Manglende kompetencer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4 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3 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12 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167261"/>
                  </a:ext>
                </a:extLst>
              </a:tr>
              <a:tr h="584388">
                <a:tc>
                  <a:txBody>
                    <a:bodyPr/>
                    <a:lstStyle/>
                    <a:p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Én eller flere af projektdeltagerne føler sig hægtet af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3 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 9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27 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063052"/>
                  </a:ext>
                </a:extLst>
              </a:tr>
              <a:tr h="578183">
                <a:tc>
                  <a:txBody>
                    <a:bodyPr/>
                    <a:lstStyle/>
                    <a:p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Uforudsete forsinkelser 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5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</a:rPr>
                        <a:t>7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da-DK" sz="12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80666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1A166012-1480-9645-902E-CC765125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2614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289491E0-F63D-FE42-BFE2-386B6BFF53D5}"/>
              </a:ext>
            </a:extLst>
          </p:cNvPr>
          <p:cNvSpPr txBox="1"/>
          <p:nvPr/>
        </p:nvSpPr>
        <p:spPr>
          <a:xfrm>
            <a:off x="915852" y="1919279"/>
            <a:ext cx="305404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100" i="1" dirty="0">
                <a:latin typeface="Avenir Next" panose="020B0503020202020204" pitchFamily="34" charset="0"/>
              </a:rPr>
              <a:t>Sandsynlighed: 1 = meget lav, 5 = meget høj</a:t>
            </a:r>
            <a:endParaRPr lang="da-DK" sz="1100" dirty="0">
              <a:latin typeface="Avenir Next" panose="020B0503020202020204" pitchFamily="34" charset="0"/>
            </a:endParaRPr>
          </a:p>
          <a:p>
            <a:r>
              <a:rPr lang="da-DK" sz="1100" i="1" dirty="0">
                <a:latin typeface="Avenir Next" panose="020B0503020202020204" pitchFamily="34" charset="0"/>
              </a:rPr>
              <a:t>Konsekvens: 1 = ubetydelig, 10 = katastrofal</a:t>
            </a:r>
            <a:endParaRPr lang="da-DK" sz="1100" dirty="0">
              <a:latin typeface="Avenir Next" panose="020B0503020202020204" pitchFamily="34" charset="0"/>
            </a:endParaRPr>
          </a:p>
          <a:p>
            <a:r>
              <a:rPr lang="da-DK" sz="1100" i="1" dirty="0">
                <a:latin typeface="Avenir Next" panose="020B0503020202020204" pitchFamily="34" charset="0"/>
              </a:rPr>
              <a:t>Produkt: sandsynlighed * konsekvens</a:t>
            </a:r>
            <a:endParaRPr lang="da-DK" sz="1100" dirty="0">
              <a:latin typeface="Avenir Next" panose="020B0503020202020204" pitchFamily="34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3792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alpha val="50000"/>
                <a:lumMod val="75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B7700A7-45E4-FE40-9ED6-B22CD058AABA}"/>
              </a:ext>
            </a:extLst>
          </p:cNvPr>
          <p:cNvSpPr/>
          <p:nvPr/>
        </p:nvSpPr>
        <p:spPr>
          <a:xfrm>
            <a:off x="903028" y="660975"/>
            <a:ext cx="2371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3600" dirty="0">
                <a:solidFill>
                  <a:schemeClr val="tx2"/>
                </a:solidFill>
              </a:rPr>
              <a:t>Risikoplan</a:t>
            </a:r>
            <a:endParaRPr lang="da-DK" sz="2800" dirty="0">
              <a:solidFill>
                <a:schemeClr val="tx2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A166012-1480-9645-902E-CC765125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2614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54F9DEE2-DD1B-0445-AED9-7A6584B6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31824"/>
              </p:ext>
            </p:extLst>
          </p:nvPr>
        </p:nvGraphicFramePr>
        <p:xfrm>
          <a:off x="1018904" y="1624136"/>
          <a:ext cx="10104708" cy="4724714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501376">
                  <a:extLst>
                    <a:ext uri="{9D8B030D-6E8A-4147-A177-3AD203B41FA5}">
                      <a16:colId xmlns:a16="http://schemas.microsoft.com/office/drawing/2014/main" val="2861723877"/>
                    </a:ext>
                  </a:extLst>
                </a:gridCol>
                <a:gridCol w="864428">
                  <a:extLst>
                    <a:ext uri="{9D8B030D-6E8A-4147-A177-3AD203B41FA5}">
                      <a16:colId xmlns:a16="http://schemas.microsoft.com/office/drawing/2014/main" val="3716611657"/>
                    </a:ext>
                  </a:extLst>
                </a:gridCol>
                <a:gridCol w="864428">
                  <a:extLst>
                    <a:ext uri="{9D8B030D-6E8A-4147-A177-3AD203B41FA5}">
                      <a16:colId xmlns:a16="http://schemas.microsoft.com/office/drawing/2014/main" val="4285286040"/>
                    </a:ext>
                  </a:extLst>
                </a:gridCol>
                <a:gridCol w="752204">
                  <a:extLst>
                    <a:ext uri="{9D8B030D-6E8A-4147-A177-3AD203B41FA5}">
                      <a16:colId xmlns:a16="http://schemas.microsoft.com/office/drawing/2014/main" val="175413517"/>
                    </a:ext>
                  </a:extLst>
                </a:gridCol>
                <a:gridCol w="1827430">
                  <a:extLst>
                    <a:ext uri="{9D8B030D-6E8A-4147-A177-3AD203B41FA5}">
                      <a16:colId xmlns:a16="http://schemas.microsoft.com/office/drawing/2014/main" val="956854496"/>
                    </a:ext>
                  </a:extLst>
                </a:gridCol>
                <a:gridCol w="1285268">
                  <a:extLst>
                    <a:ext uri="{9D8B030D-6E8A-4147-A177-3AD203B41FA5}">
                      <a16:colId xmlns:a16="http://schemas.microsoft.com/office/drawing/2014/main" val="1555754569"/>
                    </a:ext>
                  </a:extLst>
                </a:gridCol>
                <a:gridCol w="1827430">
                  <a:extLst>
                    <a:ext uri="{9D8B030D-6E8A-4147-A177-3AD203B41FA5}">
                      <a16:colId xmlns:a16="http://schemas.microsoft.com/office/drawing/2014/main" val="2097257160"/>
                    </a:ext>
                  </a:extLst>
                </a:gridCol>
                <a:gridCol w="1182144">
                  <a:extLst>
                    <a:ext uri="{9D8B030D-6E8A-4147-A177-3AD203B41FA5}">
                      <a16:colId xmlns:a16="http://schemas.microsoft.com/office/drawing/2014/main" val="1094496212"/>
                    </a:ext>
                  </a:extLst>
                </a:gridCol>
              </a:tblGrid>
              <a:tr h="574370">
                <a:tc gridSpan="8">
                  <a:txBody>
                    <a:bodyPr/>
                    <a:lstStyle/>
                    <a:p>
                      <a:pPr algn="ctr"/>
                      <a:r>
                        <a:rPr lang="da-DK" sz="1800" dirty="0">
                          <a:effectLst/>
                        </a:rPr>
                        <a:t>Risikoplan</a:t>
                      </a:r>
                    </a:p>
                  </a:txBody>
                  <a:tcPr marL="39057" marR="39057" marT="0" marB="0" anchor="ctr"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89687"/>
                  </a:ext>
                </a:extLst>
              </a:tr>
              <a:tr h="452602"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Risiko-moment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Sandsyn-</a:t>
                      </a:r>
                      <a:endParaRPr lang="da-DK" sz="1200" b="1" dirty="0">
                        <a:effectLst/>
                      </a:endParaRPr>
                    </a:p>
                    <a:p>
                      <a:pPr algn="ctr"/>
                      <a:r>
                        <a:rPr lang="da-DK" sz="1100" b="1" dirty="0">
                          <a:effectLst/>
                        </a:rPr>
                        <a:t>lighed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Konse-</a:t>
                      </a:r>
                      <a:endParaRPr lang="da-DK" sz="1200" b="1" dirty="0">
                        <a:effectLst/>
                      </a:endParaRPr>
                    </a:p>
                    <a:p>
                      <a:pPr algn="ctr"/>
                      <a:r>
                        <a:rPr lang="da-DK" sz="1100" b="1" dirty="0">
                          <a:effectLst/>
                        </a:rPr>
                        <a:t>kvens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Produkt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Præventive tiltag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Ansvarlig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Løsning forslag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b="1" dirty="0">
                          <a:effectLst/>
                        </a:rPr>
                        <a:t>Ansvarlig</a:t>
                      </a:r>
                      <a:endParaRPr lang="da-DK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3039211304"/>
                  </a:ext>
                </a:extLst>
              </a:tr>
              <a:tr h="878343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Sygdom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14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Med generel sygdom er det svært at forudse det. Med Covid-19 kan man tage alle sine forbehold og gøre brug af retningslinjerne. 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 (Projekt-</a:t>
                      </a:r>
                    </a:p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deltagerne)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Følge retningslinjerne ift. Covid-19. 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(Projekt-</a:t>
                      </a:r>
                    </a:p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deltagerne) 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1704334968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Manglende kompetencer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4 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3 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 12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Følge med i timerne og lave ekstra arbejde, hvis man føler sig bagud. 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Projekt-</a:t>
                      </a:r>
                    </a:p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deltagerne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 Deltage i </a:t>
                      </a:r>
                      <a:r>
                        <a:rPr lang="da-DK" sz="1000" b="0" dirty="0" err="1">
                          <a:effectLst/>
                          <a:latin typeface="Avenir Next" panose="020B0503020202020204" pitchFamily="34" charset="0"/>
                        </a:rPr>
                        <a:t>Codelab</a:t>
                      </a:r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 og være god til at spørge om hjælp. 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 Projekt-</a:t>
                      </a:r>
                    </a:p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deltagerne</a:t>
                      </a: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2159245522"/>
                  </a:ext>
                </a:extLst>
              </a:tr>
              <a:tr h="1202266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Én eller flere af projektdeltagerne føler sig hægtet af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3 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9 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27 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Sikrer at der er et godt arbejdsmiljø og at alle hjælper hinanden i gruppen. At alle har del i de beslutninger der bliver taget. 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Projekt-</a:t>
                      </a:r>
                    </a:p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deltagerne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Gennemgang af de elementer projektdeltageren føler sig hægtet af i. Sørger for at forklare elementerne på en ordentlig måde, således at deltageren føler at han/hun kan følge med igen. 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Projekt-</a:t>
                      </a:r>
                    </a:p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deltagerne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3501181412"/>
                  </a:ext>
                </a:extLst>
              </a:tr>
              <a:tr h="1032933"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Uforudsete forsinkelser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>
                          <a:effectLst/>
                          <a:latin typeface="Avenir Next" panose="020B0503020202020204" pitchFamily="34" charset="0"/>
                        </a:rPr>
                        <a:t>5</a:t>
                      </a:r>
                      <a:endParaRPr lang="da-DK" sz="1000" b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>
                          <a:effectLst/>
                          <a:latin typeface="Avenir Next" panose="020B0503020202020204" pitchFamily="34" charset="0"/>
                        </a:rPr>
                        <a:t>7</a:t>
                      </a:r>
                      <a:endParaRPr lang="da-DK" sz="1000" b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Hele tiden gøre status på hvad gruppen mangler at lave af projektdele. 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Projekt-</a:t>
                      </a:r>
                    </a:p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deltagerne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Gruppen er indforstået med, at hvis der er behov for ekstra arbejdstid uden for skoletiden, så bliver der lagt ekstra timer ind, så vi kan indhente det vi mangler. 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Projekt-</a:t>
                      </a:r>
                    </a:p>
                    <a:p>
                      <a:pPr algn="ctr"/>
                      <a:r>
                        <a:rPr lang="da-DK" sz="1000" b="0" dirty="0">
                          <a:effectLst/>
                          <a:latin typeface="Avenir Next" panose="020B0503020202020204" pitchFamily="34" charset="0"/>
                        </a:rPr>
                        <a:t>deltagerne</a:t>
                      </a:r>
                      <a:endParaRPr lang="da-DK" sz="1000" b="0" dirty="0">
                        <a:effectLst/>
                        <a:latin typeface="Avenir Next" panose="020B05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057" marR="39057" marT="0" marB="0" anchor="ctr"/>
                </a:tc>
                <a:extLst>
                  <a:ext uri="{0D108BD9-81ED-4DB2-BD59-A6C34878D82A}">
                    <a16:rowId xmlns:a16="http://schemas.microsoft.com/office/drawing/2014/main" val="17179778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AB73144-8947-7743-8633-4D20AF091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2052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8906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295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9" baseType="lpstr">
      <vt:lpstr>Arial</vt:lpstr>
      <vt:lpstr>Avenir Next</vt:lpstr>
      <vt:lpstr>Calibri</vt:lpstr>
      <vt:lpstr>Century Gothic</vt:lpstr>
      <vt:lpstr>Wingdings 3</vt:lpstr>
      <vt:lpstr>Ion</vt:lpstr>
      <vt:lpstr>Risikoanalyse &amp; Risikoplan 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Risikoanalyse &amp; Risikoplan </dc:title>
  <dc:creator>Josefine Vihlborg Nielsen</dc:creator>
  <cp:lastModifiedBy>Josefine Vihlborg Nielsen</cp:lastModifiedBy>
  <cp:revision>7</cp:revision>
  <dcterms:created xsi:type="dcterms:W3CDTF">2021-04-22T13:19:40Z</dcterms:created>
  <dcterms:modified xsi:type="dcterms:W3CDTF">2021-04-23T13:13:37Z</dcterms:modified>
</cp:coreProperties>
</file>