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25201563" cy="36009263"/>
  <p:notesSz cx="6858000" cy="9144000"/>
  <p:defaultTextStyle>
    <a:defPPr>
      <a:defRPr lang="sv-SE"/>
    </a:defPPr>
    <a:lvl1pPr marL="0" algn="l" defTabSz="1748836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1pPr>
    <a:lvl2pPr marL="1748836" algn="l" defTabSz="1748836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2pPr>
    <a:lvl3pPr marL="3497671" algn="l" defTabSz="1748836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3pPr>
    <a:lvl4pPr marL="5246507" algn="l" defTabSz="1748836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4pPr>
    <a:lvl5pPr marL="6995343" algn="l" defTabSz="1748836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5pPr>
    <a:lvl6pPr marL="8744179" algn="l" defTabSz="1748836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6pPr>
    <a:lvl7pPr marL="10493014" algn="l" defTabSz="1748836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7pPr>
    <a:lvl8pPr marL="12241850" algn="l" defTabSz="1748836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8pPr>
    <a:lvl9pPr marL="13990686" algn="l" defTabSz="1748836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2">
          <p15:clr>
            <a:srgbClr val="A4A3A4"/>
          </p15:clr>
        </p15:guide>
        <p15:guide id="2" pos="7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2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napToObjects="1">
      <p:cViewPr>
        <p:scale>
          <a:sx n="40" d="100"/>
          <a:sy n="40" d="100"/>
        </p:scale>
        <p:origin x="276" y="-2802"/>
      </p:cViewPr>
      <p:guideLst>
        <p:guide orient="horz" pos="11342"/>
        <p:guide pos="79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4785F-C493-F548-A565-CD2A9427BE46}" type="datetimeFigureOut">
              <a:rPr lang="sv-SE" smtClean="0"/>
              <a:t>2016-12-07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38DE8-6B1F-CC4A-8D5C-F22356BECBE4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49921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1F462-CC0E-4215-B2E3-FB90C61B1F46}" type="datetimeFigureOut">
              <a:rPr lang="sv-SE" smtClean="0"/>
              <a:t>2016-12-07</a:t>
            </a:fld>
            <a:endParaRPr lang="sv-S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28850" y="685800"/>
            <a:ext cx="2400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53B5A-6C7F-4E13-A67E-E3D55CA0687A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00857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53B5A-6C7F-4E13-A67E-E3D55CA0687A}" type="slidenum">
              <a:rPr lang="sv-SE" smtClean="0"/>
              <a:t>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24678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Users\ulfvarso.NET\Documents\PP-Presentationer\Posters mallar\kurva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4" r="36444"/>
          <a:stretch/>
        </p:blipFill>
        <p:spPr bwMode="auto">
          <a:xfrm>
            <a:off x="-439563" y="32436500"/>
            <a:ext cx="26080687" cy="25795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ktangel 27"/>
          <p:cNvSpPr/>
          <p:nvPr userDrawn="1"/>
        </p:nvSpPr>
        <p:spPr>
          <a:xfrm>
            <a:off x="-439562" y="1"/>
            <a:ext cx="26080686" cy="3900860"/>
          </a:xfrm>
          <a:prstGeom prst="rect">
            <a:avLst/>
          </a:prstGeom>
          <a:solidFill>
            <a:srgbClr val="9B2043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349767" tIns="174884" rIns="349767" bIns="174884" rtlCol="0" anchor="ctr"/>
          <a:lstStyle/>
          <a:p>
            <a:pPr algn="ctr"/>
            <a:endParaRPr lang="sv-SE" dirty="0">
              <a:ln>
                <a:noFill/>
              </a:ln>
            </a:endParaRPr>
          </a:p>
        </p:txBody>
      </p:sp>
      <p:sp>
        <p:nvSpPr>
          <p:cNvPr id="30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164168" y="8885339"/>
            <a:ext cx="22873230" cy="12471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6600" b="0" i="0" cap="none" spc="0" baseline="0">
                <a:ln w="18415" cmpd="sng">
                  <a:noFill/>
                  <a:prstDash val="solid"/>
                </a:ln>
                <a:solidFill>
                  <a:srgbClr val="000000"/>
                </a:solidFill>
                <a:effectLst/>
                <a:latin typeface="+mj-lt"/>
                <a:cs typeface="Arial"/>
              </a:defRPr>
            </a:lvl1pPr>
            <a:lvl2pPr marL="1748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97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246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995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7441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493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241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990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here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</a:t>
            </a:r>
            <a:r>
              <a:rPr lang="sv-SE" dirty="0" err="1"/>
              <a:t>subtitle</a:t>
            </a:r>
            <a:endParaRPr lang="sv-SE" dirty="0"/>
          </a:p>
        </p:txBody>
      </p:sp>
      <p:sp>
        <p:nvSpPr>
          <p:cNvPr id="32" name="Platshållare för text 19"/>
          <p:cNvSpPr>
            <a:spLocks noGrp="1"/>
          </p:cNvSpPr>
          <p:nvPr>
            <p:ph type="body" sz="quarter" idx="11"/>
          </p:nvPr>
        </p:nvSpPr>
        <p:spPr>
          <a:xfrm>
            <a:off x="1164167" y="11479564"/>
            <a:ext cx="8720817" cy="8082069"/>
          </a:xfrm>
          <a:prstGeom prst="rect">
            <a:avLst/>
          </a:prstGeom>
        </p:spPr>
        <p:txBody>
          <a:bodyPr/>
          <a:lstStyle>
            <a:lvl1pPr marL="0" marR="0" indent="0" algn="l" defTabSz="17488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charset="2"/>
              <a:buNone/>
              <a:tabLst/>
              <a:defRPr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17488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/>
              <a:buNone/>
              <a:tabLst/>
              <a:defRPr/>
            </a:pPr>
            <a:r>
              <a:rPr lang="sv-SE"/>
              <a:t>Redigera format för bakgrundstext</a:t>
            </a:r>
          </a:p>
        </p:txBody>
      </p:sp>
      <p:sp>
        <p:nvSpPr>
          <p:cNvPr id="34" name="Platshållare för text 23"/>
          <p:cNvSpPr>
            <a:spLocks noGrp="1"/>
          </p:cNvSpPr>
          <p:nvPr>
            <p:ph type="body" sz="quarter" idx="13" hasCustomPrompt="1"/>
          </p:nvPr>
        </p:nvSpPr>
        <p:spPr>
          <a:xfrm>
            <a:off x="10301712" y="24071087"/>
            <a:ext cx="13735685" cy="697744"/>
          </a:xfrm>
          <a:prstGeom prst="rect">
            <a:avLst/>
          </a:prstGeom>
        </p:spPr>
        <p:txBody>
          <a:bodyPr/>
          <a:lstStyle>
            <a:lvl1pPr>
              <a:defRPr sz="2400" i="1"/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36" name="Platshållare för innehåll 27"/>
          <p:cNvSpPr>
            <a:spLocks noGrp="1"/>
          </p:cNvSpPr>
          <p:nvPr>
            <p:ph sz="quarter" idx="15"/>
          </p:nvPr>
        </p:nvSpPr>
        <p:spPr>
          <a:xfrm>
            <a:off x="1146529" y="19802481"/>
            <a:ext cx="8738456" cy="4249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7" name="Platshållare för text 19"/>
          <p:cNvSpPr>
            <a:spLocks noGrp="1"/>
          </p:cNvSpPr>
          <p:nvPr>
            <p:ph type="body" sz="quarter" idx="16"/>
          </p:nvPr>
        </p:nvSpPr>
        <p:spPr>
          <a:xfrm>
            <a:off x="1146529" y="26186485"/>
            <a:ext cx="8738455" cy="6832801"/>
          </a:xfrm>
          <a:prstGeom prst="rect">
            <a:avLst/>
          </a:prstGeom>
        </p:spPr>
        <p:txBody>
          <a:bodyPr/>
          <a:lstStyle>
            <a:lvl1pPr marL="0" marR="0" indent="0" algn="l" defTabSz="17488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charset="2"/>
              <a:buNone/>
              <a:tabLst/>
              <a:defRPr baseline="0"/>
            </a:lvl1pPr>
          </a:lstStyle>
          <a:p>
            <a:pPr marL="0" marR="0" lvl="0" indent="0" algn="l" defTabSz="17488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/>
              <a:buNone/>
              <a:tabLst/>
              <a:defRPr/>
            </a:pPr>
            <a:r>
              <a:rPr lang="sv-SE"/>
              <a:t>Redigera format för bakgrundstext</a:t>
            </a:r>
          </a:p>
        </p:txBody>
      </p:sp>
      <p:sp>
        <p:nvSpPr>
          <p:cNvPr id="24" name="textruta 23"/>
          <p:cNvSpPr txBox="1"/>
          <p:nvPr userDrawn="1"/>
        </p:nvSpPr>
        <p:spPr>
          <a:xfrm>
            <a:off x="925224" y="34711252"/>
            <a:ext cx="10526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7488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sv-SE" sz="4000" b="1" i="0" u="none" strike="noStrike" kern="1200" baseline="0" dirty="0">
                <a:solidFill>
                  <a:srgbClr val="9B2043"/>
                </a:solidFill>
                <a:latin typeface="+mj-lt"/>
                <a:ea typeface="+mn-ea"/>
                <a:cs typeface="+mn-cs"/>
              </a:rPr>
              <a:t>Department of Signals and Systems</a:t>
            </a:r>
            <a:endParaRPr lang="sv-SE" sz="4000" b="1" baseline="0" dirty="0">
              <a:solidFill>
                <a:srgbClr val="9B2043"/>
              </a:solidFill>
              <a:latin typeface="+mj-lt"/>
            </a:endParaRPr>
          </a:p>
        </p:txBody>
      </p:sp>
      <p:sp>
        <p:nvSpPr>
          <p:cNvPr id="40" name="Platshållare för innehåll 27"/>
          <p:cNvSpPr>
            <a:spLocks noGrp="1"/>
          </p:cNvSpPr>
          <p:nvPr>
            <p:ph sz="quarter" idx="22"/>
          </p:nvPr>
        </p:nvSpPr>
        <p:spPr>
          <a:xfrm>
            <a:off x="10301713" y="10913116"/>
            <a:ext cx="13735686" cy="131386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4" name="Platshållare för innehåll 27"/>
          <p:cNvSpPr>
            <a:spLocks noGrp="1"/>
          </p:cNvSpPr>
          <p:nvPr>
            <p:ph sz="quarter" idx="23"/>
          </p:nvPr>
        </p:nvSpPr>
        <p:spPr>
          <a:xfrm>
            <a:off x="10301712" y="25136071"/>
            <a:ext cx="13735687" cy="7185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3" name="Platshållare för text 2"/>
          <p:cNvSpPr>
            <a:spLocks noGrp="1"/>
          </p:cNvSpPr>
          <p:nvPr>
            <p:ph type="body" sz="quarter" idx="24" hasCustomPrompt="1"/>
          </p:nvPr>
        </p:nvSpPr>
        <p:spPr>
          <a:xfrm>
            <a:off x="1146529" y="10772220"/>
            <a:ext cx="4900612" cy="752704"/>
          </a:xfrm>
          <a:prstGeom prst="rect">
            <a:avLst/>
          </a:prstGeom>
        </p:spPr>
        <p:txBody>
          <a:bodyPr/>
          <a:lstStyle>
            <a:lvl1pPr>
              <a:defRPr sz="3600" b="1" baseline="0">
                <a:latin typeface="+mj-lt"/>
                <a:cs typeface="Arial Black"/>
              </a:defRPr>
            </a:lvl1pPr>
          </a:lstStyle>
          <a:p>
            <a:pPr lvl="0"/>
            <a:r>
              <a:rPr lang="sv-SE" dirty="0" err="1"/>
              <a:t>Title</a:t>
            </a:r>
            <a:endParaRPr lang="sv-SE" dirty="0"/>
          </a:p>
        </p:txBody>
      </p:sp>
      <p:sp>
        <p:nvSpPr>
          <p:cNvPr id="33" name="Platshållare för text 2"/>
          <p:cNvSpPr>
            <a:spLocks noGrp="1"/>
          </p:cNvSpPr>
          <p:nvPr>
            <p:ph type="body" sz="quarter" idx="25" hasCustomPrompt="1"/>
          </p:nvPr>
        </p:nvSpPr>
        <p:spPr>
          <a:xfrm>
            <a:off x="1128376" y="25482624"/>
            <a:ext cx="4900612" cy="752704"/>
          </a:xfrm>
          <a:prstGeom prst="rect">
            <a:avLst/>
          </a:prstGeom>
        </p:spPr>
        <p:txBody>
          <a:bodyPr/>
          <a:lstStyle>
            <a:lvl1pPr>
              <a:defRPr sz="3600" b="1" baseline="0">
                <a:latin typeface="+mj-lt"/>
                <a:cs typeface="Arial Black"/>
              </a:defRPr>
            </a:lvl1pPr>
          </a:lstStyle>
          <a:p>
            <a:pPr lvl="0"/>
            <a:r>
              <a:rPr lang="sv-SE" dirty="0" err="1"/>
              <a:t>Title</a:t>
            </a:r>
            <a:endParaRPr lang="sv-SE" dirty="0"/>
          </a:p>
        </p:txBody>
      </p:sp>
      <p:sp>
        <p:nvSpPr>
          <p:cNvPr id="35" name="Platshållare för text 23"/>
          <p:cNvSpPr>
            <a:spLocks noGrp="1"/>
          </p:cNvSpPr>
          <p:nvPr>
            <p:ph type="body" sz="quarter" idx="26" hasCustomPrompt="1"/>
          </p:nvPr>
        </p:nvSpPr>
        <p:spPr>
          <a:xfrm>
            <a:off x="1146529" y="24052770"/>
            <a:ext cx="8738455" cy="716061"/>
          </a:xfrm>
          <a:prstGeom prst="rect">
            <a:avLst/>
          </a:prstGeom>
        </p:spPr>
        <p:txBody>
          <a:bodyPr/>
          <a:lstStyle>
            <a:lvl1pPr>
              <a:defRPr sz="2400" i="1"/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39" name="Platshållare för text 23"/>
          <p:cNvSpPr>
            <a:spLocks noGrp="1"/>
          </p:cNvSpPr>
          <p:nvPr>
            <p:ph type="body" sz="quarter" idx="27" hasCustomPrompt="1"/>
          </p:nvPr>
        </p:nvSpPr>
        <p:spPr>
          <a:xfrm>
            <a:off x="10301712" y="32321542"/>
            <a:ext cx="13735685" cy="697744"/>
          </a:xfrm>
          <a:prstGeom prst="rect">
            <a:avLst/>
          </a:prstGeom>
        </p:spPr>
        <p:txBody>
          <a:bodyPr/>
          <a:lstStyle>
            <a:lvl1pPr>
              <a:defRPr sz="2400" i="1"/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46" name="Platshållare för text 11"/>
          <p:cNvSpPr>
            <a:spLocks noGrp="1"/>
          </p:cNvSpPr>
          <p:nvPr>
            <p:ph type="body" sz="quarter" idx="30" hasCustomPrompt="1"/>
          </p:nvPr>
        </p:nvSpPr>
        <p:spPr>
          <a:xfrm>
            <a:off x="15849600" y="1646572"/>
            <a:ext cx="8161856" cy="1801055"/>
          </a:xfrm>
          <a:prstGeom prst="rect">
            <a:avLst/>
          </a:prstGeo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sv-SE" dirty="0"/>
              <a:t>Name</a:t>
            </a:r>
            <a:br>
              <a:rPr lang="sv-SE" dirty="0"/>
            </a:br>
            <a:r>
              <a:rPr lang="sv-SE" dirty="0"/>
              <a:t>Course</a:t>
            </a:r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1164167" y="5352391"/>
            <a:ext cx="22873230" cy="3532948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here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</a:t>
            </a:r>
            <a:r>
              <a:rPr lang="sv-SE" dirty="0" err="1"/>
              <a:t>title</a:t>
            </a:r>
            <a:endParaRPr lang="sv-SE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5770" y="34798337"/>
            <a:ext cx="3599688" cy="487680"/>
          </a:xfrm>
          <a:prstGeom prst="rect">
            <a:avLst/>
          </a:prstGeom>
        </p:spPr>
      </p:pic>
      <p:sp>
        <p:nvSpPr>
          <p:cNvPr id="22" name="textruta 23"/>
          <p:cNvSpPr txBox="1"/>
          <p:nvPr userDrawn="1"/>
        </p:nvSpPr>
        <p:spPr>
          <a:xfrm>
            <a:off x="794595" y="1073972"/>
            <a:ext cx="139664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defTabSz="17488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sv-SE" sz="18000" b="1" i="0" u="none" strike="noStrike" kern="1200" spc="-300" baseline="0" dirty="0">
                <a:solidFill>
                  <a:schemeClr val="bg2"/>
                </a:solidFill>
                <a:latin typeface="+mj-lt"/>
                <a:ea typeface="+mn-ea"/>
                <a:cs typeface="+mn-cs"/>
              </a:rPr>
              <a:t>MPSYS</a:t>
            </a:r>
            <a:endParaRPr lang="sv-SE" sz="18000" b="1" spc="-300" baseline="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6" name="textruta 23"/>
          <p:cNvSpPr txBox="1"/>
          <p:nvPr userDrawn="1"/>
        </p:nvSpPr>
        <p:spPr>
          <a:xfrm>
            <a:off x="9447511" y="1551413"/>
            <a:ext cx="7722043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defTabSz="1748836" rtl="0" eaLnBrk="1" fontAlgn="auto" latinLnBrk="0" hangingPunct="1">
              <a:lnSpc>
                <a:spcPts val="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sv-SE" sz="8000" b="1" i="0" u="none" strike="noStrike" kern="1200" baseline="0" dirty="0">
                <a:solidFill>
                  <a:schemeClr val="bg2"/>
                </a:solidFill>
                <a:latin typeface="+mj-lt"/>
                <a:ea typeface="+mn-ea"/>
                <a:cs typeface="+mn-cs"/>
              </a:rPr>
              <a:t>TECHNICAL MINI FAIR</a:t>
            </a:r>
            <a:endParaRPr lang="sv-SE" sz="8000" b="1" baseline="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4595" y="3924573"/>
            <a:ext cx="24648264" cy="160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64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 descr="D:\Users\ulfvarso.NET\Documents\PP-Presentationer\Posters mallar\kurva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4" r="36444"/>
          <a:stretch/>
        </p:blipFill>
        <p:spPr bwMode="auto">
          <a:xfrm>
            <a:off x="-439563" y="32436500"/>
            <a:ext cx="26080687" cy="25795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ktangel 27"/>
          <p:cNvSpPr/>
          <p:nvPr userDrawn="1"/>
        </p:nvSpPr>
        <p:spPr>
          <a:xfrm>
            <a:off x="-439562" y="1"/>
            <a:ext cx="26080686" cy="3900860"/>
          </a:xfrm>
          <a:prstGeom prst="rect">
            <a:avLst/>
          </a:prstGeom>
          <a:solidFill>
            <a:srgbClr val="9B2043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349767" tIns="174884" rIns="349767" bIns="174884" rtlCol="0" anchor="ctr"/>
          <a:lstStyle/>
          <a:p>
            <a:pPr algn="ctr"/>
            <a:endParaRPr lang="sv-SE" dirty="0">
              <a:ln>
                <a:noFill/>
              </a:ln>
            </a:endParaRPr>
          </a:p>
        </p:txBody>
      </p:sp>
      <p:sp>
        <p:nvSpPr>
          <p:cNvPr id="26" name="textruta 23"/>
          <p:cNvSpPr txBox="1"/>
          <p:nvPr userDrawn="1"/>
        </p:nvSpPr>
        <p:spPr>
          <a:xfrm>
            <a:off x="925224" y="34711252"/>
            <a:ext cx="10526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7488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sv-SE" sz="4000" b="1" i="0" u="none" strike="noStrike" kern="1200" baseline="0" dirty="0">
                <a:solidFill>
                  <a:srgbClr val="9B2043"/>
                </a:solidFill>
                <a:latin typeface="+mj-lt"/>
                <a:ea typeface="+mn-ea"/>
                <a:cs typeface="+mn-cs"/>
              </a:rPr>
              <a:t>Department of Signals and Systems</a:t>
            </a:r>
            <a:endParaRPr lang="sv-SE" sz="4000" b="1" baseline="0" dirty="0">
              <a:solidFill>
                <a:srgbClr val="9B2043"/>
              </a:solidFill>
              <a:latin typeface="+mj-lt"/>
            </a:endParaRPr>
          </a:p>
        </p:txBody>
      </p:sp>
      <p:sp>
        <p:nvSpPr>
          <p:cNvPr id="27" name="Platshållare för text 11"/>
          <p:cNvSpPr txBox="1">
            <a:spLocks/>
          </p:cNvSpPr>
          <p:nvPr userDrawn="1"/>
        </p:nvSpPr>
        <p:spPr>
          <a:xfrm>
            <a:off x="15849600" y="1646572"/>
            <a:ext cx="8161856" cy="1801055"/>
          </a:xfrm>
          <a:prstGeom prst="rect">
            <a:avLst/>
          </a:prstGeom>
        </p:spPr>
        <p:txBody>
          <a:bodyPr/>
          <a:lstStyle>
            <a:lvl1pPr marL="0" indent="0" algn="r" defTabSz="174883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Wingdings" charset="2"/>
              <a:buNone/>
              <a:defRPr sz="2400" b="0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1366280" indent="0" algn="l" defTabSz="136628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Lucida Grande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20411" marR="0" indent="0" algn="l" defTabSz="17488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/>
              <a:buNone/>
              <a:tabLst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65554" indent="1087858" algn="l" defTabSz="1748836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5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869761" indent="-874418" algn="l" defTabSz="1748836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sz="7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18596" indent="-874418" algn="l" defTabSz="1748836" rtl="0" eaLnBrk="1" latinLnBrk="0" hangingPunct="1">
              <a:spcBef>
                <a:spcPct val="20000"/>
              </a:spcBef>
              <a:buFont typeface="Arial"/>
              <a:buChar char="•"/>
              <a:defRPr sz="7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367432" indent="-874418" algn="l" defTabSz="1748836" rtl="0" eaLnBrk="1" latinLnBrk="0" hangingPunct="1">
              <a:spcBef>
                <a:spcPct val="20000"/>
              </a:spcBef>
              <a:buFont typeface="Arial"/>
              <a:buChar char="•"/>
              <a:defRPr sz="7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116268" indent="-874418" algn="l" defTabSz="1748836" rtl="0" eaLnBrk="1" latinLnBrk="0" hangingPunct="1">
              <a:spcBef>
                <a:spcPct val="20000"/>
              </a:spcBef>
              <a:buFont typeface="Arial"/>
              <a:buChar char="•"/>
              <a:defRPr sz="7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865104" indent="-874418" algn="l" defTabSz="1748836" rtl="0" eaLnBrk="1" latinLnBrk="0" hangingPunct="1">
              <a:spcBef>
                <a:spcPct val="20000"/>
              </a:spcBef>
              <a:buFont typeface="Arial"/>
              <a:buChar char="•"/>
              <a:defRPr sz="7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/>
              <a:t>Name</a:t>
            </a:r>
            <a:br>
              <a:rPr lang="sv-SE" dirty="0"/>
            </a:br>
            <a:r>
              <a:rPr lang="sv-SE" dirty="0"/>
              <a:t>Course</a:t>
            </a:r>
          </a:p>
        </p:txBody>
      </p:sp>
      <p:sp>
        <p:nvSpPr>
          <p:cNvPr id="28" name="textruta 23"/>
          <p:cNvSpPr txBox="1"/>
          <p:nvPr userDrawn="1"/>
        </p:nvSpPr>
        <p:spPr>
          <a:xfrm>
            <a:off x="794595" y="637301"/>
            <a:ext cx="139664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defTabSz="17488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sv-SE" sz="18000" b="1" i="0" u="none" strike="noStrike" kern="1200" spc="-300" baseline="0" dirty="0">
                <a:solidFill>
                  <a:schemeClr val="bg2"/>
                </a:solidFill>
                <a:latin typeface="+mj-lt"/>
                <a:ea typeface="+mn-ea"/>
                <a:cs typeface="+mn-cs"/>
              </a:rPr>
              <a:t>MPSYS</a:t>
            </a:r>
            <a:endParaRPr lang="sv-SE" sz="18000" b="1" spc="-300" baseline="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5770" y="34798337"/>
            <a:ext cx="3599688" cy="487680"/>
          </a:xfrm>
          <a:prstGeom prst="rect">
            <a:avLst/>
          </a:prstGeom>
        </p:spPr>
      </p:pic>
      <p:sp>
        <p:nvSpPr>
          <p:cNvPr id="30" name="textruta 23"/>
          <p:cNvSpPr txBox="1"/>
          <p:nvPr userDrawn="1"/>
        </p:nvSpPr>
        <p:spPr>
          <a:xfrm>
            <a:off x="9615289" y="1193338"/>
            <a:ext cx="7722043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defTabSz="1748836" rtl="0" eaLnBrk="1" fontAlgn="auto" latinLnBrk="0" hangingPunct="1">
              <a:lnSpc>
                <a:spcPts val="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sv-SE" sz="8000" b="1" i="0" u="none" strike="noStrike" kern="1200" baseline="0" dirty="0">
                <a:solidFill>
                  <a:schemeClr val="bg2"/>
                </a:solidFill>
                <a:latin typeface="+mj-lt"/>
                <a:ea typeface="+mn-ea"/>
                <a:cs typeface="+mn-cs"/>
              </a:rPr>
              <a:t>TECHNICAL MINI FAIR</a:t>
            </a:r>
            <a:endParaRPr lang="sv-SE" sz="8000" b="1" baseline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405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txStyles>
    <p:titleStyle>
      <a:lvl1pPr algn="l" defTabSz="1748836" rtl="0" eaLnBrk="1" latinLnBrk="0" hangingPunct="1">
        <a:spcBef>
          <a:spcPct val="0"/>
        </a:spcBef>
        <a:buNone/>
        <a:defRPr sz="12000" kern="1200" spc="-150" baseline="0">
          <a:solidFill>
            <a:schemeClr val="tx1"/>
          </a:solidFill>
          <a:latin typeface="Akzidenz-Bd for Chalmers" panose="00000400000000000000" pitchFamily="2"/>
          <a:ea typeface="+mj-ea"/>
          <a:cs typeface="+mj-cs"/>
        </a:defRPr>
      </a:lvl1pPr>
    </p:titleStyle>
    <p:bodyStyle>
      <a:lvl1pPr marL="0" indent="0" algn="l" defTabSz="174883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Font typeface="Wingdings" charset="2"/>
        <a:buNone/>
        <a:defRPr sz="3600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66280" indent="0" algn="l" defTabSz="136628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Font typeface="Lucida Grande"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2720411" marR="0" indent="0" algn="l" defTabSz="1748836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SzTx/>
        <a:buFont typeface="Arial"/>
        <a:buNone/>
        <a:tabLst/>
        <a:defRPr sz="3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065554" indent="1087858" algn="l" defTabSz="1748836" rtl="0" eaLnBrk="1" latinLnBrk="0" hangingPunct="1">
        <a:spcBef>
          <a:spcPct val="20000"/>
        </a:spcBef>
        <a:buClrTx/>
        <a:buFont typeface="Arial"/>
        <a:buChar char="•"/>
        <a:defRPr sz="5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7869761" indent="-874418" algn="l" defTabSz="1748836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5pPr>
      <a:lvl6pPr marL="9618596" indent="-874418" algn="l" defTabSz="1748836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6pPr>
      <a:lvl7pPr marL="11367432" indent="-874418" algn="l" defTabSz="1748836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7pPr>
      <a:lvl8pPr marL="13116268" indent="-874418" algn="l" defTabSz="1748836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8pPr>
      <a:lvl9pPr marL="14865104" indent="-874418" algn="l" defTabSz="1748836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1748836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748836" algn="l" defTabSz="1748836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2pPr>
      <a:lvl3pPr marL="3497671" algn="l" defTabSz="1748836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5246507" algn="l" defTabSz="1748836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6995343" algn="l" defTabSz="1748836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744179" algn="l" defTabSz="1748836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493014" algn="l" defTabSz="1748836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2241850" algn="l" defTabSz="1748836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686" algn="l" defTabSz="1748836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tshållare för text 76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b="1" dirty="0"/>
              <a:t>Design project in systems, control and mechatronics</a:t>
            </a:r>
          </a:p>
          <a:p>
            <a:pPr algn="r"/>
            <a:endParaRPr lang="sv-SE" dirty="0"/>
          </a:p>
          <a:p>
            <a:pPr algn="r"/>
            <a:r>
              <a:rPr lang="sv-SE" dirty="0"/>
              <a:t>Markus Björklund, Josefine </a:t>
            </a:r>
            <a:r>
              <a:rPr lang="sv-SE" dirty="0" err="1"/>
              <a:t>Södling</a:t>
            </a:r>
            <a:r>
              <a:rPr lang="sv-SE" dirty="0"/>
              <a:t> and </a:t>
            </a:r>
            <a:r>
              <a:rPr lang="sv-SE" dirty="0" err="1"/>
              <a:t>Tonja</a:t>
            </a:r>
            <a:r>
              <a:rPr lang="sv-SE" dirty="0"/>
              <a:t> Heinemann </a:t>
            </a:r>
          </a:p>
        </p:txBody>
      </p:sp>
      <p:sp>
        <p:nvSpPr>
          <p:cNvPr id="46" name="Rubrik 45"/>
          <p:cNvSpPr>
            <a:spLocks noGrp="1"/>
          </p:cNvSpPr>
          <p:nvPr>
            <p:ph type="title"/>
          </p:nvPr>
        </p:nvSpPr>
        <p:spPr>
          <a:xfrm>
            <a:off x="1164167" y="5352391"/>
            <a:ext cx="22873230" cy="2008529"/>
          </a:xfrm>
        </p:spPr>
        <p:txBody>
          <a:bodyPr/>
          <a:lstStyle/>
          <a:p>
            <a:r>
              <a:rPr lang="sv-SE" sz="10000" dirty="0"/>
              <a:t>Control </a:t>
            </a:r>
            <a:r>
              <a:rPr lang="sv-SE" sz="10000" dirty="0" err="1"/>
              <a:t>of</a:t>
            </a:r>
            <a:r>
              <a:rPr lang="sv-SE" sz="10000" dirty="0"/>
              <a:t> </a:t>
            </a:r>
            <a:r>
              <a:rPr lang="en-US" sz="10000" dirty="0"/>
              <a:t>Sous</a:t>
            </a:r>
            <a:r>
              <a:rPr lang="sv-SE" sz="10000" dirty="0"/>
              <a:t> Vide </a:t>
            </a:r>
            <a:r>
              <a:rPr lang="en-US" sz="10000" dirty="0"/>
              <a:t>Cooking</a:t>
            </a:r>
            <a:r>
              <a:rPr lang="sv-SE" sz="10000" dirty="0"/>
              <a:t> </a:t>
            </a:r>
            <a:r>
              <a:rPr lang="sv-SE" sz="10000" dirty="0" err="1"/>
              <a:t>Device</a:t>
            </a:r>
            <a:endParaRPr lang="sv-SE" sz="100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24"/>
          </p:nvPr>
        </p:nvSpPr>
        <p:spPr>
          <a:xfrm>
            <a:off x="1146529" y="9593133"/>
            <a:ext cx="4900612" cy="752704"/>
          </a:xfrm>
        </p:spPr>
        <p:txBody>
          <a:bodyPr/>
          <a:lstStyle/>
          <a:p>
            <a:r>
              <a:rPr lang="sv-SE" dirty="0" err="1"/>
              <a:t>Overview</a:t>
            </a:r>
            <a:endParaRPr lang="sv-S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164169" y="10355227"/>
            <a:ext cx="10988503" cy="5656661"/>
          </a:xfrm>
        </p:spPr>
        <p:txBody>
          <a:bodyPr/>
          <a:lstStyle/>
          <a:p>
            <a:pPr algn="just"/>
            <a:r>
              <a:rPr lang="sv-SE" dirty="0" err="1"/>
              <a:t>Cooking</a:t>
            </a:r>
            <a:r>
              <a:rPr lang="sv-SE" dirty="0"/>
              <a:t> </a:t>
            </a:r>
            <a:r>
              <a:rPr lang="sv-SE" dirty="0" err="1"/>
              <a:t>sous</a:t>
            </a:r>
            <a:r>
              <a:rPr lang="sv-SE" dirty="0"/>
              <a:t> vide </a:t>
            </a:r>
            <a:r>
              <a:rPr lang="sv-SE" dirty="0" err="1"/>
              <a:t>means</a:t>
            </a:r>
            <a:r>
              <a:rPr lang="sv-SE" dirty="0"/>
              <a:t> putting food in </a:t>
            </a:r>
            <a:r>
              <a:rPr lang="sv-SE" dirty="0" err="1"/>
              <a:t>airtight</a:t>
            </a:r>
            <a:r>
              <a:rPr lang="sv-SE" dirty="0"/>
              <a:t> </a:t>
            </a:r>
            <a:r>
              <a:rPr lang="sv-SE" dirty="0" err="1"/>
              <a:t>sealed</a:t>
            </a:r>
            <a:r>
              <a:rPr lang="sv-SE" dirty="0"/>
              <a:t> plastic bags and </a:t>
            </a:r>
            <a:r>
              <a:rPr lang="sv-SE" dirty="0" err="1"/>
              <a:t>leaving</a:t>
            </a:r>
            <a:r>
              <a:rPr lang="sv-SE" dirty="0"/>
              <a:t> it in a </a:t>
            </a:r>
            <a:r>
              <a:rPr lang="sv-SE" dirty="0" err="1"/>
              <a:t>water</a:t>
            </a:r>
            <a:r>
              <a:rPr lang="sv-SE" dirty="0"/>
              <a:t> </a:t>
            </a:r>
            <a:r>
              <a:rPr lang="sv-SE" dirty="0" err="1"/>
              <a:t>bath</a:t>
            </a:r>
            <a:r>
              <a:rPr lang="sv-SE" dirty="0"/>
              <a:t> for a long </a:t>
            </a:r>
            <a:r>
              <a:rPr lang="sv-SE" dirty="0" err="1"/>
              <a:t>time</a:t>
            </a:r>
            <a:r>
              <a:rPr lang="sv-SE" dirty="0"/>
              <a:t> at a </a:t>
            </a:r>
            <a:r>
              <a:rPr lang="sv-SE" dirty="0" err="1"/>
              <a:t>constant</a:t>
            </a:r>
            <a:r>
              <a:rPr lang="sv-SE" dirty="0"/>
              <a:t> </a:t>
            </a:r>
            <a:r>
              <a:rPr lang="sv-SE" dirty="0" err="1"/>
              <a:t>temperature</a:t>
            </a:r>
            <a:r>
              <a:rPr lang="sv-SE" dirty="0"/>
              <a:t>.</a:t>
            </a:r>
          </a:p>
          <a:p>
            <a:pPr algn="just"/>
            <a:r>
              <a:rPr lang="sv-SE" dirty="0"/>
              <a:t>To </a:t>
            </a:r>
            <a:r>
              <a:rPr lang="sv-SE" dirty="0" err="1"/>
              <a:t>ensure</a:t>
            </a:r>
            <a:r>
              <a:rPr lang="sv-SE" dirty="0"/>
              <a:t> a </a:t>
            </a:r>
            <a:r>
              <a:rPr lang="sv-SE" dirty="0" err="1"/>
              <a:t>constant</a:t>
            </a:r>
            <a:r>
              <a:rPr lang="sv-SE" dirty="0"/>
              <a:t> </a:t>
            </a:r>
            <a:r>
              <a:rPr lang="sv-SE" dirty="0" err="1"/>
              <a:t>temperature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the </a:t>
            </a:r>
            <a:r>
              <a:rPr lang="sv-SE" dirty="0" err="1"/>
              <a:t>device</a:t>
            </a:r>
            <a:r>
              <a:rPr lang="sv-SE" dirty="0"/>
              <a:t> </a:t>
            </a:r>
            <a:r>
              <a:rPr lang="sv-SE" dirty="0" err="1"/>
              <a:t>used</a:t>
            </a:r>
            <a:r>
              <a:rPr lang="sv-SE" dirty="0"/>
              <a:t> for the </a:t>
            </a:r>
            <a:r>
              <a:rPr lang="sv-SE" dirty="0" err="1"/>
              <a:t>project</a:t>
            </a:r>
            <a:r>
              <a:rPr lang="sv-SE" dirty="0"/>
              <a:t>, a </a:t>
            </a:r>
            <a:r>
              <a:rPr lang="sv-SE" dirty="0" err="1"/>
              <a:t>model</a:t>
            </a:r>
            <a:r>
              <a:rPr lang="sv-SE" dirty="0"/>
              <a:t> has </a:t>
            </a:r>
            <a:r>
              <a:rPr lang="sv-SE" dirty="0" err="1"/>
              <a:t>been</a:t>
            </a:r>
            <a:r>
              <a:rPr lang="sv-SE" dirty="0"/>
              <a:t> </a:t>
            </a:r>
            <a:r>
              <a:rPr lang="sv-SE" dirty="0" err="1"/>
              <a:t>created</a:t>
            </a:r>
            <a:r>
              <a:rPr lang="sv-SE" dirty="0"/>
              <a:t>.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, a </a:t>
            </a:r>
            <a:r>
              <a:rPr lang="sv-SE" dirty="0" err="1"/>
              <a:t>control</a:t>
            </a:r>
            <a:r>
              <a:rPr lang="sv-SE" dirty="0"/>
              <a:t> </a:t>
            </a:r>
            <a:r>
              <a:rPr lang="sv-SE" dirty="0" err="1"/>
              <a:t>algorithm</a:t>
            </a:r>
            <a:r>
              <a:rPr lang="sv-SE" dirty="0"/>
              <a:t> has </a:t>
            </a:r>
            <a:r>
              <a:rPr lang="sv-SE" dirty="0" err="1"/>
              <a:t>been</a:t>
            </a:r>
            <a:r>
              <a:rPr lang="sv-SE" dirty="0"/>
              <a:t> </a:t>
            </a:r>
            <a:r>
              <a:rPr lang="sv-SE" dirty="0" err="1"/>
              <a:t>designed</a:t>
            </a:r>
            <a:r>
              <a:rPr lang="sv-SE" dirty="0"/>
              <a:t>.</a:t>
            </a:r>
          </a:p>
          <a:p>
            <a:pPr algn="just"/>
            <a:r>
              <a:rPr lang="sv-SE" dirty="0"/>
              <a:t>The </a:t>
            </a:r>
            <a:r>
              <a:rPr lang="sv-SE" dirty="0" err="1"/>
              <a:t>control</a:t>
            </a:r>
            <a:r>
              <a:rPr lang="sv-SE" dirty="0"/>
              <a:t> </a:t>
            </a:r>
            <a:r>
              <a:rPr lang="sv-SE" dirty="0" err="1"/>
              <a:t>algorithm</a:t>
            </a:r>
            <a:r>
              <a:rPr lang="sv-SE" dirty="0"/>
              <a:t> is </a:t>
            </a:r>
            <a:r>
              <a:rPr lang="sv-SE" dirty="0" err="1"/>
              <a:t>implemented</a:t>
            </a:r>
            <a:r>
              <a:rPr lang="sv-SE" dirty="0"/>
              <a:t> on an </a:t>
            </a:r>
            <a:r>
              <a:rPr lang="sv-SE" dirty="0" err="1"/>
              <a:t>Arduino</a:t>
            </a:r>
            <a:r>
              <a:rPr lang="sv-SE" dirty="0"/>
              <a:t> Mega 2560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be </a:t>
            </a:r>
            <a:r>
              <a:rPr lang="sv-SE" dirty="0" err="1"/>
              <a:t>used</a:t>
            </a:r>
            <a:r>
              <a:rPr lang="sv-SE" dirty="0"/>
              <a:t> for a </a:t>
            </a:r>
            <a:r>
              <a:rPr lang="sv-SE" dirty="0" err="1"/>
              <a:t>lot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additional</a:t>
            </a:r>
            <a:r>
              <a:rPr lang="sv-SE" dirty="0"/>
              <a:t> features like </a:t>
            </a:r>
            <a:r>
              <a:rPr lang="sv-SE" dirty="0" err="1"/>
              <a:t>user</a:t>
            </a:r>
            <a:r>
              <a:rPr lang="sv-SE" dirty="0"/>
              <a:t> interfaces or internet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things</a:t>
            </a:r>
            <a:r>
              <a:rPr lang="sv-SE" dirty="0"/>
              <a:t> </a:t>
            </a:r>
            <a:r>
              <a:rPr lang="sv-SE" dirty="0" err="1"/>
              <a:t>connectivity</a:t>
            </a:r>
            <a:r>
              <a:rPr lang="sv-SE" dirty="0"/>
              <a:t>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106425" y="21905399"/>
            <a:ext cx="10474349" cy="2614714"/>
          </a:xfrm>
        </p:spPr>
        <p:txBody>
          <a:bodyPr/>
          <a:lstStyle/>
          <a:p>
            <a:r>
              <a:rPr lang="sv-SE" dirty="0"/>
              <a:t>The </a:t>
            </a:r>
            <a:r>
              <a:rPr lang="sv-SE" dirty="0" err="1"/>
              <a:t>formulas</a:t>
            </a:r>
            <a:r>
              <a:rPr lang="sv-SE" dirty="0"/>
              <a:t> for the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based</a:t>
            </a:r>
            <a:r>
              <a:rPr lang="sv-SE" dirty="0"/>
              <a:t> on the </a:t>
            </a:r>
            <a:r>
              <a:rPr lang="sv-SE" dirty="0" err="1"/>
              <a:t>energy</a:t>
            </a:r>
            <a:r>
              <a:rPr lang="sv-SE" dirty="0"/>
              <a:t> </a:t>
            </a:r>
            <a:r>
              <a:rPr lang="sv-SE" dirty="0" err="1"/>
              <a:t>balance</a:t>
            </a:r>
            <a:r>
              <a:rPr lang="sv-SE" dirty="0"/>
              <a:t> off the system. </a:t>
            </a:r>
          </a:p>
          <a:p>
            <a:endParaRPr lang="sv-SE" dirty="0"/>
          </a:p>
          <a:p>
            <a:r>
              <a:rPr lang="sv-SE" dirty="0" err="1"/>
              <a:t>Q</a:t>
            </a:r>
            <a:r>
              <a:rPr lang="sv-SE" baseline="-25000" dirty="0" err="1"/>
              <a:t>accumulation</a:t>
            </a:r>
            <a:r>
              <a:rPr lang="sv-SE" baseline="-25000" dirty="0"/>
              <a:t> </a:t>
            </a:r>
            <a:r>
              <a:rPr lang="sv-SE" dirty="0"/>
              <a:t>= </a:t>
            </a:r>
            <a:r>
              <a:rPr lang="sv-SE" dirty="0" err="1"/>
              <a:t>Q</a:t>
            </a:r>
            <a:r>
              <a:rPr lang="sv-SE" baseline="-25000" dirty="0" err="1"/>
              <a:t>element</a:t>
            </a:r>
            <a:r>
              <a:rPr lang="sv-SE" baseline="-25000" dirty="0"/>
              <a:t> </a:t>
            </a:r>
            <a:r>
              <a:rPr lang="sv-SE" dirty="0"/>
              <a:t>+ </a:t>
            </a:r>
            <a:r>
              <a:rPr lang="sv-SE" dirty="0" err="1"/>
              <a:t>Q</a:t>
            </a:r>
            <a:r>
              <a:rPr lang="sv-SE" baseline="-25000" dirty="0" err="1"/>
              <a:t>pump</a:t>
            </a:r>
            <a:r>
              <a:rPr lang="sv-SE" baseline="-25000" dirty="0"/>
              <a:t> </a:t>
            </a:r>
            <a:r>
              <a:rPr lang="sv-SE" dirty="0"/>
              <a:t>- </a:t>
            </a:r>
            <a:r>
              <a:rPr lang="sv-SE" dirty="0" err="1"/>
              <a:t>Q</a:t>
            </a:r>
            <a:r>
              <a:rPr lang="sv-SE" baseline="-25000" dirty="0" err="1"/>
              <a:t>jacket</a:t>
            </a:r>
            <a:r>
              <a:rPr lang="sv-SE" baseline="-25000" dirty="0"/>
              <a:t> </a:t>
            </a:r>
            <a:r>
              <a:rPr lang="sv-SE" dirty="0"/>
              <a:t>- </a:t>
            </a:r>
            <a:r>
              <a:rPr lang="sv-SE" dirty="0" err="1"/>
              <a:t>Q</a:t>
            </a:r>
            <a:r>
              <a:rPr lang="sv-SE" baseline="-25000" dirty="0" err="1"/>
              <a:t>food</a:t>
            </a:r>
            <a:r>
              <a:rPr lang="sv-SE" dirty="0"/>
              <a:t> </a:t>
            </a:r>
          </a:p>
          <a:p>
            <a:r>
              <a:rPr lang="sv-SE" dirty="0"/>
              <a:t> </a:t>
            </a:r>
          </a:p>
          <a:p>
            <a:r>
              <a:rPr lang="sv-SE" dirty="0"/>
              <a:t> </a:t>
            </a:r>
          </a:p>
          <a:p>
            <a:endParaRPr lang="sv-SE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5"/>
          </p:nvPr>
        </p:nvSpPr>
        <p:spPr>
          <a:xfrm>
            <a:off x="12746128" y="9602523"/>
            <a:ext cx="4900612" cy="752704"/>
          </a:xfrm>
        </p:spPr>
        <p:txBody>
          <a:bodyPr/>
          <a:lstStyle/>
          <a:p>
            <a:r>
              <a:rPr lang="sv-SE" dirty="0"/>
              <a:t>System </a:t>
            </a:r>
            <a:r>
              <a:rPr lang="sv-SE" dirty="0" err="1"/>
              <a:t>Identification</a:t>
            </a:r>
            <a:endParaRPr lang="sv-S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3992537" y="21117932"/>
            <a:ext cx="5956361" cy="877451"/>
          </a:xfrm>
        </p:spPr>
        <p:txBody>
          <a:bodyPr/>
          <a:lstStyle/>
          <a:p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Sous</a:t>
            </a:r>
            <a:r>
              <a:rPr lang="sv-SE" dirty="0"/>
              <a:t> Vide </a:t>
            </a:r>
            <a:r>
              <a:rPr lang="sv-SE" dirty="0" err="1"/>
              <a:t>cooking</a:t>
            </a:r>
            <a:r>
              <a:rPr lang="sv-SE" dirty="0"/>
              <a:t> </a:t>
            </a:r>
            <a:r>
              <a:rPr lang="sv-SE" dirty="0" err="1"/>
              <a:t>device</a:t>
            </a:r>
            <a:r>
              <a:rPr lang="sv-SE" dirty="0"/>
              <a:t>. </a:t>
            </a:r>
          </a:p>
        </p:txBody>
      </p:sp>
      <p:sp>
        <p:nvSpPr>
          <p:cNvPr id="14" name="Underrubrik 1"/>
          <p:cNvSpPr>
            <a:spLocks noGrp="1"/>
          </p:cNvSpPr>
          <p:nvPr>
            <p:ph type="subTitle" idx="1"/>
          </p:nvPr>
        </p:nvSpPr>
        <p:spPr>
          <a:xfrm>
            <a:off x="1164169" y="7062467"/>
            <a:ext cx="22873230" cy="1247145"/>
          </a:xfrm>
        </p:spPr>
        <p:txBody>
          <a:bodyPr/>
          <a:lstStyle/>
          <a:p>
            <a:r>
              <a:rPr lang="sv-SE" dirty="0" err="1"/>
              <a:t>Cooking</a:t>
            </a:r>
            <a:r>
              <a:rPr lang="sv-SE" dirty="0"/>
              <a:t> the </a:t>
            </a:r>
            <a:r>
              <a:rPr lang="sv-SE" dirty="0" err="1"/>
              <a:t>perfect</a:t>
            </a:r>
            <a:r>
              <a:rPr lang="sv-SE" dirty="0"/>
              <a:t> eggs</a:t>
            </a:r>
          </a:p>
        </p:txBody>
      </p:sp>
      <p:pic>
        <p:nvPicPr>
          <p:cNvPr id="40" name="Platshållare för innehåll 39"/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2963474" y="17108155"/>
            <a:ext cx="7419392" cy="3912648"/>
          </a:xfrm>
          <a:prstGeom prst="rect">
            <a:avLst/>
          </a:prstGeom>
        </p:spPr>
      </p:pic>
      <p:sp>
        <p:nvSpPr>
          <p:cNvPr id="47" name="Text Placeholder 12"/>
          <p:cNvSpPr>
            <a:spLocks noGrp="1"/>
          </p:cNvSpPr>
          <p:nvPr>
            <p:ph type="body" sz="quarter" idx="25"/>
          </p:nvPr>
        </p:nvSpPr>
        <p:spPr>
          <a:xfrm>
            <a:off x="1164169" y="16303829"/>
            <a:ext cx="6005140" cy="922353"/>
          </a:xfrm>
        </p:spPr>
        <p:txBody>
          <a:bodyPr/>
          <a:lstStyle/>
          <a:p>
            <a:r>
              <a:rPr lang="en-029" dirty="0"/>
              <a:t>Model</a:t>
            </a:r>
            <a:r>
              <a:rPr lang="sv-SE" dirty="0"/>
              <a:t> </a:t>
            </a:r>
            <a:r>
              <a:rPr lang="en-US" dirty="0"/>
              <a:t>of</a:t>
            </a:r>
            <a:r>
              <a:rPr lang="sv-SE" dirty="0"/>
              <a:t> the system</a:t>
            </a:r>
          </a:p>
        </p:txBody>
      </p:sp>
      <p:sp>
        <p:nvSpPr>
          <p:cNvPr id="50" name="Platshållare för innehåll 38"/>
          <p:cNvSpPr>
            <a:spLocks noGrp="1"/>
          </p:cNvSpPr>
          <p:nvPr>
            <p:ph sz="quarter" idx="23"/>
          </p:nvPr>
        </p:nvSpPr>
        <p:spPr>
          <a:xfrm>
            <a:off x="12746128" y="10345837"/>
            <a:ext cx="11291271" cy="3333740"/>
          </a:xfrm>
        </p:spPr>
        <p:txBody>
          <a:bodyPr/>
          <a:lstStyle/>
          <a:p>
            <a:pPr algn="just"/>
            <a:r>
              <a:rPr lang="sv-SE" dirty="0" err="1"/>
              <a:t>Based</a:t>
            </a:r>
            <a:r>
              <a:rPr lang="sv-SE" dirty="0"/>
              <a:t> on </a:t>
            </a:r>
            <a:r>
              <a:rPr lang="sv-SE" dirty="0" err="1"/>
              <a:t>formulas</a:t>
            </a:r>
            <a:r>
              <a:rPr lang="sv-SE" dirty="0"/>
              <a:t>, a </a:t>
            </a:r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was</a:t>
            </a:r>
            <a:r>
              <a:rPr lang="sv-SE" dirty="0"/>
              <a:t> </a:t>
            </a:r>
            <a:r>
              <a:rPr lang="sv-SE" dirty="0" err="1"/>
              <a:t>created</a:t>
            </a:r>
            <a:r>
              <a:rPr lang="sv-SE" dirty="0"/>
              <a:t>. </a:t>
            </a:r>
            <a:r>
              <a:rPr lang="sv-SE" dirty="0" err="1"/>
              <a:t>Measurements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system </a:t>
            </a:r>
            <a:r>
              <a:rPr lang="sv-SE" dirty="0" err="1"/>
              <a:t>were</a:t>
            </a:r>
            <a:r>
              <a:rPr lang="sv-SE" dirty="0"/>
              <a:t> </a:t>
            </a:r>
            <a:r>
              <a:rPr lang="sv-SE" dirty="0" err="1"/>
              <a:t>then</a:t>
            </a:r>
            <a:r>
              <a:rPr lang="sv-SE" dirty="0"/>
              <a:t> </a:t>
            </a:r>
            <a:r>
              <a:rPr lang="sv-SE" dirty="0" err="1"/>
              <a:t>used</a:t>
            </a:r>
            <a:r>
              <a:rPr lang="sv-SE" dirty="0"/>
              <a:t> to </a:t>
            </a:r>
            <a:r>
              <a:rPr lang="sv-SE" dirty="0" err="1"/>
              <a:t>improve</a:t>
            </a:r>
            <a:r>
              <a:rPr lang="sv-SE" dirty="0"/>
              <a:t> the </a:t>
            </a:r>
            <a:r>
              <a:rPr lang="sv-SE" dirty="0" err="1"/>
              <a:t>model</a:t>
            </a:r>
            <a:r>
              <a:rPr lang="sv-SE" dirty="0"/>
              <a:t>. </a:t>
            </a:r>
          </a:p>
          <a:p>
            <a:pPr algn="just"/>
            <a:r>
              <a:rPr lang="sv-SE" dirty="0"/>
              <a:t>The </a:t>
            </a:r>
            <a:r>
              <a:rPr lang="sv-SE" dirty="0" err="1"/>
              <a:t>model</a:t>
            </a:r>
            <a:r>
              <a:rPr lang="sv-SE" dirty="0"/>
              <a:t> and the controller </a:t>
            </a:r>
            <a:r>
              <a:rPr lang="sv-SE" dirty="0" err="1"/>
              <a:t>were</a:t>
            </a:r>
            <a:r>
              <a:rPr lang="sv-SE" dirty="0"/>
              <a:t> </a:t>
            </a:r>
            <a:r>
              <a:rPr lang="sv-SE" dirty="0" err="1"/>
              <a:t>combined</a:t>
            </a:r>
            <a:r>
              <a:rPr lang="sv-SE" dirty="0"/>
              <a:t> to </a:t>
            </a:r>
            <a:r>
              <a:rPr lang="sv-SE" dirty="0" err="1"/>
              <a:t>simulate</a:t>
            </a:r>
            <a:r>
              <a:rPr lang="sv-SE" dirty="0"/>
              <a:t> the system in </a:t>
            </a:r>
            <a:r>
              <a:rPr lang="sv-SE" dirty="0" err="1"/>
              <a:t>Simulink</a:t>
            </a:r>
            <a:r>
              <a:rPr lang="sv-SE" dirty="0"/>
              <a:t>. </a:t>
            </a:r>
          </a:p>
        </p:txBody>
      </p:sp>
      <p:pic>
        <p:nvPicPr>
          <p:cNvPr id="48" name="Bildobjekt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9182" y="13679577"/>
            <a:ext cx="11406365" cy="5783509"/>
          </a:xfrm>
          <a:prstGeom prst="rect">
            <a:avLst/>
          </a:prstGeom>
        </p:spPr>
      </p:pic>
      <p:sp>
        <p:nvSpPr>
          <p:cNvPr id="54" name="Platshållare för innehåll 38"/>
          <p:cNvSpPr>
            <a:spLocks noGrp="1"/>
          </p:cNvSpPr>
          <p:nvPr>
            <p:ph sz="quarter" idx="23"/>
          </p:nvPr>
        </p:nvSpPr>
        <p:spPr>
          <a:xfrm>
            <a:off x="12746128" y="20242228"/>
            <a:ext cx="11463049" cy="4050410"/>
          </a:xfrm>
        </p:spPr>
        <p:txBody>
          <a:bodyPr/>
          <a:lstStyle/>
          <a:p>
            <a:pPr algn="just"/>
            <a:r>
              <a:rPr lang="sv-SE" dirty="0"/>
              <a:t>The </a:t>
            </a:r>
            <a:r>
              <a:rPr lang="sv-SE" dirty="0" err="1"/>
              <a:t>modelled</a:t>
            </a:r>
            <a:r>
              <a:rPr lang="sv-SE" dirty="0"/>
              <a:t> system and the real </a:t>
            </a:r>
            <a:r>
              <a:rPr lang="sv-SE" dirty="0" err="1"/>
              <a:t>water</a:t>
            </a:r>
            <a:r>
              <a:rPr lang="sv-SE" dirty="0"/>
              <a:t> </a:t>
            </a:r>
            <a:r>
              <a:rPr lang="sv-SE" dirty="0" err="1"/>
              <a:t>bath</a:t>
            </a:r>
            <a:r>
              <a:rPr lang="sv-SE" dirty="0"/>
              <a:t> </a:t>
            </a:r>
            <a:r>
              <a:rPr lang="sv-SE" dirty="0" err="1"/>
              <a:t>were</a:t>
            </a:r>
            <a:r>
              <a:rPr lang="sv-SE" dirty="0"/>
              <a:t> </a:t>
            </a:r>
            <a:r>
              <a:rPr lang="sv-SE" dirty="0" err="1"/>
              <a:t>analyzed</a:t>
            </a:r>
            <a:r>
              <a:rPr lang="sv-SE" dirty="0"/>
              <a:t> in terms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reference</a:t>
            </a:r>
            <a:r>
              <a:rPr lang="sv-SE" dirty="0"/>
              <a:t> </a:t>
            </a:r>
            <a:r>
              <a:rPr lang="sv-SE" dirty="0" err="1"/>
              <a:t>tracking</a:t>
            </a:r>
            <a:r>
              <a:rPr lang="sv-SE" dirty="0"/>
              <a:t> </a:t>
            </a:r>
            <a:r>
              <a:rPr lang="sv-SE" dirty="0" err="1"/>
              <a:t>behaviour</a:t>
            </a:r>
            <a:r>
              <a:rPr lang="sv-SE" dirty="0"/>
              <a:t>. The </a:t>
            </a:r>
            <a:r>
              <a:rPr lang="sv-SE" dirty="0" err="1"/>
              <a:t>plot</a:t>
            </a:r>
            <a:r>
              <a:rPr lang="sv-SE" dirty="0"/>
              <a:t> shows </a:t>
            </a:r>
            <a:r>
              <a:rPr lang="sv-SE" dirty="0" err="1"/>
              <a:t>this</a:t>
            </a:r>
            <a:r>
              <a:rPr lang="sv-SE" dirty="0"/>
              <a:t> experiment </a:t>
            </a:r>
            <a:r>
              <a:rPr lang="sv-SE" dirty="0" err="1"/>
              <a:t>with</a:t>
            </a:r>
            <a:r>
              <a:rPr lang="sv-SE" dirty="0"/>
              <a:t> the </a:t>
            </a:r>
            <a:r>
              <a:rPr lang="sv-SE" dirty="0" err="1"/>
              <a:t>temperature</a:t>
            </a:r>
            <a:r>
              <a:rPr lang="sv-SE" dirty="0"/>
              <a:t> in the </a:t>
            </a:r>
            <a:r>
              <a:rPr lang="sv-SE" dirty="0" err="1"/>
              <a:t>upper</a:t>
            </a:r>
            <a:r>
              <a:rPr lang="sv-SE" dirty="0"/>
              <a:t> panel and the </a:t>
            </a:r>
            <a:r>
              <a:rPr lang="sv-SE" dirty="0" err="1"/>
              <a:t>power</a:t>
            </a:r>
            <a:r>
              <a:rPr lang="sv-SE" dirty="0"/>
              <a:t> input </a:t>
            </a:r>
            <a:r>
              <a:rPr lang="sv-SE" dirty="0" err="1"/>
              <a:t>into</a:t>
            </a:r>
            <a:r>
              <a:rPr lang="sv-SE" dirty="0"/>
              <a:t> the system in the </a:t>
            </a:r>
            <a:r>
              <a:rPr lang="sv-SE" dirty="0" err="1"/>
              <a:t>bottom</a:t>
            </a:r>
            <a:r>
              <a:rPr lang="sv-SE" dirty="0"/>
              <a:t> panel.</a:t>
            </a:r>
          </a:p>
        </p:txBody>
      </p:sp>
      <p:pic>
        <p:nvPicPr>
          <p:cNvPr id="55" name="Bildobjekt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46128" y="23173929"/>
            <a:ext cx="11265328" cy="8742370"/>
          </a:xfrm>
          <a:prstGeom prst="rect">
            <a:avLst/>
          </a:prstGeom>
        </p:spPr>
      </p:pic>
      <p:sp>
        <p:nvSpPr>
          <p:cNvPr id="56" name="Text Placeholder 12"/>
          <p:cNvSpPr>
            <a:spLocks noGrp="1"/>
          </p:cNvSpPr>
          <p:nvPr>
            <p:ph type="body" sz="quarter" idx="25"/>
          </p:nvPr>
        </p:nvSpPr>
        <p:spPr>
          <a:xfrm>
            <a:off x="12699182" y="19443584"/>
            <a:ext cx="4900612" cy="752704"/>
          </a:xfrm>
        </p:spPr>
        <p:txBody>
          <a:bodyPr/>
          <a:lstStyle/>
          <a:p>
            <a:r>
              <a:rPr lang="sv-SE" dirty="0" err="1"/>
              <a:t>Proof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concept</a:t>
            </a:r>
            <a:r>
              <a:rPr lang="sv-SE" dirty="0"/>
              <a:t> </a:t>
            </a:r>
          </a:p>
        </p:txBody>
      </p:sp>
      <p:pic>
        <p:nvPicPr>
          <p:cNvPr id="53" name="Bildobjekt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6145" y="18901330"/>
            <a:ext cx="1828498" cy="1432324"/>
          </a:xfrm>
          <a:prstGeom prst="rect">
            <a:avLst/>
          </a:prstGeom>
        </p:spPr>
      </p:pic>
      <p:pic>
        <p:nvPicPr>
          <p:cNvPr id="57" name="Bildobjekt 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1379" y="27684824"/>
            <a:ext cx="8957099" cy="5038368"/>
          </a:xfrm>
          <a:prstGeom prst="rect">
            <a:avLst/>
          </a:prstGeom>
        </p:spPr>
      </p:pic>
      <p:sp>
        <p:nvSpPr>
          <p:cNvPr id="6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106425" y="26008034"/>
            <a:ext cx="10107008" cy="1563416"/>
          </a:xfrm>
        </p:spPr>
        <p:txBody>
          <a:bodyPr/>
          <a:lstStyle/>
          <a:p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picture</a:t>
            </a:r>
            <a:r>
              <a:rPr lang="sv-SE" dirty="0"/>
              <a:t> shows the solid </a:t>
            </a:r>
            <a:r>
              <a:rPr lang="sv-SE" dirty="0" err="1"/>
              <a:t>state</a:t>
            </a:r>
            <a:r>
              <a:rPr lang="sv-SE" dirty="0"/>
              <a:t> </a:t>
            </a:r>
            <a:r>
              <a:rPr lang="sv-SE" dirty="0" err="1"/>
              <a:t>relay</a:t>
            </a:r>
            <a:r>
              <a:rPr lang="sv-SE" dirty="0"/>
              <a:t> </a:t>
            </a:r>
            <a:r>
              <a:rPr lang="sv-SE" dirty="0" err="1"/>
              <a:t>added</a:t>
            </a:r>
            <a:r>
              <a:rPr lang="sv-SE" dirty="0"/>
              <a:t> to the </a:t>
            </a:r>
            <a:r>
              <a:rPr lang="sv-SE" dirty="0" err="1"/>
              <a:t>heating</a:t>
            </a:r>
            <a:r>
              <a:rPr lang="sv-SE" dirty="0"/>
              <a:t> element </a:t>
            </a:r>
            <a:r>
              <a:rPr lang="sv-SE" dirty="0" err="1"/>
              <a:t>circuit</a:t>
            </a:r>
            <a:r>
              <a:rPr lang="sv-SE" dirty="0"/>
              <a:t>, in order to </a:t>
            </a:r>
            <a:r>
              <a:rPr lang="sv-SE" dirty="0" err="1"/>
              <a:t>control</a:t>
            </a:r>
            <a:r>
              <a:rPr lang="sv-SE" dirty="0"/>
              <a:t> it. 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25"/>
          </p:nvPr>
        </p:nvSpPr>
        <p:spPr>
          <a:xfrm>
            <a:off x="1106423" y="25274550"/>
            <a:ext cx="6954733" cy="922353"/>
          </a:xfrm>
        </p:spPr>
        <p:txBody>
          <a:bodyPr/>
          <a:lstStyle/>
          <a:p>
            <a:r>
              <a:rPr lang="sv-SE" dirty="0"/>
              <a:t>Hardware </a:t>
            </a:r>
            <a:r>
              <a:rPr lang="sv-SE" dirty="0" err="1"/>
              <a:t>added</a:t>
            </a:r>
            <a:r>
              <a:rPr lang="sv-SE" dirty="0"/>
              <a:t> to the system</a:t>
            </a:r>
          </a:p>
        </p:txBody>
      </p:sp>
    </p:spTree>
    <p:extLst>
      <p:ext uri="{BB962C8B-B14F-4D97-AF65-F5344CB8AC3E}">
        <p14:creationId xmlns:p14="http://schemas.microsoft.com/office/powerpoint/2010/main" val="2300307345"/>
      </p:ext>
    </p:extLst>
  </p:cSld>
  <p:clrMapOvr>
    <a:masterClrMapping/>
  </p:clrMapOvr>
</p:sld>
</file>

<file path=ppt/theme/theme1.xml><?xml version="1.0" encoding="utf-8"?>
<a:theme xmlns:a="http://schemas.openxmlformats.org/drawingml/2006/main" name="S2-workshop-2013_Postermall-70x100_ny">
  <a:themeElements>
    <a:clrScheme name="SL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C95B5"/>
      </a:accent1>
      <a:accent2>
        <a:srgbClr val="C1BB00"/>
      </a:accent2>
      <a:accent3>
        <a:srgbClr val="9961C3"/>
      </a:accent3>
      <a:accent4>
        <a:srgbClr val="D28E00"/>
      </a:accent4>
      <a:accent5>
        <a:srgbClr val="CCC7C0"/>
      </a:accent5>
      <a:accent6>
        <a:srgbClr val="616265"/>
      </a:accent6>
      <a:hlink>
        <a:srgbClr val="1B52FF"/>
      </a:hlink>
      <a:folHlink>
        <a:srgbClr val="61A0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3600" b="1" dirty="0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6954698-8DF4-49A6-90B6-860B940EA538}" vid="{895C59D5-0DD1-4F87-98DD-2CA1BCE074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 Template (1)</Template>
  <TotalTime>9108</TotalTime>
  <Words>261</Words>
  <Application>Microsoft Office PowerPoint</Application>
  <PresentationFormat>Anpassad</PresentationFormat>
  <Paragraphs>24</Paragraphs>
  <Slides>1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8" baseType="lpstr">
      <vt:lpstr>Akzidenz-Bd for Chalmers</vt:lpstr>
      <vt:lpstr>Arial</vt:lpstr>
      <vt:lpstr>Arial Black</vt:lpstr>
      <vt:lpstr>Calibri</vt:lpstr>
      <vt:lpstr>Lucida Grande</vt:lpstr>
      <vt:lpstr>Wingdings</vt:lpstr>
      <vt:lpstr>S2-workshop-2013_Postermall-70x100_ny</vt:lpstr>
      <vt:lpstr>Control of Sous Vide Cooking Device</vt:lpstr>
    </vt:vector>
  </TitlesOfParts>
  <Manager>malin.ulfvarson@chalmers.se</Manager>
  <Company>Chalmers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of Sous Vide Cooking Device</dc:title>
  <dc:creator>Josefine</dc:creator>
  <cp:lastModifiedBy>Josefine</cp:lastModifiedBy>
  <cp:revision>20</cp:revision>
  <cp:lastPrinted>2012-12-14T13:18:14Z</cp:lastPrinted>
  <dcterms:created xsi:type="dcterms:W3CDTF">2016-12-06T10:34:32Z</dcterms:created>
  <dcterms:modified xsi:type="dcterms:W3CDTF">2016-12-13T10:47:11Z</dcterms:modified>
</cp:coreProperties>
</file>