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25201563" cy="36009263"/>
  <p:notesSz cx="6858000" cy="9144000"/>
  <p:defaultTextStyle>
    <a:defPPr>
      <a:defRPr lang="sv-SE"/>
    </a:defPPr>
    <a:lvl1pPr marL="0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836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671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507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343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4179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3014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850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686" algn="l" defTabSz="1748836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2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napToObjects="1">
      <p:cViewPr>
        <p:scale>
          <a:sx n="20" d="100"/>
          <a:sy n="20" d="100"/>
        </p:scale>
        <p:origin x="1848" y="-1026"/>
      </p:cViewPr>
      <p:guideLst>
        <p:guide orient="horz" pos="1134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785F-C493-F548-A565-CD2A9427BE46}" type="datetimeFigureOut">
              <a:rPr lang="sv-SE" smtClean="0"/>
              <a:t>2016-12-06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8DE8-6B1F-CC4A-8D5C-F22356BECB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2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F462-CC0E-4215-B2E3-FB90C61B1F46}" type="datetimeFigureOut">
              <a:rPr lang="sv-SE" smtClean="0"/>
              <a:t>2016-12-06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3B5A-6C7F-4E13-A67E-E3D55CA068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3B5A-6C7F-4E13-A67E-E3D55CA0687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467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ulfvarso.NET\Documents\PP-Presentationer\Posters mallar\kurva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36444"/>
          <a:stretch/>
        </p:blipFill>
        <p:spPr bwMode="auto">
          <a:xfrm>
            <a:off x="-439563" y="32436500"/>
            <a:ext cx="26080687" cy="25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ktangel 27"/>
          <p:cNvSpPr/>
          <p:nvPr userDrawn="1"/>
        </p:nvSpPr>
        <p:spPr>
          <a:xfrm>
            <a:off x="-439562" y="1"/>
            <a:ext cx="26080686" cy="3900860"/>
          </a:xfrm>
          <a:prstGeom prst="rect">
            <a:avLst/>
          </a:prstGeom>
          <a:solidFill>
            <a:srgbClr val="9B204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49767" tIns="174884" rIns="349767" bIns="174884"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164168" y="8885339"/>
            <a:ext cx="22873230" cy="12471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6600" b="0" i="0" cap="none" spc="0" baseline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  <a:latin typeface="+mj-lt"/>
                <a:cs typeface="Arial"/>
              </a:defRPr>
            </a:lvl1pPr>
            <a:lvl2pPr marL="174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4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32" name="Platshållare för text 19"/>
          <p:cNvSpPr>
            <a:spLocks noGrp="1"/>
          </p:cNvSpPr>
          <p:nvPr>
            <p:ph type="body" sz="quarter" idx="11"/>
          </p:nvPr>
        </p:nvSpPr>
        <p:spPr>
          <a:xfrm>
            <a:off x="1164167" y="11479564"/>
            <a:ext cx="8720817" cy="8082069"/>
          </a:xfrm>
          <a:prstGeom prst="rect">
            <a:avLst/>
          </a:prstGeom>
        </p:spPr>
        <p:txBody>
          <a:bodyPr/>
          <a:lstStyle>
            <a:lvl1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/>
              <a:buNone/>
              <a:tabLst/>
              <a:defRPr/>
            </a:pPr>
            <a:r>
              <a:rPr lang="sv-SE"/>
              <a:t>Redigera format för bakgrundstext</a:t>
            </a:r>
          </a:p>
        </p:txBody>
      </p:sp>
      <p:sp>
        <p:nvSpPr>
          <p:cNvPr id="34" name="Platshållare för text 23"/>
          <p:cNvSpPr>
            <a:spLocks noGrp="1"/>
          </p:cNvSpPr>
          <p:nvPr>
            <p:ph type="body" sz="quarter" idx="13" hasCustomPrompt="1"/>
          </p:nvPr>
        </p:nvSpPr>
        <p:spPr>
          <a:xfrm>
            <a:off x="10301712" y="24071087"/>
            <a:ext cx="13735685" cy="697744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innehåll 27"/>
          <p:cNvSpPr>
            <a:spLocks noGrp="1"/>
          </p:cNvSpPr>
          <p:nvPr>
            <p:ph sz="quarter" idx="15"/>
          </p:nvPr>
        </p:nvSpPr>
        <p:spPr>
          <a:xfrm>
            <a:off x="1146529" y="19802481"/>
            <a:ext cx="8738456" cy="4249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7" name="Platshållare för text 19"/>
          <p:cNvSpPr>
            <a:spLocks noGrp="1"/>
          </p:cNvSpPr>
          <p:nvPr>
            <p:ph type="body" sz="quarter" idx="16"/>
          </p:nvPr>
        </p:nvSpPr>
        <p:spPr>
          <a:xfrm>
            <a:off x="1146529" y="26186485"/>
            <a:ext cx="8738455" cy="6832801"/>
          </a:xfrm>
          <a:prstGeom prst="rect">
            <a:avLst/>
          </a:prstGeom>
        </p:spPr>
        <p:txBody>
          <a:bodyPr/>
          <a:lstStyle>
            <a:lvl1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baseline="0"/>
            </a:lvl1pPr>
          </a:lstStyle>
          <a:p>
            <a:pPr marL="0" marR="0" lvl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/>
              <a:buNone/>
              <a:tabLst/>
              <a:defRPr/>
            </a:pPr>
            <a:r>
              <a:rPr lang="sv-SE"/>
              <a:t>Redigera format för bakgrundstext</a:t>
            </a:r>
          </a:p>
        </p:txBody>
      </p:sp>
      <p:sp>
        <p:nvSpPr>
          <p:cNvPr id="24" name="textruta 23"/>
          <p:cNvSpPr txBox="1"/>
          <p:nvPr userDrawn="1"/>
        </p:nvSpPr>
        <p:spPr>
          <a:xfrm>
            <a:off x="925224" y="34711252"/>
            <a:ext cx="105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4000" b="1" i="0" u="none" strike="noStrike" kern="1200" baseline="0" dirty="0" err="1">
                <a:solidFill>
                  <a:srgbClr val="9B2043"/>
                </a:solidFill>
                <a:latin typeface="+mj-lt"/>
                <a:ea typeface="+mn-ea"/>
                <a:cs typeface="+mn-cs"/>
              </a:rPr>
              <a:t>Department</a:t>
            </a: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 </a:t>
            </a:r>
            <a:r>
              <a:rPr lang="sv-SE" sz="4000" b="1" i="0" u="none" strike="noStrike" kern="1200" baseline="0" dirty="0" err="1">
                <a:solidFill>
                  <a:srgbClr val="9B2043"/>
                </a:solidFill>
                <a:latin typeface="+mj-lt"/>
                <a:ea typeface="+mn-ea"/>
                <a:cs typeface="+mn-cs"/>
              </a:rPr>
              <a:t>of</a:t>
            </a: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 Signals and Systems</a:t>
            </a:r>
            <a:endParaRPr lang="sv-SE" sz="4000" b="1" baseline="0" dirty="0">
              <a:solidFill>
                <a:srgbClr val="9B2043"/>
              </a:solidFill>
              <a:latin typeface="+mj-lt"/>
            </a:endParaRPr>
          </a:p>
        </p:txBody>
      </p:sp>
      <p:sp>
        <p:nvSpPr>
          <p:cNvPr id="40" name="Platshållare för innehåll 27"/>
          <p:cNvSpPr>
            <a:spLocks noGrp="1"/>
          </p:cNvSpPr>
          <p:nvPr>
            <p:ph sz="quarter" idx="22"/>
          </p:nvPr>
        </p:nvSpPr>
        <p:spPr>
          <a:xfrm>
            <a:off x="10301713" y="10913116"/>
            <a:ext cx="13735686" cy="131386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4" name="Platshållare för innehåll 27"/>
          <p:cNvSpPr>
            <a:spLocks noGrp="1"/>
          </p:cNvSpPr>
          <p:nvPr>
            <p:ph sz="quarter" idx="23"/>
          </p:nvPr>
        </p:nvSpPr>
        <p:spPr>
          <a:xfrm>
            <a:off x="10301712" y="25136071"/>
            <a:ext cx="13735687" cy="7185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latshållare för text 2"/>
          <p:cNvSpPr>
            <a:spLocks noGrp="1"/>
          </p:cNvSpPr>
          <p:nvPr>
            <p:ph type="body" sz="quarter" idx="24" hasCustomPrompt="1"/>
          </p:nvPr>
        </p:nvSpPr>
        <p:spPr>
          <a:xfrm>
            <a:off x="1146529" y="10772220"/>
            <a:ext cx="4900612" cy="75270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latin typeface="+mj-lt"/>
                <a:cs typeface="Arial Black"/>
              </a:defRPr>
            </a:lvl1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33" name="Platshållare för text 2"/>
          <p:cNvSpPr>
            <a:spLocks noGrp="1"/>
          </p:cNvSpPr>
          <p:nvPr>
            <p:ph type="body" sz="quarter" idx="25" hasCustomPrompt="1"/>
          </p:nvPr>
        </p:nvSpPr>
        <p:spPr>
          <a:xfrm>
            <a:off x="1128376" y="25482624"/>
            <a:ext cx="4900612" cy="752704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latin typeface="+mj-lt"/>
                <a:cs typeface="Arial Black"/>
              </a:defRPr>
            </a:lvl1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35" name="Platshållare för text 23"/>
          <p:cNvSpPr>
            <a:spLocks noGrp="1"/>
          </p:cNvSpPr>
          <p:nvPr>
            <p:ph type="body" sz="quarter" idx="26" hasCustomPrompt="1"/>
          </p:nvPr>
        </p:nvSpPr>
        <p:spPr>
          <a:xfrm>
            <a:off x="1146529" y="24052770"/>
            <a:ext cx="8738455" cy="716061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9" name="Platshållare för text 23"/>
          <p:cNvSpPr>
            <a:spLocks noGrp="1"/>
          </p:cNvSpPr>
          <p:nvPr>
            <p:ph type="body" sz="quarter" idx="27" hasCustomPrompt="1"/>
          </p:nvPr>
        </p:nvSpPr>
        <p:spPr>
          <a:xfrm>
            <a:off x="10301712" y="32321542"/>
            <a:ext cx="13735685" cy="697744"/>
          </a:xfrm>
          <a:prstGeom prst="rect">
            <a:avLst/>
          </a:prstGeom>
        </p:spPr>
        <p:txBody>
          <a:bodyPr/>
          <a:lstStyle>
            <a:lvl1pPr>
              <a:defRPr sz="2400" i="1"/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6" name="Platshållare för text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849600" y="1646572"/>
            <a:ext cx="8161856" cy="1801055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Name</a:t>
            </a:r>
            <a:br>
              <a:rPr lang="sv-SE" dirty="0"/>
            </a:br>
            <a:r>
              <a:rPr lang="sv-SE" dirty="0"/>
              <a:t>Course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164167" y="5352391"/>
            <a:ext cx="22873230" cy="353294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70" y="34798337"/>
            <a:ext cx="3599688" cy="487680"/>
          </a:xfrm>
          <a:prstGeom prst="rect">
            <a:avLst/>
          </a:prstGeom>
        </p:spPr>
      </p:pic>
      <p:sp>
        <p:nvSpPr>
          <p:cNvPr id="22" name="textruta 23"/>
          <p:cNvSpPr txBox="1"/>
          <p:nvPr userDrawn="1"/>
        </p:nvSpPr>
        <p:spPr>
          <a:xfrm>
            <a:off x="794595" y="1073972"/>
            <a:ext cx="1396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18000" b="1" i="0" u="none" strike="noStrike" kern="1200" spc="-3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MPSYS</a:t>
            </a:r>
            <a:endParaRPr lang="sv-SE" sz="18000" b="1" spc="-30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textruta 23"/>
          <p:cNvSpPr txBox="1"/>
          <p:nvPr userDrawn="1"/>
        </p:nvSpPr>
        <p:spPr>
          <a:xfrm>
            <a:off x="9447511" y="1551413"/>
            <a:ext cx="772204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8000" b="1" i="0" u="none" strike="noStrike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TECHNICAL MINI FAIR</a:t>
            </a:r>
            <a:endParaRPr lang="sv-SE" sz="8000" b="1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595" y="3924573"/>
            <a:ext cx="24648264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D:\Users\ulfvarso.NET\Documents\PP-Presentationer\Posters mallar\kurva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r="36444"/>
          <a:stretch/>
        </p:blipFill>
        <p:spPr bwMode="auto">
          <a:xfrm>
            <a:off x="-439563" y="32436500"/>
            <a:ext cx="26080687" cy="25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ktangel 27"/>
          <p:cNvSpPr/>
          <p:nvPr userDrawn="1"/>
        </p:nvSpPr>
        <p:spPr>
          <a:xfrm>
            <a:off x="-439562" y="1"/>
            <a:ext cx="26080686" cy="3900860"/>
          </a:xfrm>
          <a:prstGeom prst="rect">
            <a:avLst/>
          </a:prstGeom>
          <a:solidFill>
            <a:srgbClr val="9B2043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49767" tIns="174884" rIns="349767" bIns="174884"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26" name="textruta 23"/>
          <p:cNvSpPr txBox="1"/>
          <p:nvPr userDrawn="1"/>
        </p:nvSpPr>
        <p:spPr>
          <a:xfrm>
            <a:off x="925224" y="34711252"/>
            <a:ext cx="105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4000" b="1" i="0" u="none" strike="noStrike" kern="1200" baseline="0" dirty="0" err="1">
                <a:solidFill>
                  <a:srgbClr val="9B2043"/>
                </a:solidFill>
                <a:latin typeface="+mj-lt"/>
                <a:ea typeface="+mn-ea"/>
                <a:cs typeface="+mn-cs"/>
              </a:rPr>
              <a:t>Department</a:t>
            </a: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 </a:t>
            </a:r>
            <a:r>
              <a:rPr lang="sv-SE" sz="4000" b="1" i="0" u="none" strike="noStrike" kern="1200" baseline="0" dirty="0" err="1">
                <a:solidFill>
                  <a:srgbClr val="9B2043"/>
                </a:solidFill>
                <a:latin typeface="+mj-lt"/>
                <a:ea typeface="+mn-ea"/>
                <a:cs typeface="+mn-cs"/>
              </a:rPr>
              <a:t>of</a:t>
            </a:r>
            <a:r>
              <a:rPr lang="sv-SE" sz="4000" b="1" i="0" u="none" strike="noStrike" kern="1200" baseline="0" dirty="0">
                <a:solidFill>
                  <a:srgbClr val="9B2043"/>
                </a:solidFill>
                <a:latin typeface="+mj-lt"/>
                <a:ea typeface="+mn-ea"/>
                <a:cs typeface="+mn-cs"/>
              </a:rPr>
              <a:t> Signals and Systems</a:t>
            </a:r>
            <a:endParaRPr lang="sv-SE" sz="4000" b="1" baseline="0" dirty="0">
              <a:solidFill>
                <a:srgbClr val="9B2043"/>
              </a:solidFill>
              <a:latin typeface="+mj-lt"/>
            </a:endParaRPr>
          </a:p>
        </p:txBody>
      </p:sp>
      <p:sp>
        <p:nvSpPr>
          <p:cNvPr id="27" name="Platshållare för text 11"/>
          <p:cNvSpPr txBox="1">
            <a:spLocks/>
          </p:cNvSpPr>
          <p:nvPr userDrawn="1"/>
        </p:nvSpPr>
        <p:spPr>
          <a:xfrm>
            <a:off x="15849600" y="1646572"/>
            <a:ext cx="8161856" cy="1801055"/>
          </a:xfrm>
          <a:prstGeom prst="rect">
            <a:avLst/>
          </a:prstGeom>
        </p:spPr>
        <p:txBody>
          <a:bodyPr/>
          <a:lstStyle>
            <a:lvl1pPr marL="0" indent="0" algn="r" defTabSz="174883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2400" b="0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366280" indent="0" algn="l" defTabSz="13662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20411" marR="0" indent="0" algn="l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5554" indent="1087858" algn="l" defTabSz="1748836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5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9761" indent="-874418" algn="l" defTabSz="1748836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8596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7432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6268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5104" indent="-874418" algn="l" defTabSz="1748836" rtl="0" eaLnBrk="1" latinLnBrk="0" hangingPunct="1">
              <a:spcBef>
                <a:spcPct val="20000"/>
              </a:spcBef>
              <a:buFont typeface="Arial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Name</a:t>
            </a:r>
            <a:br>
              <a:rPr lang="sv-SE" dirty="0"/>
            </a:br>
            <a:r>
              <a:rPr lang="sv-SE" dirty="0"/>
              <a:t>Course</a:t>
            </a:r>
          </a:p>
        </p:txBody>
      </p:sp>
      <p:sp>
        <p:nvSpPr>
          <p:cNvPr id="28" name="textruta 23"/>
          <p:cNvSpPr txBox="1"/>
          <p:nvPr userDrawn="1"/>
        </p:nvSpPr>
        <p:spPr>
          <a:xfrm>
            <a:off x="794595" y="637301"/>
            <a:ext cx="1396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18000" b="1" i="0" u="none" strike="noStrike" kern="1200" spc="-3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MPSYS</a:t>
            </a:r>
            <a:endParaRPr lang="sv-SE" sz="18000" b="1" spc="-30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770" y="34798337"/>
            <a:ext cx="3599688" cy="487680"/>
          </a:xfrm>
          <a:prstGeom prst="rect">
            <a:avLst/>
          </a:prstGeom>
        </p:spPr>
      </p:pic>
      <p:sp>
        <p:nvSpPr>
          <p:cNvPr id="30" name="textruta 23"/>
          <p:cNvSpPr txBox="1"/>
          <p:nvPr userDrawn="1"/>
        </p:nvSpPr>
        <p:spPr>
          <a:xfrm>
            <a:off x="9615289" y="1193338"/>
            <a:ext cx="772204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1748836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sv-SE" sz="8000" b="1" i="0" u="none" strike="noStrike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TECHNICAL MINI FAIR</a:t>
            </a:r>
            <a:endParaRPr lang="sv-SE" sz="8000" b="1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1748836" rtl="0" eaLnBrk="1" latinLnBrk="0" hangingPunct="1">
        <a:spcBef>
          <a:spcPct val="0"/>
        </a:spcBef>
        <a:buNone/>
        <a:defRPr sz="12000" kern="1200" spc="-150" baseline="0">
          <a:solidFill>
            <a:schemeClr val="tx1"/>
          </a:solidFill>
          <a:latin typeface="Akzidenz-Bd for Chalmers" panose="00000400000000000000" pitchFamily="2"/>
          <a:ea typeface="+mj-ea"/>
          <a:cs typeface="+mj-cs"/>
        </a:defRPr>
      </a:lvl1pPr>
    </p:titleStyle>
    <p:bodyStyle>
      <a:lvl1pPr marL="0" indent="0" algn="l" defTabSz="1748836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None/>
        <a:defRPr sz="3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66280" indent="0" algn="l" defTabSz="136628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Lucida Grande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2720411" marR="0" indent="0" algn="l" defTabSz="1748836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Tx/>
        <a:buFont typeface="Arial"/>
        <a:buNone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65554" indent="1087858" algn="l" defTabSz="1748836" rtl="0" eaLnBrk="1" latinLnBrk="0" hangingPunct="1">
        <a:spcBef>
          <a:spcPct val="20000"/>
        </a:spcBef>
        <a:buClrTx/>
        <a:buFont typeface="Arial"/>
        <a:buChar char="•"/>
        <a:defRPr sz="5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761" indent="-874418" algn="l" defTabSz="1748836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596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432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6268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5104" indent="-874418" algn="l" defTabSz="1748836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836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671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507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343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4179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3014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850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686" algn="l" defTabSz="1748836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tshållare för text 7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/>
              <a:t>Design project in systems, control and mechatronics</a:t>
            </a:r>
          </a:p>
          <a:p>
            <a:pPr algn="r"/>
            <a:r>
              <a:rPr lang="sv-SE" dirty="0"/>
              <a:t> </a:t>
            </a:r>
          </a:p>
        </p:txBody>
      </p:sp>
      <p:sp>
        <p:nvSpPr>
          <p:cNvPr id="46" name="Rubrik 45"/>
          <p:cNvSpPr>
            <a:spLocks noGrp="1"/>
          </p:cNvSpPr>
          <p:nvPr>
            <p:ph type="title"/>
          </p:nvPr>
        </p:nvSpPr>
        <p:spPr>
          <a:xfrm>
            <a:off x="1164167" y="5352391"/>
            <a:ext cx="22873230" cy="2008529"/>
          </a:xfrm>
        </p:spPr>
        <p:txBody>
          <a:bodyPr/>
          <a:lstStyle/>
          <a:p>
            <a:r>
              <a:rPr lang="sv-SE" sz="10000" dirty="0"/>
              <a:t>Control </a:t>
            </a:r>
            <a:r>
              <a:rPr lang="sv-SE" sz="10000" dirty="0" err="1"/>
              <a:t>of</a:t>
            </a:r>
            <a:r>
              <a:rPr lang="sv-SE" sz="10000" dirty="0"/>
              <a:t> </a:t>
            </a:r>
            <a:r>
              <a:rPr lang="sv-SE" sz="10000" dirty="0" err="1"/>
              <a:t>Sous</a:t>
            </a:r>
            <a:r>
              <a:rPr lang="sv-SE" sz="10000" dirty="0"/>
              <a:t> Vide </a:t>
            </a:r>
            <a:r>
              <a:rPr lang="sv-SE" sz="10000" dirty="0" err="1"/>
              <a:t>Cooking</a:t>
            </a:r>
            <a:r>
              <a:rPr lang="sv-SE" sz="10000" dirty="0"/>
              <a:t> </a:t>
            </a:r>
            <a:r>
              <a:rPr lang="sv-SE" sz="10000" dirty="0" err="1"/>
              <a:t>Device</a:t>
            </a:r>
            <a:endParaRPr lang="sv-SE" sz="10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 err="1"/>
              <a:t>Both</a:t>
            </a:r>
            <a:r>
              <a:rPr lang="sv-SE" dirty="0"/>
              <a:t> my </a:t>
            </a:r>
            <a:r>
              <a:rPr lang="sv-SE" dirty="0" err="1"/>
              <a:t>formulas</a:t>
            </a:r>
            <a:r>
              <a:rPr lang="sv-SE" dirty="0"/>
              <a:t> + </a:t>
            </a:r>
            <a:r>
              <a:rPr lang="sv-SE" dirty="0" err="1"/>
              <a:t>pic</a:t>
            </a:r>
            <a:br>
              <a:rPr lang="sv-SE" dirty="0"/>
            </a:br>
            <a:r>
              <a:rPr lang="sv-SE" dirty="0" err="1"/>
              <a:t>Tonies</a:t>
            </a:r>
            <a:r>
              <a:rPr lang="sv-SE" dirty="0"/>
              <a:t> </a:t>
            </a:r>
            <a:r>
              <a:rPr lang="sv-SE" dirty="0" err="1"/>
              <a:t>Simulink</a:t>
            </a:r>
            <a:endParaRPr lang="sv-SE" dirty="0"/>
          </a:p>
          <a:p>
            <a:r>
              <a:rPr lang="sv-SE" dirty="0"/>
              <a:t>A+B </a:t>
            </a:r>
            <a:r>
              <a:rPr lang="sv-SE" dirty="0" err="1"/>
              <a:t>statespace</a:t>
            </a:r>
            <a:endParaRPr lang="sv-S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sv-SE" dirty="0"/>
              <a:t>System </a:t>
            </a:r>
            <a:r>
              <a:rPr lang="sv-SE" dirty="0" err="1"/>
              <a:t>Identification</a:t>
            </a:r>
            <a:endParaRPr lang="sv-S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Sous</a:t>
            </a:r>
            <a:r>
              <a:rPr lang="sv-SE" dirty="0"/>
              <a:t> Vide </a:t>
            </a:r>
            <a:r>
              <a:rPr lang="sv-SE" dirty="0" err="1"/>
              <a:t>cooking</a:t>
            </a:r>
            <a:r>
              <a:rPr lang="sv-SE" dirty="0"/>
              <a:t> </a:t>
            </a:r>
            <a:r>
              <a:rPr lang="sv-SE" dirty="0" err="1"/>
              <a:t>device</a:t>
            </a:r>
            <a:r>
              <a:rPr lang="sv-SE" dirty="0"/>
              <a:t>. 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15"/>
          </p:nvPr>
        </p:nvSpPr>
        <p:spPr>
          <a:xfrm>
            <a:off x="1146529" y="19802481"/>
            <a:ext cx="8738456" cy="4249313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15849600" y="25006834"/>
            <a:ext cx="8371298" cy="7260706"/>
          </a:xfrm>
        </p:spPr>
      </p:pic>
      <p:sp>
        <p:nvSpPr>
          <p:cNvPr id="28" name="Content Placeholder 6"/>
          <p:cNvSpPr>
            <a:spLocks noGrp="1"/>
          </p:cNvSpPr>
          <p:nvPr>
            <p:ph sz="quarter" idx="22"/>
          </p:nvPr>
        </p:nvSpPr>
        <p:spPr>
          <a:xfrm>
            <a:off x="10301713" y="10913116"/>
            <a:ext cx="13735686" cy="13138680"/>
          </a:xfrm>
        </p:spPr>
        <p:txBody>
          <a:bodyPr/>
          <a:lstStyle/>
          <a:p>
            <a:r>
              <a:rPr lang="sv-SE" dirty="0"/>
              <a:t>System </a:t>
            </a:r>
            <a:r>
              <a:rPr lang="sv-SE" dirty="0" err="1"/>
              <a:t>Identification</a:t>
            </a:r>
            <a:r>
              <a:rPr lang="sv-SE" dirty="0"/>
              <a:t> – tests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model</a:t>
            </a:r>
            <a:br>
              <a:rPr lang="sv-SE" dirty="0"/>
            </a:b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/>
              <a:t>?</a:t>
            </a:r>
          </a:p>
          <a:p>
            <a:endParaRPr lang="sv-SE" dirty="0"/>
          </a:p>
        </p:txBody>
      </p:sp>
      <p:sp>
        <p:nvSpPr>
          <p:cNvPr id="14" name="Underrubrik 1"/>
          <p:cNvSpPr>
            <a:spLocks noGrp="1"/>
          </p:cNvSpPr>
          <p:nvPr>
            <p:ph type="subTitle" idx="1"/>
          </p:nvPr>
        </p:nvSpPr>
        <p:spPr>
          <a:xfrm>
            <a:off x="1164168" y="8885339"/>
            <a:ext cx="22873230" cy="1247145"/>
          </a:xfrm>
        </p:spPr>
        <p:txBody>
          <a:bodyPr/>
          <a:lstStyle/>
          <a:p>
            <a:r>
              <a:rPr lang="sv-SE" dirty="0"/>
              <a:t>Control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both</a:t>
            </a:r>
            <a:r>
              <a:rPr lang="sv-SE" dirty="0"/>
              <a:t> the pump and the </a:t>
            </a:r>
            <a:r>
              <a:rPr lang="sv-SE" dirty="0" err="1"/>
              <a:t>heating</a:t>
            </a:r>
            <a:r>
              <a:rPr lang="sv-SE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23003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ktangel 59"/>
          <p:cNvSpPr/>
          <p:nvPr/>
        </p:nvSpPr>
        <p:spPr>
          <a:xfrm>
            <a:off x="6357552" y="10302993"/>
            <a:ext cx="12053540" cy="7070607"/>
          </a:xfrm>
          <a:prstGeom prst="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Rubrik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6792686" y="10678886"/>
            <a:ext cx="11136085" cy="6237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/>
          <p:cNvSpPr/>
          <p:nvPr/>
        </p:nvSpPr>
        <p:spPr>
          <a:xfrm>
            <a:off x="7298870" y="11217728"/>
            <a:ext cx="10123715" cy="515982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/>
          <p:cNvSpPr/>
          <p:nvPr/>
        </p:nvSpPr>
        <p:spPr>
          <a:xfrm>
            <a:off x="17426570" y="14722236"/>
            <a:ext cx="506184" cy="47556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9" name="Platshållare för innehåll 28"/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13385495" y="13469406"/>
            <a:ext cx="3210531" cy="2635204"/>
          </a:xfrm>
        </p:spPr>
      </p:pic>
      <p:sp>
        <p:nvSpPr>
          <p:cNvPr id="28" name="textruta 27"/>
          <p:cNvSpPr txBox="1"/>
          <p:nvPr/>
        </p:nvSpPr>
        <p:spPr>
          <a:xfrm>
            <a:off x="2310506" y="1198680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>
                <a:latin typeface="+mj-lt"/>
              </a:rPr>
              <a:t>Q element</a:t>
            </a:r>
          </a:p>
        </p:txBody>
      </p:sp>
      <p:sp>
        <p:nvSpPr>
          <p:cNvPr id="30" name="textruta 29"/>
          <p:cNvSpPr txBox="1"/>
          <p:nvPr/>
        </p:nvSpPr>
        <p:spPr>
          <a:xfrm>
            <a:off x="9893054" y="1314624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>
                <a:latin typeface="+mj-lt"/>
              </a:rPr>
              <a:t>Q </a:t>
            </a:r>
            <a:r>
              <a:rPr lang="sv-SE" sz="3600" b="1" dirty="0" err="1">
                <a:latin typeface="+mj-lt"/>
              </a:rPr>
              <a:t>accumlation</a:t>
            </a:r>
            <a:endParaRPr lang="sv-SE" sz="3600" b="1" dirty="0">
              <a:latin typeface="+mj-lt"/>
            </a:endParaRPr>
          </a:p>
        </p:txBody>
      </p:sp>
      <p:sp>
        <p:nvSpPr>
          <p:cNvPr id="31" name="textruta 30"/>
          <p:cNvSpPr txBox="1"/>
          <p:nvPr/>
        </p:nvSpPr>
        <p:spPr>
          <a:xfrm>
            <a:off x="19926300" y="1463685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>
                <a:latin typeface="+mj-lt"/>
              </a:rPr>
              <a:t>Q </a:t>
            </a:r>
            <a:r>
              <a:rPr lang="sv-SE" sz="3600" b="1" dirty="0" err="1">
                <a:latin typeface="+mj-lt"/>
              </a:rPr>
              <a:t>food</a:t>
            </a:r>
            <a:endParaRPr lang="sv-SE" sz="3600" b="1" dirty="0">
              <a:latin typeface="+mj-lt"/>
            </a:endParaRPr>
          </a:p>
        </p:txBody>
      </p:sp>
      <p:sp>
        <p:nvSpPr>
          <p:cNvPr id="32" name="textruta 31"/>
          <p:cNvSpPr txBox="1"/>
          <p:nvPr/>
        </p:nvSpPr>
        <p:spPr>
          <a:xfrm>
            <a:off x="19930528" y="1213920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>
                <a:latin typeface="+mj-lt"/>
              </a:rPr>
              <a:t>Q jacket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6792686" y="12309974"/>
            <a:ext cx="506184" cy="47556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/>
          <p:cNvSpPr txBox="1"/>
          <p:nvPr/>
        </p:nvSpPr>
        <p:spPr>
          <a:xfrm>
            <a:off x="2462906" y="1420855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>
                <a:latin typeface="+mj-lt"/>
              </a:rPr>
              <a:t>Q pump</a:t>
            </a:r>
          </a:p>
        </p:txBody>
      </p:sp>
      <p:sp>
        <p:nvSpPr>
          <p:cNvPr id="59" name="Rektangel 58"/>
          <p:cNvSpPr/>
          <p:nvPr/>
        </p:nvSpPr>
        <p:spPr>
          <a:xfrm>
            <a:off x="17422587" y="12485758"/>
            <a:ext cx="506184" cy="47556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Rak pilkoppling 21"/>
          <p:cNvCxnSpPr/>
          <p:nvPr/>
        </p:nvCxnSpPr>
        <p:spPr>
          <a:xfrm>
            <a:off x="3755572" y="12547757"/>
            <a:ext cx="3037114" cy="0"/>
          </a:xfrm>
          <a:prstGeom prst="straightConnector1">
            <a:avLst/>
          </a:prstGeom>
          <a:ln w="825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>
            <a:off x="6792686" y="14579087"/>
            <a:ext cx="506184" cy="47556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pilkoppling 22"/>
          <p:cNvCxnSpPr/>
          <p:nvPr/>
        </p:nvCxnSpPr>
        <p:spPr>
          <a:xfrm>
            <a:off x="3755572" y="14816870"/>
            <a:ext cx="3037114" cy="0"/>
          </a:xfrm>
          <a:prstGeom prst="straightConnector1">
            <a:avLst/>
          </a:prstGeom>
          <a:ln w="825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ak koppling 43"/>
          <p:cNvCxnSpPr/>
          <p:nvPr/>
        </p:nvCxnSpPr>
        <p:spPr>
          <a:xfrm>
            <a:off x="16410214" y="12633140"/>
            <a:ext cx="1012371" cy="0"/>
          </a:xfrm>
          <a:prstGeom prst="line">
            <a:avLst/>
          </a:prstGeom>
          <a:ln w="825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pilkoppling 47"/>
          <p:cNvCxnSpPr/>
          <p:nvPr/>
        </p:nvCxnSpPr>
        <p:spPr>
          <a:xfrm>
            <a:off x="17928771" y="12779829"/>
            <a:ext cx="1459727" cy="538843"/>
          </a:xfrm>
          <a:prstGeom prst="straightConnector1">
            <a:avLst/>
          </a:prstGeom>
          <a:ln w="825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ihandsfigur 49"/>
          <p:cNvSpPr/>
          <p:nvPr/>
        </p:nvSpPr>
        <p:spPr>
          <a:xfrm>
            <a:off x="17429356" y="12634332"/>
            <a:ext cx="535259" cy="178419"/>
          </a:xfrm>
          <a:custGeom>
            <a:avLst/>
            <a:gdLst>
              <a:gd name="connsiteX0" fmla="*/ 0 w 535259"/>
              <a:gd name="connsiteY0" fmla="*/ 0 h 178419"/>
              <a:gd name="connsiteX1" fmla="*/ 55756 w 535259"/>
              <a:gd name="connsiteY1" fmla="*/ 22302 h 178419"/>
              <a:gd name="connsiteX2" fmla="*/ 156117 w 535259"/>
              <a:gd name="connsiteY2" fmla="*/ 55756 h 178419"/>
              <a:gd name="connsiteX3" fmla="*/ 189571 w 535259"/>
              <a:gd name="connsiteY3" fmla="*/ 66907 h 178419"/>
              <a:gd name="connsiteX4" fmla="*/ 223024 w 535259"/>
              <a:gd name="connsiteY4" fmla="*/ 78058 h 178419"/>
              <a:gd name="connsiteX5" fmla="*/ 245327 w 535259"/>
              <a:gd name="connsiteY5" fmla="*/ 100361 h 178419"/>
              <a:gd name="connsiteX6" fmla="*/ 356839 w 535259"/>
              <a:gd name="connsiteY6" fmla="*/ 122663 h 178419"/>
              <a:gd name="connsiteX7" fmla="*/ 457200 w 535259"/>
              <a:gd name="connsiteY7" fmla="*/ 133814 h 178419"/>
              <a:gd name="connsiteX8" fmla="*/ 490654 w 535259"/>
              <a:gd name="connsiteY8" fmla="*/ 156117 h 178419"/>
              <a:gd name="connsiteX9" fmla="*/ 535259 w 535259"/>
              <a:gd name="connsiteY9" fmla="*/ 178419 h 17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259" h="178419">
                <a:moveTo>
                  <a:pt x="0" y="0"/>
                </a:moveTo>
                <a:cubicBezTo>
                  <a:pt x="18585" y="7434"/>
                  <a:pt x="36944" y="15461"/>
                  <a:pt x="55756" y="22302"/>
                </a:cubicBezTo>
                <a:cubicBezTo>
                  <a:pt x="55763" y="22305"/>
                  <a:pt x="139386" y="50179"/>
                  <a:pt x="156117" y="55756"/>
                </a:cubicBezTo>
                <a:lnTo>
                  <a:pt x="189571" y="66907"/>
                </a:lnTo>
                <a:lnTo>
                  <a:pt x="223024" y="78058"/>
                </a:lnTo>
                <a:cubicBezTo>
                  <a:pt x="230458" y="85492"/>
                  <a:pt x="236312" y="94952"/>
                  <a:pt x="245327" y="100361"/>
                </a:cubicBezTo>
                <a:cubicBezTo>
                  <a:pt x="269427" y="114821"/>
                  <a:pt x="343815" y="121035"/>
                  <a:pt x="356839" y="122663"/>
                </a:cubicBezTo>
                <a:cubicBezTo>
                  <a:pt x="390239" y="126838"/>
                  <a:pt x="423746" y="130097"/>
                  <a:pt x="457200" y="133814"/>
                </a:cubicBezTo>
                <a:cubicBezTo>
                  <a:pt x="468351" y="141248"/>
                  <a:pt x="478667" y="150123"/>
                  <a:pt x="490654" y="156117"/>
                </a:cubicBezTo>
                <a:cubicBezTo>
                  <a:pt x="541911" y="181746"/>
                  <a:pt x="510063" y="153225"/>
                  <a:pt x="535259" y="178419"/>
                </a:cubicBezTo>
              </a:path>
            </a:pathLst>
          </a:custGeom>
          <a:noFill/>
          <a:ln w="825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Rak koppling 54"/>
          <p:cNvCxnSpPr/>
          <p:nvPr/>
        </p:nvCxnSpPr>
        <p:spPr>
          <a:xfrm>
            <a:off x="16343338" y="14848113"/>
            <a:ext cx="1012371" cy="0"/>
          </a:xfrm>
          <a:prstGeom prst="line">
            <a:avLst/>
          </a:prstGeom>
          <a:ln w="825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ak pilkoppling 55"/>
          <p:cNvCxnSpPr/>
          <p:nvPr/>
        </p:nvCxnSpPr>
        <p:spPr>
          <a:xfrm>
            <a:off x="17861895" y="14994802"/>
            <a:ext cx="1459727" cy="538843"/>
          </a:xfrm>
          <a:prstGeom prst="straightConnector1">
            <a:avLst/>
          </a:prstGeom>
          <a:ln w="825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ihandsfigur 56"/>
          <p:cNvSpPr/>
          <p:nvPr/>
        </p:nvSpPr>
        <p:spPr>
          <a:xfrm>
            <a:off x="17362480" y="14849305"/>
            <a:ext cx="535259" cy="178419"/>
          </a:xfrm>
          <a:custGeom>
            <a:avLst/>
            <a:gdLst>
              <a:gd name="connsiteX0" fmla="*/ 0 w 535259"/>
              <a:gd name="connsiteY0" fmla="*/ 0 h 178419"/>
              <a:gd name="connsiteX1" fmla="*/ 55756 w 535259"/>
              <a:gd name="connsiteY1" fmla="*/ 22302 h 178419"/>
              <a:gd name="connsiteX2" fmla="*/ 156117 w 535259"/>
              <a:gd name="connsiteY2" fmla="*/ 55756 h 178419"/>
              <a:gd name="connsiteX3" fmla="*/ 189571 w 535259"/>
              <a:gd name="connsiteY3" fmla="*/ 66907 h 178419"/>
              <a:gd name="connsiteX4" fmla="*/ 223024 w 535259"/>
              <a:gd name="connsiteY4" fmla="*/ 78058 h 178419"/>
              <a:gd name="connsiteX5" fmla="*/ 245327 w 535259"/>
              <a:gd name="connsiteY5" fmla="*/ 100361 h 178419"/>
              <a:gd name="connsiteX6" fmla="*/ 356839 w 535259"/>
              <a:gd name="connsiteY6" fmla="*/ 122663 h 178419"/>
              <a:gd name="connsiteX7" fmla="*/ 457200 w 535259"/>
              <a:gd name="connsiteY7" fmla="*/ 133814 h 178419"/>
              <a:gd name="connsiteX8" fmla="*/ 490654 w 535259"/>
              <a:gd name="connsiteY8" fmla="*/ 156117 h 178419"/>
              <a:gd name="connsiteX9" fmla="*/ 535259 w 535259"/>
              <a:gd name="connsiteY9" fmla="*/ 178419 h 17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259" h="178419">
                <a:moveTo>
                  <a:pt x="0" y="0"/>
                </a:moveTo>
                <a:cubicBezTo>
                  <a:pt x="18585" y="7434"/>
                  <a:pt x="36944" y="15461"/>
                  <a:pt x="55756" y="22302"/>
                </a:cubicBezTo>
                <a:cubicBezTo>
                  <a:pt x="55763" y="22305"/>
                  <a:pt x="139386" y="50179"/>
                  <a:pt x="156117" y="55756"/>
                </a:cubicBezTo>
                <a:lnTo>
                  <a:pt x="189571" y="66907"/>
                </a:lnTo>
                <a:lnTo>
                  <a:pt x="223024" y="78058"/>
                </a:lnTo>
                <a:cubicBezTo>
                  <a:pt x="230458" y="85492"/>
                  <a:pt x="236312" y="94952"/>
                  <a:pt x="245327" y="100361"/>
                </a:cubicBezTo>
                <a:cubicBezTo>
                  <a:pt x="269427" y="114821"/>
                  <a:pt x="343815" y="121035"/>
                  <a:pt x="356839" y="122663"/>
                </a:cubicBezTo>
                <a:cubicBezTo>
                  <a:pt x="390239" y="126838"/>
                  <a:pt x="423746" y="130097"/>
                  <a:pt x="457200" y="133814"/>
                </a:cubicBezTo>
                <a:cubicBezTo>
                  <a:pt x="468351" y="141248"/>
                  <a:pt x="478667" y="150123"/>
                  <a:pt x="490654" y="156117"/>
                </a:cubicBezTo>
                <a:cubicBezTo>
                  <a:pt x="541911" y="181746"/>
                  <a:pt x="510063" y="153225"/>
                  <a:pt x="535259" y="178419"/>
                </a:cubicBezTo>
              </a:path>
            </a:pathLst>
          </a:custGeom>
          <a:noFill/>
          <a:ln w="825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3866885"/>
      </p:ext>
    </p:extLst>
  </p:cSld>
  <p:clrMapOvr>
    <a:masterClrMapping/>
  </p:clrMapOvr>
</p:sld>
</file>

<file path=ppt/theme/theme1.xml><?xml version="1.0" encoding="utf-8"?>
<a:theme xmlns:a="http://schemas.openxmlformats.org/drawingml/2006/main" name="S2-workshop-2013_Postermall-70x100_ny">
  <a:themeElements>
    <a:clrScheme name="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C95B5"/>
      </a:accent1>
      <a:accent2>
        <a:srgbClr val="C1BB00"/>
      </a:accent2>
      <a:accent3>
        <a:srgbClr val="9961C3"/>
      </a:accent3>
      <a:accent4>
        <a:srgbClr val="D28E00"/>
      </a:accent4>
      <a:accent5>
        <a:srgbClr val="CCC7C0"/>
      </a:accent5>
      <a:accent6>
        <a:srgbClr val="616265"/>
      </a:accent6>
      <a:hlink>
        <a:srgbClr val="1B52FF"/>
      </a:hlink>
      <a:folHlink>
        <a:srgbClr val="61A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b="1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6954698-8DF4-49A6-90B6-860B940EA538}" vid="{895C59D5-0DD1-4F87-98DD-2CA1BCE074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Template (1)</Template>
  <TotalTime>348</TotalTime>
  <Words>59</Words>
  <Application>Microsoft Office PowerPoint</Application>
  <PresentationFormat>Anpassad</PresentationFormat>
  <Paragraphs>16</Paragraphs>
  <Slides>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9" baseType="lpstr">
      <vt:lpstr>Akzidenz-Bd for Chalmers</vt:lpstr>
      <vt:lpstr>Arial</vt:lpstr>
      <vt:lpstr>Arial Black</vt:lpstr>
      <vt:lpstr>Calibri</vt:lpstr>
      <vt:lpstr>Lucida Grande</vt:lpstr>
      <vt:lpstr>Wingdings</vt:lpstr>
      <vt:lpstr>S2-workshop-2013_Postermall-70x100_ny</vt:lpstr>
      <vt:lpstr>Control of Sous Vide Cooking Device</vt:lpstr>
      <vt:lpstr>PowerPoint-presentation</vt:lpstr>
    </vt:vector>
  </TitlesOfParts>
  <Manager>malin.ulfvarson@chalmers.se</Manager>
  <Company>Chalmers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Sous Vide Cooking Device</dc:title>
  <dc:creator>Josefine</dc:creator>
  <cp:lastModifiedBy>Josefine</cp:lastModifiedBy>
  <cp:revision>8</cp:revision>
  <cp:lastPrinted>2012-12-14T13:18:14Z</cp:lastPrinted>
  <dcterms:created xsi:type="dcterms:W3CDTF">2016-12-06T10:34:32Z</dcterms:created>
  <dcterms:modified xsi:type="dcterms:W3CDTF">2016-12-06T16:23:18Z</dcterms:modified>
</cp:coreProperties>
</file>