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2" r:id="rId1"/>
  </p:sldMasterIdLst>
  <p:sldIdLst>
    <p:sldId id="256" r:id="rId2"/>
    <p:sldId id="257" r:id="rId3"/>
    <p:sldId id="258" r:id="rId4"/>
    <p:sldId id="259" r:id="rId5"/>
    <p:sldId id="260" r:id="rId6"/>
    <p:sldId id="262" r:id="rId7"/>
    <p:sldId id="263" r:id="rId8"/>
    <p:sldId id="264" r:id="rId9"/>
    <p:sldId id="265" r:id="rId10"/>
    <p:sldId id="261"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104" d="100"/>
          <a:sy n="104" d="100"/>
        </p:scale>
        <p:origin x="792" y="11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C183EBC-1B93-4172-8D5C-97B72BD03853}" type="datetimeFigureOut">
              <a:rPr lang="en-IN" smtClean="0"/>
              <a:pPr/>
              <a:t>22-10-2024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8331F4B-31FE-4427-A99A-0C727B634E84}" type="slidenum">
              <a:rPr lang="en-IN" smtClean="0"/>
              <a:pPr/>
              <a:t>‹#›</a:t>
            </a:fld>
            <a:endParaRPr lang="en-IN"/>
          </a:p>
        </p:txBody>
      </p:sp>
    </p:spTree>
    <p:extLst>
      <p:ext uri="{BB962C8B-B14F-4D97-AF65-F5344CB8AC3E}">
        <p14:creationId xmlns:p14="http://schemas.microsoft.com/office/powerpoint/2010/main" val="638182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C183EBC-1B93-4172-8D5C-97B72BD03853}" type="datetimeFigureOut">
              <a:rPr lang="en-IN" smtClean="0"/>
              <a:pPr/>
              <a:t>22-10-2024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8331F4B-31FE-4427-A99A-0C727B634E84}" type="slidenum">
              <a:rPr lang="en-IN" smtClean="0"/>
              <a:pPr/>
              <a:t>‹#›</a:t>
            </a:fld>
            <a:endParaRPr lang="en-IN"/>
          </a:p>
        </p:txBody>
      </p:sp>
    </p:spTree>
    <p:extLst>
      <p:ext uri="{BB962C8B-B14F-4D97-AF65-F5344CB8AC3E}">
        <p14:creationId xmlns:p14="http://schemas.microsoft.com/office/powerpoint/2010/main" val="4530499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C183EBC-1B93-4172-8D5C-97B72BD03853}" type="datetimeFigureOut">
              <a:rPr lang="en-IN" smtClean="0"/>
              <a:pPr/>
              <a:t>22-10-2024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8331F4B-31FE-4427-A99A-0C727B634E84}" type="slidenum">
              <a:rPr lang="en-IN" smtClean="0"/>
              <a:pPr/>
              <a:t>‹#›</a:t>
            </a:fld>
            <a:endParaRPr lang="en-IN"/>
          </a:p>
        </p:txBody>
      </p:sp>
    </p:spTree>
    <p:extLst>
      <p:ext uri="{BB962C8B-B14F-4D97-AF65-F5344CB8AC3E}">
        <p14:creationId xmlns:p14="http://schemas.microsoft.com/office/powerpoint/2010/main" val="8746951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C183EBC-1B93-4172-8D5C-97B72BD03853}" type="datetimeFigureOut">
              <a:rPr lang="en-IN" smtClean="0"/>
              <a:pPr/>
              <a:t>22-10-2024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8331F4B-31FE-4427-A99A-0C727B634E84}" type="slidenum">
              <a:rPr lang="en-IN" smtClean="0"/>
              <a:pPr/>
              <a:t>‹#›</a:t>
            </a:fld>
            <a:endParaRPr lang="en-IN"/>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1734300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C183EBC-1B93-4172-8D5C-97B72BD03853}" type="datetimeFigureOut">
              <a:rPr lang="en-IN" smtClean="0"/>
              <a:pPr/>
              <a:t>22-10-2024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8331F4B-31FE-4427-A99A-0C727B634E84}" type="slidenum">
              <a:rPr lang="en-IN" smtClean="0"/>
              <a:pPr/>
              <a:t>‹#›</a:t>
            </a:fld>
            <a:endParaRPr lang="en-IN"/>
          </a:p>
        </p:txBody>
      </p:sp>
    </p:spTree>
    <p:extLst>
      <p:ext uri="{BB962C8B-B14F-4D97-AF65-F5344CB8AC3E}">
        <p14:creationId xmlns:p14="http://schemas.microsoft.com/office/powerpoint/2010/main" val="7055674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8C183EBC-1B93-4172-8D5C-97B72BD03853}" type="datetimeFigureOut">
              <a:rPr lang="en-IN" smtClean="0"/>
              <a:pPr/>
              <a:t>22-10-2024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8331F4B-31FE-4427-A99A-0C727B634E84}" type="slidenum">
              <a:rPr lang="en-IN" smtClean="0"/>
              <a:pPr/>
              <a:t>‹#›</a:t>
            </a:fld>
            <a:endParaRPr lang="en-IN"/>
          </a:p>
        </p:txBody>
      </p:sp>
    </p:spTree>
    <p:extLst>
      <p:ext uri="{BB962C8B-B14F-4D97-AF65-F5344CB8AC3E}">
        <p14:creationId xmlns:p14="http://schemas.microsoft.com/office/powerpoint/2010/main" val="85116956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8C183EBC-1B93-4172-8D5C-97B72BD03853}" type="datetimeFigureOut">
              <a:rPr lang="en-IN" smtClean="0"/>
              <a:pPr/>
              <a:t>22-10-2024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8331F4B-31FE-4427-A99A-0C727B634E84}" type="slidenum">
              <a:rPr lang="en-IN" smtClean="0"/>
              <a:pPr/>
              <a:t>‹#›</a:t>
            </a:fld>
            <a:endParaRPr lang="en-IN"/>
          </a:p>
        </p:txBody>
      </p:sp>
    </p:spTree>
    <p:extLst>
      <p:ext uri="{BB962C8B-B14F-4D97-AF65-F5344CB8AC3E}">
        <p14:creationId xmlns:p14="http://schemas.microsoft.com/office/powerpoint/2010/main" val="35961416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C183EBC-1B93-4172-8D5C-97B72BD03853}" type="datetimeFigureOut">
              <a:rPr lang="en-IN" smtClean="0"/>
              <a:pPr/>
              <a:t>22-10-2024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8331F4B-31FE-4427-A99A-0C727B634E84}" type="slidenum">
              <a:rPr lang="en-IN" smtClean="0"/>
              <a:pPr/>
              <a:t>‹#›</a:t>
            </a:fld>
            <a:endParaRPr lang="en-IN"/>
          </a:p>
        </p:txBody>
      </p:sp>
    </p:spTree>
    <p:extLst>
      <p:ext uri="{BB962C8B-B14F-4D97-AF65-F5344CB8AC3E}">
        <p14:creationId xmlns:p14="http://schemas.microsoft.com/office/powerpoint/2010/main" val="426883953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smtClean="0"/>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C183EBC-1B93-4172-8D5C-97B72BD03853}" type="datetimeFigureOut">
              <a:rPr lang="en-IN" smtClean="0"/>
              <a:pPr/>
              <a:t>22-10-2024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8331F4B-31FE-4427-A99A-0C727B634E84}" type="slidenum">
              <a:rPr lang="en-IN" smtClean="0"/>
              <a:pPr/>
              <a:t>‹#›</a:t>
            </a:fld>
            <a:endParaRPr lang="en-IN"/>
          </a:p>
        </p:txBody>
      </p:sp>
    </p:spTree>
    <p:extLst>
      <p:ext uri="{BB962C8B-B14F-4D97-AF65-F5344CB8AC3E}">
        <p14:creationId xmlns:p14="http://schemas.microsoft.com/office/powerpoint/2010/main" val="40065459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C183EBC-1B93-4172-8D5C-97B72BD03853}" type="datetimeFigureOut">
              <a:rPr lang="en-IN" smtClean="0"/>
              <a:pPr/>
              <a:t>22-10-2024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8331F4B-31FE-4427-A99A-0C727B634E84}" type="slidenum">
              <a:rPr lang="en-IN" smtClean="0"/>
              <a:pPr/>
              <a:t>‹#›</a:t>
            </a:fld>
            <a:endParaRPr lang="en-IN"/>
          </a:p>
        </p:txBody>
      </p:sp>
    </p:spTree>
    <p:extLst>
      <p:ext uri="{BB962C8B-B14F-4D97-AF65-F5344CB8AC3E}">
        <p14:creationId xmlns:p14="http://schemas.microsoft.com/office/powerpoint/2010/main" val="16978333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C183EBC-1B93-4172-8D5C-97B72BD03853}" type="datetimeFigureOut">
              <a:rPr lang="en-IN" smtClean="0"/>
              <a:pPr/>
              <a:t>22-10-2024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8331F4B-31FE-4427-A99A-0C727B634E84}" type="slidenum">
              <a:rPr lang="en-IN" smtClean="0"/>
              <a:pPr/>
              <a:t>‹#›</a:t>
            </a:fld>
            <a:endParaRPr lang="en-IN"/>
          </a:p>
        </p:txBody>
      </p:sp>
    </p:spTree>
    <p:extLst>
      <p:ext uri="{BB962C8B-B14F-4D97-AF65-F5344CB8AC3E}">
        <p14:creationId xmlns:p14="http://schemas.microsoft.com/office/powerpoint/2010/main" val="4434703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C183EBC-1B93-4172-8D5C-97B72BD03853}" type="datetimeFigureOut">
              <a:rPr lang="en-IN" smtClean="0"/>
              <a:pPr/>
              <a:t>22-10-2024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8331F4B-31FE-4427-A99A-0C727B634E84}" type="slidenum">
              <a:rPr lang="en-IN" smtClean="0"/>
              <a:pPr/>
              <a:t>‹#›</a:t>
            </a:fld>
            <a:endParaRPr lang="en-IN"/>
          </a:p>
        </p:txBody>
      </p:sp>
    </p:spTree>
    <p:extLst>
      <p:ext uri="{BB962C8B-B14F-4D97-AF65-F5344CB8AC3E}">
        <p14:creationId xmlns:p14="http://schemas.microsoft.com/office/powerpoint/2010/main" val="2271385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C183EBC-1B93-4172-8D5C-97B72BD03853}" type="datetimeFigureOut">
              <a:rPr lang="en-IN" smtClean="0"/>
              <a:pPr/>
              <a:t>22-10-2024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8331F4B-31FE-4427-A99A-0C727B634E84}" type="slidenum">
              <a:rPr lang="en-IN" smtClean="0"/>
              <a:pPr/>
              <a:t>‹#›</a:t>
            </a:fld>
            <a:endParaRPr lang="en-IN"/>
          </a:p>
        </p:txBody>
      </p:sp>
    </p:spTree>
    <p:extLst>
      <p:ext uri="{BB962C8B-B14F-4D97-AF65-F5344CB8AC3E}">
        <p14:creationId xmlns:p14="http://schemas.microsoft.com/office/powerpoint/2010/main" val="22061613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C183EBC-1B93-4172-8D5C-97B72BD03853}" type="datetimeFigureOut">
              <a:rPr lang="en-IN" smtClean="0"/>
              <a:pPr/>
              <a:t>22-10-2024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8331F4B-31FE-4427-A99A-0C727B634E84}" type="slidenum">
              <a:rPr lang="en-IN" smtClean="0"/>
              <a:pPr/>
              <a:t>‹#›</a:t>
            </a:fld>
            <a:endParaRPr lang="en-IN"/>
          </a:p>
        </p:txBody>
      </p:sp>
    </p:spTree>
    <p:extLst>
      <p:ext uri="{BB962C8B-B14F-4D97-AF65-F5344CB8AC3E}">
        <p14:creationId xmlns:p14="http://schemas.microsoft.com/office/powerpoint/2010/main" val="29560653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C183EBC-1B93-4172-8D5C-97B72BD03853}" type="datetimeFigureOut">
              <a:rPr lang="en-IN" smtClean="0"/>
              <a:pPr/>
              <a:t>22-10-2024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8331F4B-31FE-4427-A99A-0C727B634E84}" type="slidenum">
              <a:rPr lang="en-IN" smtClean="0"/>
              <a:pPr/>
              <a:t>‹#›</a:t>
            </a:fld>
            <a:endParaRPr lang="en-IN"/>
          </a:p>
        </p:txBody>
      </p:sp>
    </p:spTree>
    <p:extLst>
      <p:ext uri="{BB962C8B-B14F-4D97-AF65-F5344CB8AC3E}">
        <p14:creationId xmlns:p14="http://schemas.microsoft.com/office/powerpoint/2010/main" val="21418012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8C183EBC-1B93-4172-8D5C-97B72BD03853}" type="datetimeFigureOut">
              <a:rPr lang="en-IN" smtClean="0"/>
              <a:pPr/>
              <a:t>22-10-2024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8331F4B-31FE-4427-A99A-0C727B634E84}" type="slidenum">
              <a:rPr lang="en-IN" smtClean="0"/>
              <a:pPr/>
              <a:t>‹#›</a:t>
            </a:fld>
            <a:endParaRPr lang="en-IN"/>
          </a:p>
        </p:txBody>
      </p:sp>
    </p:spTree>
    <p:extLst>
      <p:ext uri="{BB962C8B-B14F-4D97-AF65-F5344CB8AC3E}">
        <p14:creationId xmlns:p14="http://schemas.microsoft.com/office/powerpoint/2010/main" val="2308915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smtClean="0"/>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C183EBC-1B93-4172-8D5C-97B72BD03853}" type="datetimeFigureOut">
              <a:rPr lang="en-IN" smtClean="0"/>
              <a:pPr/>
              <a:t>22-10-2024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8331F4B-31FE-4427-A99A-0C727B634E84}" type="slidenum">
              <a:rPr lang="en-IN" smtClean="0"/>
              <a:pPr/>
              <a:t>‹#›</a:t>
            </a:fld>
            <a:endParaRPr lang="en-IN"/>
          </a:p>
        </p:txBody>
      </p:sp>
    </p:spTree>
    <p:extLst>
      <p:ext uri="{BB962C8B-B14F-4D97-AF65-F5344CB8AC3E}">
        <p14:creationId xmlns:p14="http://schemas.microsoft.com/office/powerpoint/2010/main" val="395204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C183EBC-1B93-4172-8D5C-97B72BD03853}" type="datetimeFigureOut">
              <a:rPr lang="en-IN" smtClean="0"/>
              <a:pPr/>
              <a:t>22-10-2024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8331F4B-31FE-4427-A99A-0C727B634E84}" type="slidenum">
              <a:rPr lang="en-IN" smtClean="0"/>
              <a:pPr/>
              <a:t>‹#›</a:t>
            </a:fld>
            <a:endParaRPr lang="en-IN"/>
          </a:p>
        </p:txBody>
      </p:sp>
    </p:spTree>
    <p:extLst>
      <p:ext uri="{BB962C8B-B14F-4D97-AF65-F5344CB8AC3E}">
        <p14:creationId xmlns:p14="http://schemas.microsoft.com/office/powerpoint/2010/main" val="2074248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0">
            <a:alphaModFix amt="8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8C183EBC-1B93-4172-8D5C-97B72BD03853}" type="datetimeFigureOut">
              <a:rPr lang="en-IN" smtClean="0"/>
              <a:pPr/>
              <a:t>22-10-2024</a:t>
            </a:fld>
            <a:endParaRPr lang="en-IN"/>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IN"/>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88331F4B-31FE-4427-A99A-0C727B634E84}" type="slidenum">
              <a:rPr lang="en-IN" smtClean="0"/>
              <a:pPr/>
              <a:t>‹#›</a:t>
            </a:fld>
            <a:endParaRPr lang="en-IN"/>
          </a:p>
        </p:txBody>
      </p:sp>
    </p:spTree>
    <p:extLst>
      <p:ext uri="{BB962C8B-B14F-4D97-AF65-F5344CB8AC3E}">
        <p14:creationId xmlns:p14="http://schemas.microsoft.com/office/powerpoint/2010/main" val="951470954"/>
      </p:ext>
    </p:extLst>
  </p:cSld>
  <p:clrMap bg1="lt1" tx1="dk1" bg2="lt2" tx2="dk2" accent1="accent1" accent2="accent2" accent3="accent3" accent4="accent4" accent5="accent5" accent6="accent6" hlink="hlink" folHlink="folHlink"/>
  <p:sldLayoutIdLst>
    <p:sldLayoutId id="2147483883" r:id="rId1"/>
    <p:sldLayoutId id="2147483884" r:id="rId2"/>
    <p:sldLayoutId id="2147483885" r:id="rId3"/>
    <p:sldLayoutId id="2147483886" r:id="rId4"/>
    <p:sldLayoutId id="2147483887" r:id="rId5"/>
    <p:sldLayoutId id="2147483888" r:id="rId6"/>
    <p:sldLayoutId id="2147483889" r:id="rId7"/>
    <p:sldLayoutId id="2147483890" r:id="rId8"/>
    <p:sldLayoutId id="2147483891" r:id="rId9"/>
    <p:sldLayoutId id="2147483892" r:id="rId10"/>
    <p:sldLayoutId id="2147483893" r:id="rId11"/>
    <p:sldLayoutId id="2147483894" r:id="rId12"/>
    <p:sldLayoutId id="2147483895" r:id="rId13"/>
    <p:sldLayoutId id="2147483896" r:id="rId14"/>
    <p:sldLayoutId id="2147483897" r:id="rId15"/>
    <p:sldLayoutId id="2147483898" r:id="rId16"/>
    <p:sldLayoutId id="2147483899" r:id="rId17"/>
    <p:sldLayoutId id="2147483900" r:id="rId18"/>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24EEA-AE36-4622-EF15-83AEFFF7BFC6}"/>
              </a:ext>
            </a:extLst>
          </p:cNvPr>
          <p:cNvSpPr>
            <a:spLocks noGrp="1"/>
          </p:cNvSpPr>
          <p:nvPr>
            <p:ph type="ctrTitle"/>
          </p:nvPr>
        </p:nvSpPr>
        <p:spPr>
          <a:xfrm>
            <a:off x="2212532" y="771909"/>
            <a:ext cx="7766936" cy="1268430"/>
          </a:xfrm>
        </p:spPr>
        <p:txBody>
          <a:bodyPr/>
          <a:lstStyle/>
          <a:p>
            <a:r>
              <a:rPr lang="en-US" dirty="0">
                <a:solidFill>
                  <a:schemeClr val="tx1">
                    <a:lumMod val="95000"/>
                    <a:lumOff val="5000"/>
                  </a:schemeClr>
                </a:solidFill>
                <a:latin typeface="Times New Roman" panose="02020603050405020304" pitchFamily="18" charset="0"/>
                <a:cs typeface="Times New Roman" panose="02020603050405020304" pitchFamily="18" charset="0"/>
              </a:rPr>
              <a:t>JAVA</a:t>
            </a:r>
            <a:r>
              <a:rPr lang="en-US" dirty="0">
                <a:latin typeface="Times New Roman" panose="02020603050405020304" pitchFamily="18" charset="0"/>
                <a:cs typeface="Times New Roman" panose="02020603050405020304" pitchFamily="18" charset="0"/>
              </a:rPr>
              <a:t> </a:t>
            </a:r>
            <a:r>
              <a:rPr lang="en-US" dirty="0">
                <a:solidFill>
                  <a:schemeClr val="tx1">
                    <a:lumMod val="95000"/>
                    <a:lumOff val="5000"/>
                  </a:schemeClr>
                </a:solidFill>
                <a:latin typeface="Times New Roman" panose="02020603050405020304" pitchFamily="18" charset="0"/>
                <a:cs typeface="Times New Roman" panose="02020603050405020304" pitchFamily="18" charset="0"/>
              </a:rPr>
              <a:t>ARCHITECTURE</a:t>
            </a:r>
            <a:endParaRPr lang="en-IN"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6E25F76A-0BAB-88A6-DB84-6F50E23A4B70}"/>
              </a:ext>
            </a:extLst>
          </p:cNvPr>
          <p:cNvSpPr>
            <a:spLocks noGrp="1"/>
          </p:cNvSpPr>
          <p:nvPr>
            <p:ph type="subTitle" idx="1"/>
          </p:nvPr>
        </p:nvSpPr>
        <p:spPr>
          <a:xfrm>
            <a:off x="4425064" y="4101084"/>
            <a:ext cx="7766936" cy="2080445"/>
          </a:xfrm>
        </p:spPr>
        <p:txBody>
          <a:bodyPr>
            <a:normAutofit/>
          </a:bodyPr>
          <a:lstStyle/>
          <a:p>
            <a:r>
              <a:rPr lang="en-US" dirty="0">
                <a:solidFill>
                  <a:schemeClr val="tx1">
                    <a:lumMod val="95000"/>
                    <a:lumOff val="5000"/>
                  </a:schemeClr>
                </a:solidFill>
                <a:latin typeface="Times New Roman" panose="02020603050405020304" pitchFamily="18" charset="0"/>
                <a:cs typeface="Times New Roman" panose="02020603050405020304" pitchFamily="18" charset="0"/>
              </a:rPr>
              <a:t> BY:  </a:t>
            </a:r>
            <a:r>
              <a:rPr lang="en-US"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dirty="0" smtClean="0">
                <a:solidFill>
                  <a:schemeClr val="tx1">
                    <a:lumMod val="95000"/>
                    <a:lumOff val="5000"/>
                  </a:schemeClr>
                </a:solidFill>
                <a:latin typeface="Times New Roman" panose="02020603050405020304" pitchFamily="18" charset="0"/>
                <a:cs typeface="Times New Roman" panose="02020603050405020304" pitchFamily="18" charset="0"/>
              </a:rPr>
              <a:t>JOSEFIN J</a:t>
            </a:r>
            <a:endParaRPr lang="en-US" dirty="0">
              <a:solidFill>
                <a:schemeClr val="tx1">
                  <a:lumMod val="95000"/>
                  <a:lumOff val="5000"/>
                </a:schemeClr>
              </a:solidFill>
              <a:latin typeface="Times New Roman" panose="02020603050405020304" pitchFamily="18" charset="0"/>
              <a:cs typeface="Times New Roman" panose="02020603050405020304" pitchFamily="18" charset="0"/>
            </a:endParaRPr>
          </a:p>
          <a:p>
            <a:endParaRPr lang="en-IN" dirty="0"/>
          </a:p>
        </p:txBody>
      </p:sp>
      <p:sp>
        <p:nvSpPr>
          <p:cNvPr id="4" name="AutoShape 4" descr="21,543,802 Java logo Vector Images | Depositphotos">
            <a:extLst>
              <a:ext uri="{FF2B5EF4-FFF2-40B4-BE49-F238E27FC236}">
                <a16:creationId xmlns:a16="http://schemas.microsoft.com/office/drawing/2014/main" id="{0BE04227-09E9-AF56-D700-D6B1688DC912}"/>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 name="AutoShape 10" descr="21,543,802 Java logo Vector Images | Depositphotos">
            <a:extLst>
              <a:ext uri="{FF2B5EF4-FFF2-40B4-BE49-F238E27FC236}">
                <a16:creationId xmlns:a16="http://schemas.microsoft.com/office/drawing/2014/main" id="{29A65021-116D-EA74-C881-F158257CE753}"/>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12" descr="21,543,802 Java logo Vector Images | Depositphotos">
            <a:extLst>
              <a:ext uri="{FF2B5EF4-FFF2-40B4-BE49-F238E27FC236}">
                <a16:creationId xmlns:a16="http://schemas.microsoft.com/office/drawing/2014/main" id="{965DEE0F-1155-3080-3627-8EF4F400D4A9}"/>
              </a:ext>
            </a:extLst>
          </p:cNvPr>
          <p:cNvSpPr>
            <a:spLocks noChangeAspect="1" noChangeArrowheads="1"/>
          </p:cNvSpPr>
          <p:nvPr/>
        </p:nvSpPr>
        <p:spPr bwMode="auto">
          <a:xfrm>
            <a:off x="6248400" y="3581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026" name="Picture 2" descr="java programming (@java.coding_) • Instagram photos and video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2931" y="3276600"/>
            <a:ext cx="2143125" cy="20427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580777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606003" cy="1349829"/>
          </a:xfrm>
        </p:spPr>
        <p:txBody>
          <a:bodyPr/>
          <a:lstStyle/>
          <a:p>
            <a:r>
              <a:rPr lang="en-US" dirty="0" smtClean="0">
                <a:solidFill>
                  <a:schemeClr val="tx1"/>
                </a:solidFill>
                <a:latin typeface="Times New Roman" pitchFamily="18" charset="0"/>
                <a:cs typeface="Times New Roman" pitchFamily="18" charset="0"/>
              </a:rPr>
              <a:t>JAVA RUNTIME ENVIRONMENT(JRE)</a:t>
            </a:r>
            <a:endParaRPr lang="en-US" dirty="0">
              <a:solidFill>
                <a:schemeClr val="tx1"/>
              </a:solidFill>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r>
              <a:rPr lang="en-US" dirty="0" smtClean="0">
                <a:latin typeface="Times New Roman" pitchFamily="18" charset="0"/>
                <a:cs typeface="Times New Roman" pitchFamily="18" charset="0"/>
              </a:rPr>
              <a:t>It provides an environment in which Java programs are executed. </a:t>
            </a: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JRE takes our Java code, integrates it with the required libraries, and then starts the JVM to execute it.</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67543" y="2325189"/>
            <a:ext cx="7201988" cy="2090057"/>
          </a:xfrm>
        </p:spPr>
        <p:txBody>
          <a:bodyPr>
            <a:normAutofit lnSpcReduction="10000"/>
          </a:bodyPr>
          <a:lstStyle/>
          <a:p>
            <a:pPr>
              <a:buNone/>
            </a:pPr>
            <a:r>
              <a:rPr lang="en-US" sz="5400" dirty="0" smtClean="0">
                <a:latin typeface="Times New Roman" pitchFamily="18" charset="0"/>
                <a:cs typeface="Times New Roman" pitchFamily="18" charset="0"/>
              </a:rPr>
              <a:t>             </a:t>
            </a:r>
          </a:p>
          <a:p>
            <a:pPr>
              <a:buNone/>
            </a:pPr>
            <a:r>
              <a:rPr lang="en-US" sz="5400" dirty="0" smtClean="0">
                <a:latin typeface="Times New Roman" pitchFamily="18" charset="0"/>
                <a:cs typeface="Times New Roman" pitchFamily="18" charset="0"/>
              </a:rPr>
              <a:t>                 </a:t>
            </a:r>
            <a:endParaRPr lang="en-US" sz="5400" dirty="0">
              <a:latin typeface="Times New Roman" pitchFamily="18" charset="0"/>
              <a:cs typeface="Times New Roman" pitchFamily="18" charset="0"/>
            </a:endParaRPr>
          </a:p>
        </p:txBody>
      </p:sp>
      <p:pic>
        <p:nvPicPr>
          <p:cNvPr id="4" name="Picture 3"/>
          <p:cNvPicPr>
            <a:picLocks noChangeAspect="1"/>
          </p:cNvPicPr>
          <p:nvPr/>
        </p:nvPicPr>
        <p:blipFill>
          <a:blip r:embed="rId2"/>
          <a:stretch>
            <a:fillRect/>
          </a:stretch>
        </p:blipFill>
        <p:spPr>
          <a:xfrm>
            <a:off x="3000375" y="1047750"/>
            <a:ext cx="6134389" cy="476250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CDD5B-C191-C4E6-D5CC-2883B04F237D}"/>
              </a:ext>
            </a:extLst>
          </p:cNvPr>
          <p:cNvSpPr>
            <a:spLocks noGrp="1"/>
          </p:cNvSpPr>
          <p:nvPr>
            <p:ph type="title"/>
          </p:nvPr>
        </p:nvSpPr>
        <p:spPr/>
        <p:txBody>
          <a:bodyPr>
            <a:normAutofit/>
          </a:bodyPr>
          <a:lstStyle/>
          <a:p>
            <a:r>
              <a:rPr lang="en-US" dirty="0">
                <a:solidFill>
                  <a:schemeClr val="tx1">
                    <a:lumMod val="95000"/>
                    <a:lumOff val="5000"/>
                  </a:schemeClr>
                </a:solidFill>
                <a:latin typeface="Times New Roman" panose="02020603050405020304" pitchFamily="18" charset="0"/>
                <a:cs typeface="Times New Roman" panose="02020603050405020304" pitchFamily="18" charset="0"/>
              </a:rPr>
              <a:t>JAVA ARCHITECTURE</a:t>
            </a:r>
            <a:endParaRPr lang="en-IN"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509DDE9-765F-8E2A-1504-7B8C86FD8A56}"/>
              </a:ext>
            </a:extLst>
          </p:cNvPr>
          <p:cNvSpPr>
            <a:spLocks noGrp="1"/>
          </p:cNvSpPr>
          <p:nvPr>
            <p:ph idx="1"/>
          </p:nvPr>
        </p:nvSpPr>
        <p:spPr>
          <a:xfrm>
            <a:off x="677334" y="1636777"/>
            <a:ext cx="8596668" cy="4404586"/>
          </a:xfrm>
        </p:spPr>
        <p:txBody>
          <a:bodyPr/>
          <a:lstStyle/>
          <a:p>
            <a:r>
              <a:rPr lang="en-US" b="1" i="0" dirty="0">
                <a:solidFill>
                  <a:srgbClr val="2B2A29"/>
                </a:solidFill>
                <a:effectLst/>
                <a:latin typeface="Times New Roman" panose="02020603050405020304" pitchFamily="18" charset="0"/>
                <a:cs typeface="Times New Roman" panose="02020603050405020304" pitchFamily="18" charset="0"/>
              </a:rPr>
              <a:t>Java Architecture</a:t>
            </a:r>
            <a:r>
              <a:rPr lang="en-US" b="0" i="0" dirty="0">
                <a:solidFill>
                  <a:srgbClr val="2B2A29"/>
                </a:solidFill>
                <a:effectLst/>
                <a:latin typeface="Times New Roman" panose="02020603050405020304" pitchFamily="18" charset="0"/>
                <a:cs typeface="Times New Roman" panose="02020603050405020304" pitchFamily="18" charset="0"/>
              </a:rPr>
              <a:t> is a collection of components, i.e.,</a:t>
            </a:r>
          </a:p>
          <a:p>
            <a:r>
              <a:rPr lang="en-US" b="1" i="0" dirty="0" smtClean="0">
                <a:solidFill>
                  <a:srgbClr val="2B2A29"/>
                </a:solidFill>
                <a:effectLst/>
                <a:latin typeface="Times New Roman" panose="02020603050405020304" pitchFamily="18" charset="0"/>
                <a:cs typeface="Times New Roman" panose="02020603050405020304" pitchFamily="18" charset="0"/>
              </a:rPr>
              <a:t>JVM</a:t>
            </a:r>
            <a:endParaRPr lang="en-US" b="1" i="0" dirty="0">
              <a:solidFill>
                <a:srgbClr val="2B2A29"/>
              </a:solidFill>
              <a:effectLst/>
              <a:latin typeface="Times New Roman" panose="02020603050405020304" pitchFamily="18" charset="0"/>
              <a:cs typeface="Times New Roman" panose="02020603050405020304" pitchFamily="18" charset="0"/>
            </a:endParaRPr>
          </a:p>
          <a:p>
            <a:r>
              <a:rPr lang="en-US" b="1" i="0" dirty="0" smtClean="0">
                <a:solidFill>
                  <a:srgbClr val="2B2A29"/>
                </a:solidFill>
                <a:effectLst/>
                <a:latin typeface="Times New Roman" panose="02020603050405020304" pitchFamily="18" charset="0"/>
                <a:cs typeface="Times New Roman" panose="02020603050405020304" pitchFamily="18" charset="0"/>
              </a:rPr>
              <a:t>JRE</a:t>
            </a:r>
            <a:r>
              <a:rPr lang="en-US" b="0" i="0" dirty="0">
                <a:solidFill>
                  <a:srgbClr val="2B2A29"/>
                </a:solidFill>
                <a:effectLst/>
                <a:latin typeface="Times New Roman" panose="02020603050405020304" pitchFamily="18" charset="0"/>
                <a:cs typeface="Times New Roman" panose="02020603050405020304" pitchFamily="18" charset="0"/>
              </a:rPr>
              <a:t> </a:t>
            </a:r>
            <a:endParaRPr lang="en-US" b="0" i="0" dirty="0" smtClean="0">
              <a:solidFill>
                <a:srgbClr val="2B2A29"/>
              </a:solidFill>
              <a:effectLst/>
              <a:latin typeface="Times New Roman" panose="02020603050405020304" pitchFamily="18" charset="0"/>
              <a:cs typeface="Times New Roman" panose="02020603050405020304" pitchFamily="18" charset="0"/>
            </a:endParaRPr>
          </a:p>
          <a:p>
            <a:r>
              <a:rPr lang="en-US" b="1" i="0" dirty="0" smtClean="0">
                <a:solidFill>
                  <a:srgbClr val="2B2A29"/>
                </a:solidFill>
                <a:effectLst/>
                <a:latin typeface="Times New Roman" panose="02020603050405020304" pitchFamily="18" charset="0"/>
                <a:cs typeface="Times New Roman" panose="02020603050405020304" pitchFamily="18" charset="0"/>
              </a:rPr>
              <a:t>JDK</a:t>
            </a:r>
            <a:endParaRPr lang="en-US" b="0" i="0" dirty="0">
              <a:solidFill>
                <a:srgbClr val="2B2A29"/>
              </a:solidFill>
              <a:effectLst/>
              <a:latin typeface="Times New Roman" panose="02020603050405020304" pitchFamily="18" charset="0"/>
              <a:cs typeface="Times New Roman" panose="02020603050405020304" pitchFamily="18" charset="0"/>
            </a:endParaRPr>
          </a:p>
          <a:p>
            <a:r>
              <a:rPr lang="en-US" b="0" i="0" dirty="0">
                <a:solidFill>
                  <a:srgbClr val="2B2A29"/>
                </a:solidFill>
                <a:effectLst/>
                <a:latin typeface="Times New Roman" panose="02020603050405020304" pitchFamily="18" charset="0"/>
                <a:cs typeface="Times New Roman" panose="02020603050405020304" pitchFamily="18" charset="0"/>
              </a:rPr>
              <a:t> </a:t>
            </a:r>
            <a:r>
              <a:rPr lang="en-US" b="1" i="0" dirty="0">
                <a:solidFill>
                  <a:srgbClr val="2B2A29"/>
                </a:solidFill>
                <a:effectLst/>
                <a:latin typeface="Times New Roman" panose="02020603050405020304" pitchFamily="18" charset="0"/>
                <a:cs typeface="Times New Roman" panose="02020603050405020304" pitchFamily="18" charset="0"/>
              </a:rPr>
              <a:t>It</a:t>
            </a:r>
            <a:r>
              <a:rPr lang="en-US" b="0" i="0" dirty="0">
                <a:solidFill>
                  <a:srgbClr val="2B2A29"/>
                </a:solidFill>
                <a:effectLst/>
                <a:latin typeface="Times New Roman" panose="02020603050405020304" pitchFamily="18" charset="0"/>
                <a:cs typeface="Times New Roman" panose="02020603050405020304" pitchFamily="18" charset="0"/>
              </a:rPr>
              <a:t> integrates the process of interpretation and compilation. It defines all the processes involved in creating a Java program.  </a:t>
            </a:r>
          </a:p>
          <a:p>
            <a:r>
              <a:rPr lang="en-US" b="1" i="0" dirty="0">
                <a:solidFill>
                  <a:srgbClr val="2B2A29"/>
                </a:solidFill>
                <a:effectLst/>
                <a:latin typeface="Times New Roman" panose="02020603050405020304" pitchFamily="18" charset="0"/>
                <a:cs typeface="Times New Roman" panose="02020603050405020304" pitchFamily="18" charset="0"/>
              </a:rPr>
              <a:t>Java Architecture</a:t>
            </a:r>
            <a:r>
              <a:rPr lang="en-US" b="0" i="0" dirty="0">
                <a:solidFill>
                  <a:srgbClr val="2B2A29"/>
                </a:solidFill>
                <a:effectLst/>
                <a:latin typeface="Times New Roman" panose="02020603050405020304" pitchFamily="18" charset="0"/>
                <a:cs typeface="Times New Roman" panose="02020603050405020304" pitchFamily="18" charset="0"/>
              </a:rPr>
              <a:t> explains each and every step of how a program is compiled and executed.</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3384480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470D91-CDDA-B70B-6B8E-1DEE6FC6E888}"/>
              </a:ext>
            </a:extLst>
          </p:cNvPr>
          <p:cNvSpPr>
            <a:spLocks noGrp="1"/>
          </p:cNvSpPr>
          <p:nvPr>
            <p:ph type="title"/>
          </p:nvPr>
        </p:nvSpPr>
        <p:spPr>
          <a:xfrm>
            <a:off x="2118207" y="399288"/>
            <a:ext cx="8596668" cy="1226312"/>
          </a:xfrm>
        </p:spPr>
        <p:txBody>
          <a:bodyPr/>
          <a:lstStyle/>
          <a:p>
            <a:r>
              <a:rPr lang="en-US" dirty="0">
                <a:solidFill>
                  <a:schemeClr val="tx1">
                    <a:lumMod val="95000"/>
                    <a:lumOff val="5000"/>
                  </a:schemeClr>
                </a:solidFill>
                <a:latin typeface="Times New Roman" panose="02020603050405020304" pitchFamily="18" charset="0"/>
                <a:cs typeface="Times New Roman" panose="02020603050405020304" pitchFamily="18" charset="0"/>
              </a:rPr>
              <a:t>COMPONENTS OF ARCHITECTURE </a:t>
            </a:r>
            <a:endParaRPr lang="en-IN" dirty="0">
              <a:solidFill>
                <a:schemeClr val="tx1">
                  <a:lumMod val="95000"/>
                  <a:lumOff val="5000"/>
                </a:schemeClr>
              </a:solidFill>
              <a:latin typeface="Times New Roman" panose="02020603050405020304" pitchFamily="18" charset="0"/>
              <a:cs typeface="Times New Roman" panose="02020603050405020304" pitchFamily="18" charset="0"/>
            </a:endParaRPr>
          </a:p>
        </p:txBody>
      </p:sp>
      <p:pic>
        <p:nvPicPr>
          <p:cNvPr id="4" name="Picture 2" descr="Java Architecture &amp; How Java Works"/>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817092" y="2050473"/>
            <a:ext cx="6779490" cy="37407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7126209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B5AB61-651F-C859-5D22-B57AEFE2B459}"/>
              </a:ext>
            </a:extLst>
          </p:cNvPr>
          <p:cNvSpPr>
            <a:spLocks noGrp="1"/>
          </p:cNvSpPr>
          <p:nvPr>
            <p:ph type="title"/>
          </p:nvPr>
        </p:nvSpPr>
        <p:spPr/>
        <p:txBody>
          <a:bodyPr/>
          <a:lstStyle/>
          <a:p>
            <a:r>
              <a:rPr lang="en-US" dirty="0">
                <a:solidFill>
                  <a:schemeClr val="tx1">
                    <a:lumMod val="95000"/>
                    <a:lumOff val="5000"/>
                  </a:schemeClr>
                </a:solidFill>
                <a:latin typeface="Times New Roman" panose="02020603050405020304" pitchFamily="18" charset="0"/>
                <a:cs typeface="Times New Roman" panose="02020603050405020304" pitchFamily="18" charset="0"/>
              </a:rPr>
              <a:t>JAVA DEVELOPMENT KIT (JDK)</a:t>
            </a:r>
            <a:endParaRPr lang="en-IN"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DD49C81-4F0C-05AA-D5A5-3AB55ACAB5CE}"/>
              </a:ext>
            </a:extLst>
          </p:cNvPr>
          <p:cNvSpPr>
            <a:spLocks noGrp="1"/>
          </p:cNvSpPr>
          <p:nvPr>
            <p:ph idx="1"/>
          </p:nvPr>
        </p:nvSpPr>
        <p:spPr/>
        <p:txBody>
          <a:bodyPr/>
          <a:lstStyle/>
          <a:p>
            <a:r>
              <a:rPr lang="en-US" b="0" i="0" dirty="0">
                <a:solidFill>
                  <a:srgbClr val="2B2A29"/>
                </a:solidFill>
                <a:effectLst/>
                <a:latin typeface="Times New Roman" panose="02020603050405020304" pitchFamily="18" charset="0"/>
                <a:cs typeface="Times New Roman" panose="02020603050405020304" pitchFamily="18" charset="0"/>
              </a:rPr>
              <a:t>It is a software development environment used in the development of Java applications and applets</a:t>
            </a:r>
            <a:r>
              <a:rPr lang="en-US" b="0" i="0" dirty="0" smtClean="0">
                <a:solidFill>
                  <a:srgbClr val="2B2A29"/>
                </a:solidFill>
                <a:effectLst/>
                <a:latin typeface="Times New Roman" panose="02020603050405020304" pitchFamily="18" charset="0"/>
                <a:cs typeface="Times New Roman" panose="02020603050405020304" pitchFamily="18" charset="0"/>
              </a:rPr>
              <a:t>.</a:t>
            </a:r>
          </a:p>
          <a:p>
            <a:endParaRPr lang="en-US" b="0" i="0" dirty="0">
              <a:solidFill>
                <a:srgbClr val="2B2A29"/>
              </a:solidFill>
              <a:effectLst/>
              <a:latin typeface="Times New Roman" panose="02020603050405020304" pitchFamily="18" charset="0"/>
              <a:cs typeface="Times New Roman" panose="02020603050405020304" pitchFamily="18" charset="0"/>
            </a:endParaRPr>
          </a:p>
          <a:p>
            <a:r>
              <a:rPr lang="en-US" b="0" i="0" dirty="0" smtClean="0">
                <a:solidFill>
                  <a:srgbClr val="2B2A29"/>
                </a:solidFill>
                <a:effectLst/>
                <a:latin typeface="Times New Roman" panose="02020603050405020304" pitchFamily="18" charset="0"/>
                <a:cs typeface="Times New Roman" panose="02020603050405020304" pitchFamily="18" charset="0"/>
              </a:rPr>
              <a:t>Java </a:t>
            </a:r>
            <a:r>
              <a:rPr lang="en-US" b="0" i="0" dirty="0">
                <a:solidFill>
                  <a:srgbClr val="2B2A29"/>
                </a:solidFill>
                <a:effectLst/>
                <a:latin typeface="Times New Roman" panose="02020603050405020304" pitchFamily="18" charset="0"/>
                <a:cs typeface="Times New Roman" panose="02020603050405020304" pitchFamily="18" charset="0"/>
              </a:rPr>
              <a:t>Development Kit holds JRE, a compiler, an interpreter or loader, and several development tools in it.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8169397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15365" y="637309"/>
            <a:ext cx="6937871" cy="1158240"/>
          </a:xfrm>
          <a:solidFill>
            <a:schemeClr val="bg1"/>
          </a:solidFill>
          <a:ln>
            <a:solidFill>
              <a:schemeClr val="bg1"/>
            </a:solidFill>
          </a:ln>
        </p:spPr>
        <p:txBody>
          <a:bodyPr>
            <a:normAutofit/>
          </a:bodyPr>
          <a:lstStyle/>
          <a:p>
            <a:r>
              <a:rPr lang="en-US" dirty="0" smtClean="0">
                <a:solidFill>
                  <a:schemeClr val="tx1"/>
                </a:solidFill>
                <a:latin typeface="Times New Roman" pitchFamily="18" charset="0"/>
                <a:cs typeface="Times New Roman" pitchFamily="18" charset="0"/>
              </a:rPr>
              <a:t>JAVA VIRTUAL MACHINE(JVM)</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92500" lnSpcReduction="20000"/>
          </a:bodyPr>
          <a:lstStyle/>
          <a:p>
            <a:r>
              <a:rPr lang="en-US" dirty="0" smtClean="0">
                <a:latin typeface="Times New Roman" pitchFamily="18" charset="0"/>
                <a:cs typeface="Times New Roman" pitchFamily="18" charset="0"/>
              </a:rPr>
              <a:t>The main feature of Java is </a:t>
            </a:r>
            <a:r>
              <a:rPr lang="en-US" b="1" dirty="0" smtClean="0">
                <a:latin typeface="Times New Roman" pitchFamily="18" charset="0"/>
                <a:cs typeface="Times New Roman" pitchFamily="18" charset="0"/>
              </a:rPr>
              <a:t>WORA</a:t>
            </a:r>
            <a:r>
              <a:rPr lang="en-US" dirty="0" smtClean="0">
                <a:latin typeface="Times New Roman" pitchFamily="18" charset="0"/>
                <a:cs typeface="Times New Roman" pitchFamily="18" charset="0"/>
              </a:rPr>
              <a:t>. WORA stands for </a:t>
            </a:r>
            <a:r>
              <a:rPr lang="en-US" b="1" dirty="0" smtClean="0">
                <a:latin typeface="Times New Roman" pitchFamily="18" charset="0"/>
                <a:cs typeface="Times New Roman" pitchFamily="18" charset="0"/>
              </a:rPr>
              <a:t>Write Once Run Anywhere</a:t>
            </a:r>
            <a:r>
              <a:rPr lang="en-US" dirty="0" smtClean="0">
                <a:latin typeface="Times New Roman" pitchFamily="18" charset="0"/>
                <a:cs typeface="Times New Roman" pitchFamily="18" charset="0"/>
              </a:rPr>
              <a:t>. </a:t>
            </a:r>
          </a:p>
          <a:p>
            <a:r>
              <a:rPr lang="en-US" dirty="0" smtClean="0">
                <a:latin typeface="Times New Roman" pitchFamily="18" charset="0"/>
                <a:cs typeface="Times New Roman" pitchFamily="18" charset="0"/>
              </a:rPr>
              <a:t>The feature states that we can write our code once and use it anywhere or on any operating system. </a:t>
            </a:r>
          </a:p>
          <a:p>
            <a:r>
              <a:rPr lang="en-US" dirty="0" smtClean="0">
                <a:latin typeface="Times New Roman" pitchFamily="18" charset="0"/>
                <a:cs typeface="Times New Roman" pitchFamily="18" charset="0"/>
              </a:rPr>
              <a:t>Our Java program can run any of the platforms only because of the Java Virtual Machine. </a:t>
            </a:r>
          </a:p>
          <a:p>
            <a:r>
              <a:rPr lang="en-US" dirty="0" smtClean="0">
                <a:latin typeface="Times New Roman" pitchFamily="18" charset="0"/>
                <a:cs typeface="Times New Roman" pitchFamily="18" charset="0"/>
              </a:rPr>
              <a:t>It is a Java platform component that gives us an environment to execute java programs. </a:t>
            </a:r>
          </a:p>
          <a:p>
            <a:r>
              <a:rPr lang="en-US" dirty="0" smtClean="0">
                <a:latin typeface="Times New Roman" pitchFamily="18" charset="0"/>
                <a:cs typeface="Times New Roman" pitchFamily="18" charset="0"/>
              </a:rPr>
              <a:t>JVM's main task is to convert byte code into machine code.</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latin typeface="Times New Roman" pitchFamily="18" charset="0"/>
                <a:cs typeface="Times New Roman" pitchFamily="18" charset="0"/>
              </a:rPr>
              <a:t>JVM ARCHITECTURE</a:t>
            </a:r>
            <a:endParaRPr lang="en-US" dirty="0">
              <a:solidFill>
                <a:schemeClr val="tx1"/>
              </a:solidFill>
              <a:latin typeface="Times New Roman" pitchFamily="18" charset="0"/>
              <a:cs typeface="Times New Roman" pitchFamily="18" charset="0"/>
            </a:endParaRPr>
          </a:p>
        </p:txBody>
      </p:sp>
      <p:pic>
        <p:nvPicPr>
          <p:cNvPr id="7" name="Content Placeholder 6"/>
          <p:cNvPicPr>
            <a:picLocks noGrp="1" noChangeAspect="1"/>
          </p:cNvPicPr>
          <p:nvPr>
            <p:ph idx="1"/>
          </p:nvPr>
        </p:nvPicPr>
        <p:blipFill>
          <a:blip r:embed="rId2"/>
          <a:stretch>
            <a:fillRect/>
          </a:stretch>
        </p:blipFill>
        <p:spPr>
          <a:xfrm>
            <a:off x="2198256" y="1930400"/>
            <a:ext cx="7813962" cy="4110181"/>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68625" y="862150"/>
            <a:ext cx="8596668" cy="5066002"/>
          </a:xfrm>
        </p:spPr>
        <p:txBody>
          <a:bodyPr>
            <a:normAutofit fontScale="77500" lnSpcReduction="20000"/>
          </a:bodyPr>
          <a:lstStyle/>
          <a:p>
            <a:r>
              <a:rPr lang="en-US" b="1" dirty="0" smtClean="0">
                <a:latin typeface="Times New Roman" pitchFamily="18" charset="0"/>
                <a:cs typeface="Times New Roman" pitchFamily="18" charset="0"/>
              </a:rPr>
              <a:t>JAVA SOURCE FILE: </a:t>
            </a:r>
          </a:p>
          <a:p>
            <a:pPr marL="0" indent="0">
              <a:buNone/>
            </a:pPr>
            <a:r>
              <a:rPr lang="en-US" b="1" dirty="0">
                <a:latin typeface="Times New Roman" pitchFamily="18" charset="0"/>
                <a:cs typeface="Times New Roman" pitchFamily="18" charset="0"/>
              </a:rPr>
              <a:t> </a:t>
            </a:r>
            <a:r>
              <a:rPr lang="en-US" b="1" dirty="0" smtClean="0">
                <a:latin typeface="Times New Roman" pitchFamily="18" charset="0"/>
                <a:cs typeface="Times New Roman" pitchFamily="18" charset="0"/>
              </a:rPr>
              <a:t>               </a:t>
            </a:r>
            <a:r>
              <a:rPr lang="en-US" sz="1800" dirty="0" smtClean="0">
                <a:latin typeface="Times New Roman" pitchFamily="18" charset="0"/>
                <a:cs typeface="Times New Roman" pitchFamily="18" charset="0"/>
              </a:rPr>
              <a:t>A </a:t>
            </a:r>
            <a:r>
              <a:rPr lang="en-US" sz="1800" dirty="0">
                <a:latin typeface="Times New Roman" pitchFamily="18" charset="0"/>
                <a:cs typeface="Times New Roman" pitchFamily="18" charset="0"/>
              </a:rPr>
              <a:t>Java source file is a text file with a `.java` extension that contains Java code</a:t>
            </a:r>
            <a:r>
              <a:rPr lang="en-US" sz="1800" dirty="0" smtClean="0">
                <a:latin typeface="Times New Roman" pitchFamily="18" charset="0"/>
                <a:cs typeface="Times New Roman" pitchFamily="18" charset="0"/>
              </a:rPr>
              <a:t>.</a:t>
            </a:r>
          </a:p>
          <a:p>
            <a:pPr marL="0" indent="0">
              <a:buNone/>
            </a:pPr>
            <a:r>
              <a:rPr lang="en-US" sz="1800" dirty="0">
                <a:latin typeface="Times New Roman" pitchFamily="18" charset="0"/>
                <a:cs typeface="Times New Roman" pitchFamily="18" charset="0"/>
              </a:rPr>
              <a:t> </a:t>
            </a:r>
            <a:r>
              <a:rPr lang="en-US" sz="1800" dirty="0" smtClean="0">
                <a:latin typeface="Times New Roman" pitchFamily="18" charset="0"/>
                <a:cs typeface="Times New Roman" pitchFamily="18" charset="0"/>
              </a:rPr>
              <a:t>                 </a:t>
            </a:r>
            <a:r>
              <a:rPr lang="en-US" sz="1800" dirty="0">
                <a:latin typeface="Times New Roman" pitchFamily="18" charset="0"/>
                <a:cs typeface="Times New Roman" pitchFamily="18" charset="0"/>
              </a:rPr>
              <a:t>It is written in a human-readable format and defines classes and methods. When compiled using the Java Compiler (`</a:t>
            </a:r>
            <a:r>
              <a:rPr lang="en-US" sz="1800" dirty="0" err="1">
                <a:latin typeface="Times New Roman" pitchFamily="18" charset="0"/>
                <a:cs typeface="Times New Roman" pitchFamily="18" charset="0"/>
              </a:rPr>
              <a:t>javac</a:t>
            </a:r>
            <a:r>
              <a:rPr lang="en-US" sz="1800" dirty="0">
                <a:latin typeface="Times New Roman" pitchFamily="18" charset="0"/>
                <a:cs typeface="Times New Roman" pitchFamily="18" charset="0"/>
              </a:rPr>
              <a:t>`), it is converted into bytecode, which is stored in `.class` files. The Java Virtual Machine (JVM) then executes this bytecode, enabling the program to run on any platform with a compatible JVM. This process supports Java's "write once, run anywhere" capability</a:t>
            </a:r>
            <a:r>
              <a:rPr lang="en-US" sz="1800" dirty="0" smtClean="0">
                <a:latin typeface="Times New Roman" pitchFamily="18" charset="0"/>
                <a:cs typeface="Times New Roman" pitchFamily="18" charset="0"/>
              </a:rPr>
              <a:t>.</a:t>
            </a:r>
          </a:p>
          <a:p>
            <a:r>
              <a:rPr lang="en-US" b="1" dirty="0" smtClean="0">
                <a:latin typeface="Times New Roman" pitchFamily="18" charset="0"/>
                <a:cs typeface="Times New Roman" pitchFamily="18" charset="0"/>
              </a:rPr>
              <a:t>JAVA COMPILER</a:t>
            </a:r>
            <a:r>
              <a:rPr lang="en-US" dirty="0">
                <a:latin typeface="Times New Roman" pitchFamily="18" charset="0"/>
                <a:cs typeface="Times New Roman" pitchFamily="18" charset="0"/>
              </a:rPr>
              <a:t>: </a:t>
            </a:r>
            <a:endParaRPr lang="en-US" dirty="0" smtClean="0">
              <a:latin typeface="Times New Roman" pitchFamily="18" charset="0"/>
              <a:cs typeface="Times New Roman" pitchFamily="18" charset="0"/>
            </a:endParaRPr>
          </a:p>
          <a:p>
            <a:pPr marL="0" indent="0">
              <a:buNone/>
            </a:pP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                </a:t>
            </a:r>
            <a:r>
              <a:rPr lang="en-US" sz="1900" dirty="0">
                <a:latin typeface="Times New Roman" pitchFamily="18" charset="0"/>
                <a:cs typeface="Times New Roman" pitchFamily="18" charset="0"/>
              </a:rPr>
              <a:t>The Java Compiler, known as `</a:t>
            </a:r>
            <a:r>
              <a:rPr lang="en-US" sz="1900" dirty="0" err="1">
                <a:latin typeface="Times New Roman" pitchFamily="18" charset="0"/>
                <a:cs typeface="Times New Roman" pitchFamily="18" charset="0"/>
              </a:rPr>
              <a:t>javac</a:t>
            </a:r>
            <a:r>
              <a:rPr lang="en-US" sz="1900" dirty="0">
                <a:latin typeface="Times New Roman" pitchFamily="18" charset="0"/>
                <a:cs typeface="Times New Roman" pitchFamily="18" charset="0"/>
              </a:rPr>
              <a:t>`, is a tool that translates Java source files (with a `.java` extension) into bytecode (stored in `.class` files). </a:t>
            </a:r>
            <a:endParaRPr lang="en-US" sz="1900" dirty="0" smtClean="0">
              <a:latin typeface="Times New Roman" pitchFamily="18" charset="0"/>
              <a:cs typeface="Times New Roman" pitchFamily="18" charset="0"/>
            </a:endParaRPr>
          </a:p>
          <a:p>
            <a:pPr marL="0" indent="0">
              <a:buNone/>
            </a:pPr>
            <a:r>
              <a:rPr lang="en-US" sz="1900" dirty="0">
                <a:latin typeface="Times New Roman" pitchFamily="18" charset="0"/>
                <a:cs typeface="Times New Roman" pitchFamily="18" charset="0"/>
              </a:rPr>
              <a:t> </a:t>
            </a:r>
            <a:r>
              <a:rPr lang="en-US" sz="1900" dirty="0" smtClean="0">
                <a:latin typeface="Times New Roman" pitchFamily="18" charset="0"/>
                <a:cs typeface="Times New Roman" pitchFamily="18" charset="0"/>
              </a:rPr>
              <a:t>                 This </a:t>
            </a:r>
            <a:r>
              <a:rPr lang="en-US" sz="1900" dirty="0">
                <a:latin typeface="Times New Roman" pitchFamily="18" charset="0"/>
                <a:cs typeface="Times New Roman" pitchFamily="18" charset="0"/>
              </a:rPr>
              <a:t>bytecode is an intermediate representation that the Java Virtual Machine (JVM) can execute. The compiler checks for syntax errors and enforces language rules, ensuring the source code is valid before converting it to bytecode, which allows for platform-independent execution of Java applications.</a:t>
            </a:r>
            <a:endParaRPr lang="en-US" sz="19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853440"/>
            <a:ext cx="8596668" cy="5379511"/>
          </a:xfrm>
        </p:spPr>
        <p:txBody>
          <a:bodyPr>
            <a:normAutofit fontScale="85000" lnSpcReduction="20000"/>
          </a:bodyPr>
          <a:lstStyle/>
          <a:p>
            <a:r>
              <a:rPr lang="en-US" b="1" dirty="0" smtClean="0">
                <a:latin typeface="Times New Roman" panose="02020603050405020304" pitchFamily="18" charset="0"/>
                <a:cs typeface="Times New Roman" panose="02020603050405020304" pitchFamily="18" charset="0"/>
              </a:rPr>
              <a:t>JAVA CLASS FILE</a:t>
            </a:r>
            <a:r>
              <a:rPr lang="en-US" sz="1800" dirty="0">
                <a:latin typeface="Times New Roman" panose="02020603050405020304" pitchFamily="18" charset="0"/>
                <a:cs typeface="Times New Roman" panose="02020603050405020304" pitchFamily="18" charset="0"/>
              </a:rPr>
              <a:t>:  </a:t>
            </a:r>
            <a:endParaRPr lang="en-US" sz="1800" dirty="0" smtClean="0">
              <a:latin typeface="Times New Roman" panose="02020603050405020304" pitchFamily="18" charset="0"/>
              <a:cs typeface="Times New Roman" panose="02020603050405020304" pitchFamily="18" charset="0"/>
            </a:endParaRPr>
          </a:p>
          <a:p>
            <a:pPr marL="0" indent="0">
              <a:buNone/>
            </a:pPr>
            <a:r>
              <a:rPr lang="en-US" sz="1800" dirty="0" smtClean="0">
                <a:latin typeface="Times New Roman" panose="02020603050405020304" pitchFamily="18" charset="0"/>
                <a:cs typeface="Times New Roman" panose="02020603050405020304" pitchFamily="18" charset="0"/>
              </a:rPr>
              <a:t>             A </a:t>
            </a:r>
            <a:r>
              <a:rPr lang="en-US" sz="1800" dirty="0">
                <a:latin typeface="Times New Roman" panose="02020603050405020304" pitchFamily="18" charset="0"/>
                <a:cs typeface="Times New Roman" panose="02020603050405020304" pitchFamily="18" charset="0"/>
              </a:rPr>
              <a:t>Java class file is a binary file with a `.class` extension that contains bytecode generated by the Java Compiler (`</a:t>
            </a:r>
            <a:r>
              <a:rPr lang="en-US" sz="1800" dirty="0" err="1">
                <a:latin typeface="Times New Roman" panose="02020603050405020304" pitchFamily="18" charset="0"/>
                <a:cs typeface="Times New Roman" panose="02020603050405020304" pitchFamily="18" charset="0"/>
              </a:rPr>
              <a:t>javac</a:t>
            </a:r>
            <a:r>
              <a:rPr lang="en-US" sz="1800" dirty="0">
                <a:latin typeface="Times New Roman" panose="02020603050405020304" pitchFamily="18" charset="0"/>
                <a:cs typeface="Times New Roman" panose="02020603050405020304" pitchFamily="18" charset="0"/>
              </a:rPr>
              <a:t>`). </a:t>
            </a:r>
            <a:endParaRPr lang="en-US" sz="1800" dirty="0" smtClean="0">
              <a:latin typeface="Times New Roman" panose="02020603050405020304" pitchFamily="18" charset="0"/>
              <a:cs typeface="Times New Roman" panose="02020603050405020304" pitchFamily="18" charset="0"/>
            </a:endParaRPr>
          </a:p>
          <a:p>
            <a:pPr marL="0" indent="0">
              <a:buNone/>
            </a:pPr>
            <a:r>
              <a:rPr lang="en-US" sz="1800" dirty="0" smtClean="0">
                <a:latin typeface="Times New Roman" panose="02020603050405020304" pitchFamily="18" charset="0"/>
                <a:cs typeface="Times New Roman" panose="02020603050405020304" pitchFamily="18" charset="0"/>
              </a:rPr>
              <a:t>            This </a:t>
            </a:r>
            <a:r>
              <a:rPr lang="en-US" sz="1800" dirty="0">
                <a:latin typeface="Times New Roman" panose="02020603050405020304" pitchFamily="18" charset="0"/>
                <a:cs typeface="Times New Roman" panose="02020603050405020304" pitchFamily="18" charset="0"/>
              </a:rPr>
              <a:t>bytecode is an intermediate representation of the Java source code, designed to be executed by the Java Virtual Machine (JVM). The class file includes metadata about the class, methods, and fields, enabling the JVM to load, link, and execute the program across different platforms</a:t>
            </a:r>
            <a:r>
              <a:rPr lang="en-US" sz="1800" dirty="0" smtClean="0">
                <a:latin typeface="Times New Roman" panose="02020603050405020304" pitchFamily="18" charset="0"/>
                <a:cs typeface="Times New Roman" panose="02020603050405020304" pitchFamily="18" charset="0"/>
              </a:rPr>
              <a:t>.</a:t>
            </a:r>
          </a:p>
          <a:p>
            <a:r>
              <a:rPr lang="en-US" b="1" dirty="0" smtClean="0">
                <a:latin typeface="Times New Roman" panose="02020603050405020304" pitchFamily="18" charset="0"/>
                <a:cs typeface="Times New Roman" panose="02020603050405020304" pitchFamily="18" charset="0"/>
              </a:rPr>
              <a:t>INTERPRETER:</a:t>
            </a:r>
          </a:p>
          <a:p>
            <a:pPr marL="0" indent="0">
              <a:buNone/>
            </a:pPr>
            <a:r>
              <a:rPr lang="en-US" sz="2100" dirty="0">
                <a:latin typeface="Times New Roman" panose="02020603050405020304" pitchFamily="18" charset="0"/>
                <a:cs typeface="Times New Roman" panose="02020603050405020304" pitchFamily="18" charset="0"/>
              </a:rPr>
              <a:t> </a:t>
            </a:r>
            <a:r>
              <a:rPr lang="en-US" sz="2100" dirty="0" smtClean="0">
                <a:latin typeface="Times New Roman" panose="02020603050405020304" pitchFamily="18" charset="0"/>
                <a:cs typeface="Times New Roman" panose="02020603050405020304" pitchFamily="18" charset="0"/>
              </a:rPr>
              <a:t>           In </a:t>
            </a:r>
            <a:r>
              <a:rPr lang="en-US" sz="2100" dirty="0">
                <a:latin typeface="Times New Roman" panose="02020603050405020304" pitchFamily="18" charset="0"/>
                <a:cs typeface="Times New Roman" panose="02020603050405020304" pitchFamily="18" charset="0"/>
              </a:rPr>
              <a:t>the Java Virtual Machine (JVM), an interpreter is a component that reads and executes bytecode directly, translating it into machine code instruction by instruction. </a:t>
            </a:r>
            <a:endParaRPr lang="en-US" sz="2100" dirty="0" smtClean="0">
              <a:latin typeface="Times New Roman" panose="02020603050405020304" pitchFamily="18" charset="0"/>
              <a:cs typeface="Times New Roman" panose="02020603050405020304" pitchFamily="18" charset="0"/>
            </a:endParaRPr>
          </a:p>
          <a:p>
            <a:pPr marL="0" indent="0">
              <a:buNone/>
            </a:pPr>
            <a:r>
              <a:rPr lang="en-US" sz="2100" dirty="0">
                <a:latin typeface="Times New Roman" panose="02020603050405020304" pitchFamily="18" charset="0"/>
                <a:cs typeface="Times New Roman" panose="02020603050405020304" pitchFamily="18" charset="0"/>
              </a:rPr>
              <a:t> </a:t>
            </a:r>
            <a:r>
              <a:rPr lang="en-US" sz="2100" dirty="0" smtClean="0">
                <a:latin typeface="Times New Roman" panose="02020603050405020304" pitchFamily="18" charset="0"/>
                <a:cs typeface="Times New Roman" panose="02020603050405020304" pitchFamily="18" charset="0"/>
              </a:rPr>
              <a:t>          This </a:t>
            </a:r>
            <a:r>
              <a:rPr lang="en-US" sz="2100" dirty="0">
                <a:latin typeface="Times New Roman" panose="02020603050405020304" pitchFamily="18" charset="0"/>
                <a:cs typeface="Times New Roman" panose="02020603050405020304" pitchFamily="18" charset="0"/>
              </a:rPr>
              <a:t>allows Java programs to run without prior compilation to native code. </a:t>
            </a:r>
            <a:endParaRPr lang="en-US" sz="2100" dirty="0" smtClean="0">
              <a:latin typeface="Times New Roman" panose="02020603050405020304" pitchFamily="18" charset="0"/>
              <a:cs typeface="Times New Roman" panose="02020603050405020304" pitchFamily="18" charset="0"/>
            </a:endParaRPr>
          </a:p>
          <a:p>
            <a:pPr marL="0" indent="0">
              <a:buNone/>
            </a:pPr>
            <a:r>
              <a:rPr lang="en-US" sz="2100" dirty="0">
                <a:latin typeface="Times New Roman" panose="02020603050405020304" pitchFamily="18" charset="0"/>
                <a:cs typeface="Times New Roman" panose="02020603050405020304" pitchFamily="18" charset="0"/>
              </a:rPr>
              <a:t> </a:t>
            </a:r>
            <a:r>
              <a:rPr lang="en-US" sz="2100" dirty="0" smtClean="0">
                <a:latin typeface="Times New Roman" panose="02020603050405020304" pitchFamily="18" charset="0"/>
                <a:cs typeface="Times New Roman" panose="02020603050405020304" pitchFamily="18" charset="0"/>
              </a:rPr>
              <a:t>          The </a:t>
            </a:r>
            <a:r>
              <a:rPr lang="en-US" sz="2100" dirty="0">
                <a:latin typeface="Times New Roman" panose="02020603050405020304" pitchFamily="18" charset="0"/>
                <a:cs typeface="Times New Roman" panose="02020603050405020304" pitchFamily="18" charset="0"/>
              </a:rPr>
              <a:t>interpreter provides flexibility and quick startup times, but can be slower than Just-In-Time (JIT) compilation, which optimizes frequently executed code into native machine code for better performance.</a:t>
            </a:r>
            <a:endParaRPr lang="en-US" sz="21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64123" y="1219202"/>
            <a:ext cx="8596668" cy="4221270"/>
          </a:xfrm>
        </p:spPr>
        <p:txBody>
          <a:bodyPr/>
          <a:lstStyle/>
          <a:p>
            <a:r>
              <a:rPr lang="en-US" b="1" dirty="0" smtClean="0">
                <a:latin typeface="Times New Roman" panose="02020603050405020304" pitchFamily="18" charset="0"/>
                <a:cs typeface="Times New Roman" panose="02020603050405020304" pitchFamily="18" charset="0"/>
              </a:rPr>
              <a:t>OPERATING </a:t>
            </a:r>
            <a:r>
              <a:rPr lang="en-US" b="1" dirty="0">
                <a:latin typeface="Times New Roman" panose="02020603050405020304" pitchFamily="18" charset="0"/>
                <a:cs typeface="Times New Roman" panose="02020603050405020304" pitchFamily="18" charset="0"/>
              </a:rPr>
              <a:t>SYSTEM: </a:t>
            </a:r>
            <a:endParaRPr lang="en-US" b="1" dirty="0" smtClean="0">
              <a:latin typeface="Times New Roman" panose="02020603050405020304" pitchFamily="18" charset="0"/>
              <a:cs typeface="Times New Roman" panose="02020603050405020304" pitchFamily="18" charset="0"/>
            </a:endParaRPr>
          </a:p>
          <a:p>
            <a:pPr marL="0" indent="0">
              <a:buNone/>
            </a:pPr>
            <a:r>
              <a:rPr lang="en-US" b="1" dirty="0">
                <a:latin typeface="Times New Roman" panose="02020603050405020304" pitchFamily="18" charset="0"/>
                <a:cs typeface="Times New Roman" panose="02020603050405020304" pitchFamily="18" charset="0"/>
              </a:rPr>
              <a:t> </a:t>
            </a:r>
            <a:r>
              <a:rPr lang="en-US" b="1" dirty="0" smtClean="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In the context of the Java Virtual Machine (JVM), the operating system (OS) serves as the underlying platform that manages hardware resources and provides essential services to applications, including the JVM. </a:t>
            </a:r>
            <a:endParaRPr lang="en-US" sz="1800" dirty="0" smtClean="0">
              <a:latin typeface="Times New Roman" panose="02020603050405020304" pitchFamily="18" charset="0"/>
              <a:cs typeface="Times New Roman" panose="02020603050405020304" pitchFamily="18" charset="0"/>
            </a:endParaRPr>
          </a:p>
          <a:p>
            <a:pPr marL="0" indent="0">
              <a:buNone/>
            </a:pPr>
            <a:r>
              <a:rPr lang="en-US" sz="1800" dirty="0">
                <a:latin typeface="Times New Roman" panose="02020603050405020304" pitchFamily="18" charset="0"/>
                <a:cs typeface="Times New Roman" panose="02020603050405020304" pitchFamily="18" charset="0"/>
              </a:rPr>
              <a:t> </a:t>
            </a:r>
            <a:r>
              <a:rPr lang="en-US" sz="1800" dirty="0" smtClean="0">
                <a:latin typeface="Times New Roman" panose="02020603050405020304" pitchFamily="18" charset="0"/>
                <a:cs typeface="Times New Roman" panose="02020603050405020304" pitchFamily="18" charset="0"/>
              </a:rPr>
              <a:t>                 The </a:t>
            </a:r>
            <a:r>
              <a:rPr lang="en-US" sz="1800" dirty="0">
                <a:latin typeface="Times New Roman" panose="02020603050405020304" pitchFamily="18" charset="0"/>
                <a:cs typeface="Times New Roman" panose="02020603050405020304" pitchFamily="18" charset="0"/>
              </a:rPr>
              <a:t>JVM runs on top of the OS, relying on it for tasks like memory management, file handling, and process scheduling. This allows Java applications to be executed in a consistent environment across different operating systems, supporting the "write once, run anywhere" capability of Java.</a:t>
            </a:r>
            <a:endParaRPr lang="en-US" sz="18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Droplet">
  <a:themeElements>
    <a:clrScheme name="Droplet">
      <a:dk1>
        <a:sysClr val="windowText" lastClr="000000"/>
      </a:dk1>
      <a:lt1>
        <a:sysClr val="window" lastClr="FFFFFF"/>
      </a:lt1>
      <a:dk2>
        <a:srgbClr val="27537E"/>
      </a:dk2>
      <a:lt2>
        <a:srgbClr val="AABED7"/>
      </a:lt2>
      <a:accent1>
        <a:srgbClr val="E34B7A"/>
      </a:accent1>
      <a:accent2>
        <a:srgbClr val="AC339A"/>
      </a:accent2>
      <a:accent3>
        <a:srgbClr val="6953B7"/>
      </a:accent3>
      <a:accent4>
        <a:srgbClr val="1D7EAB"/>
      </a:accent4>
      <a:accent5>
        <a:srgbClr val="43AFD6"/>
      </a:accent5>
      <a:accent6>
        <a:srgbClr val="DE85E1"/>
      </a:accent6>
      <a:hlink>
        <a:srgbClr val="ED87A6"/>
      </a:hlink>
      <a:folHlink>
        <a:srgbClr val="C99EAC"/>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78000"/>
                <a:shade val="100000"/>
                <a:hueMod val="136000"/>
                <a:satMod val="160000"/>
                <a:lumMod val="105000"/>
              </a:schemeClr>
            </a:gs>
            <a:gs pos="100000">
              <a:schemeClr val="phClr">
                <a:shade val="92000"/>
                <a:satMod val="170000"/>
                <a:lumMod val="96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C71B277C-C29A-4BA0-A7BA-43502DF21AB3}"/>
    </a:ext>
  </a:extLst>
</a:theme>
</file>

<file path=docProps/app.xml><?xml version="1.0" encoding="utf-8"?>
<Properties xmlns="http://schemas.openxmlformats.org/officeDocument/2006/extended-properties" xmlns:vt="http://schemas.openxmlformats.org/officeDocument/2006/docPropsVTypes">
  <Template>TM04033925[[fn=Droplet]]</Template>
  <TotalTime>138</TotalTime>
  <Words>690</Words>
  <Application>Microsoft Office PowerPoint</Application>
  <PresentationFormat>Widescreen</PresentationFormat>
  <Paragraphs>43</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Times New Roman</vt:lpstr>
      <vt:lpstr>Tw Cen MT</vt:lpstr>
      <vt:lpstr>Droplet</vt:lpstr>
      <vt:lpstr>JAVA ARCHITECTURE</vt:lpstr>
      <vt:lpstr>JAVA ARCHITECTURE</vt:lpstr>
      <vt:lpstr>COMPONENTS OF ARCHITECTURE </vt:lpstr>
      <vt:lpstr>JAVA DEVELOPMENT KIT (JDK)</vt:lpstr>
      <vt:lpstr>JAVA VIRTUAL MACHINE(JVM)</vt:lpstr>
      <vt:lpstr>JVM ARCHITECTURE</vt:lpstr>
      <vt:lpstr>PowerPoint Presentation</vt:lpstr>
      <vt:lpstr>PowerPoint Presentation</vt:lpstr>
      <vt:lpstr>PowerPoint Presentation</vt:lpstr>
      <vt:lpstr>JAVA RUNTIME ENVIRONMENT(JRE)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ARCHITECTURE</dc:title>
  <dc:creator>hema j</dc:creator>
  <cp:lastModifiedBy>HP</cp:lastModifiedBy>
  <cp:revision>14</cp:revision>
  <dcterms:created xsi:type="dcterms:W3CDTF">2024-10-21T06:23:12Z</dcterms:created>
  <dcterms:modified xsi:type="dcterms:W3CDTF">2024-10-22T07:01:07Z</dcterms:modified>
</cp:coreProperties>
</file>