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8" r:id="rId3"/>
    <p:sldId id="260" r:id="rId4"/>
    <p:sldId id="264" r:id="rId5"/>
    <p:sldId id="265" r:id="rId6"/>
    <p:sldId id="297" r:id="rId7"/>
    <p:sldId id="266" r:id="rId8"/>
    <p:sldId id="268" r:id="rId9"/>
    <p:sldId id="298" r:id="rId10"/>
    <p:sldId id="285" r:id="rId11"/>
    <p:sldId id="291" r:id="rId12"/>
    <p:sldId id="295" r:id="rId13"/>
    <p:sldId id="294" r:id="rId14"/>
    <p:sldId id="293" r:id="rId15"/>
    <p:sldId id="292" r:id="rId16"/>
    <p:sldId id="290" r:id="rId17"/>
    <p:sldId id="289" r:id="rId18"/>
    <p:sldId id="286" r:id="rId19"/>
    <p:sldId id="287" r:id="rId20"/>
    <p:sldId id="275" r:id="rId21"/>
    <p:sldId id="276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07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44.wmf"/><Relationship Id="rId5" Type="http://schemas.openxmlformats.org/officeDocument/2006/relationships/image" Target="../media/image56.wmf"/><Relationship Id="rId4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44.wmf"/><Relationship Id="rId5" Type="http://schemas.openxmlformats.org/officeDocument/2006/relationships/image" Target="../media/image59.wmf"/><Relationship Id="rId4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44.wmf"/><Relationship Id="rId5" Type="http://schemas.openxmlformats.org/officeDocument/2006/relationships/image" Target="../media/image62.wmf"/><Relationship Id="rId4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44.wmf"/><Relationship Id="rId5" Type="http://schemas.openxmlformats.org/officeDocument/2006/relationships/image" Target="../media/image65.wmf"/><Relationship Id="rId4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44.wmf"/><Relationship Id="rId5" Type="http://schemas.openxmlformats.org/officeDocument/2006/relationships/image" Target="../media/image68.wmf"/><Relationship Id="rId4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44.wmf"/><Relationship Id="rId5" Type="http://schemas.openxmlformats.org/officeDocument/2006/relationships/image" Target="../media/image71.wmf"/><Relationship Id="rId4" Type="http://schemas.openxmlformats.org/officeDocument/2006/relationships/image" Target="../media/image4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44.wmf"/><Relationship Id="rId5" Type="http://schemas.openxmlformats.org/officeDocument/2006/relationships/image" Target="../media/image74.wmf"/><Relationship Id="rId4" Type="http://schemas.openxmlformats.org/officeDocument/2006/relationships/image" Target="../media/image4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88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Relationship Id="rId6" Type="http://schemas.openxmlformats.org/officeDocument/2006/relationships/image" Target="../media/image87.emf"/><Relationship Id="rId5" Type="http://schemas.openxmlformats.org/officeDocument/2006/relationships/image" Target="../media/image86.emf"/><Relationship Id="rId4" Type="http://schemas.openxmlformats.org/officeDocument/2006/relationships/image" Target="../media/image8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7.wmf"/><Relationship Id="rId4" Type="http://schemas.openxmlformats.org/officeDocument/2006/relationships/image" Target="../media/image1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Relationship Id="rId6" Type="http://schemas.openxmlformats.org/officeDocument/2006/relationships/image" Target="../media/image92.emf"/><Relationship Id="rId5" Type="http://schemas.openxmlformats.org/officeDocument/2006/relationships/image" Target="../media/image91.emf"/><Relationship Id="rId4" Type="http://schemas.openxmlformats.org/officeDocument/2006/relationships/image" Target="../media/image88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Relationship Id="rId4" Type="http://schemas.openxmlformats.org/officeDocument/2006/relationships/image" Target="../media/image96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7" Type="http://schemas.openxmlformats.org/officeDocument/2006/relationships/image" Target="../media/image104.emf"/><Relationship Id="rId2" Type="http://schemas.openxmlformats.org/officeDocument/2006/relationships/image" Target="../media/image99.emf"/><Relationship Id="rId1" Type="http://schemas.openxmlformats.org/officeDocument/2006/relationships/image" Target="../media/image93.emf"/><Relationship Id="rId6" Type="http://schemas.openxmlformats.org/officeDocument/2006/relationships/image" Target="../media/image103.emf"/><Relationship Id="rId5" Type="http://schemas.openxmlformats.org/officeDocument/2006/relationships/image" Target="../media/image102.emf"/><Relationship Id="rId4" Type="http://schemas.openxmlformats.org/officeDocument/2006/relationships/image" Target="../media/image101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7" Type="http://schemas.openxmlformats.org/officeDocument/2006/relationships/image" Target="../media/image107.emf"/><Relationship Id="rId2" Type="http://schemas.openxmlformats.org/officeDocument/2006/relationships/image" Target="../media/image99.emf"/><Relationship Id="rId1" Type="http://schemas.openxmlformats.org/officeDocument/2006/relationships/image" Target="../media/image93.emf"/><Relationship Id="rId6" Type="http://schemas.openxmlformats.org/officeDocument/2006/relationships/image" Target="../media/image104.emf"/><Relationship Id="rId5" Type="http://schemas.openxmlformats.org/officeDocument/2006/relationships/image" Target="../media/image103.emf"/><Relationship Id="rId4" Type="http://schemas.openxmlformats.org/officeDocument/2006/relationships/image" Target="../media/image101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13" Type="http://schemas.openxmlformats.org/officeDocument/2006/relationships/image" Target="../media/image115.emf"/><Relationship Id="rId3" Type="http://schemas.openxmlformats.org/officeDocument/2006/relationships/image" Target="../media/image100.emf"/><Relationship Id="rId7" Type="http://schemas.openxmlformats.org/officeDocument/2006/relationships/image" Target="../media/image109.emf"/><Relationship Id="rId12" Type="http://schemas.openxmlformats.org/officeDocument/2006/relationships/image" Target="../media/image114.emf"/><Relationship Id="rId17" Type="http://schemas.openxmlformats.org/officeDocument/2006/relationships/image" Target="../media/image119.emf"/><Relationship Id="rId2" Type="http://schemas.openxmlformats.org/officeDocument/2006/relationships/image" Target="../media/image99.emf"/><Relationship Id="rId16" Type="http://schemas.openxmlformats.org/officeDocument/2006/relationships/image" Target="../media/image118.emf"/><Relationship Id="rId1" Type="http://schemas.openxmlformats.org/officeDocument/2006/relationships/image" Target="../media/image93.emf"/><Relationship Id="rId6" Type="http://schemas.openxmlformats.org/officeDocument/2006/relationships/image" Target="../media/image108.emf"/><Relationship Id="rId11" Type="http://schemas.openxmlformats.org/officeDocument/2006/relationships/image" Target="../media/image113.emf"/><Relationship Id="rId5" Type="http://schemas.openxmlformats.org/officeDocument/2006/relationships/image" Target="../media/image103.emf"/><Relationship Id="rId15" Type="http://schemas.openxmlformats.org/officeDocument/2006/relationships/image" Target="../media/image117.emf"/><Relationship Id="rId10" Type="http://schemas.openxmlformats.org/officeDocument/2006/relationships/image" Target="../media/image112.emf"/><Relationship Id="rId4" Type="http://schemas.openxmlformats.org/officeDocument/2006/relationships/image" Target="../media/image101.emf"/><Relationship Id="rId9" Type="http://schemas.openxmlformats.org/officeDocument/2006/relationships/image" Target="../media/image111.emf"/><Relationship Id="rId14" Type="http://schemas.openxmlformats.org/officeDocument/2006/relationships/image" Target="../media/image116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13" Type="http://schemas.openxmlformats.org/officeDocument/2006/relationships/image" Target="../media/image124.emf"/><Relationship Id="rId18" Type="http://schemas.openxmlformats.org/officeDocument/2006/relationships/image" Target="../media/image129.emf"/><Relationship Id="rId3" Type="http://schemas.openxmlformats.org/officeDocument/2006/relationships/image" Target="../media/image100.emf"/><Relationship Id="rId7" Type="http://schemas.openxmlformats.org/officeDocument/2006/relationships/image" Target="../media/image120.emf"/><Relationship Id="rId12" Type="http://schemas.openxmlformats.org/officeDocument/2006/relationships/image" Target="../media/image123.emf"/><Relationship Id="rId17" Type="http://schemas.openxmlformats.org/officeDocument/2006/relationships/image" Target="../media/image128.emf"/><Relationship Id="rId2" Type="http://schemas.openxmlformats.org/officeDocument/2006/relationships/image" Target="../media/image99.emf"/><Relationship Id="rId16" Type="http://schemas.openxmlformats.org/officeDocument/2006/relationships/image" Target="../media/image127.emf"/><Relationship Id="rId1" Type="http://schemas.openxmlformats.org/officeDocument/2006/relationships/image" Target="../media/image93.emf"/><Relationship Id="rId6" Type="http://schemas.openxmlformats.org/officeDocument/2006/relationships/image" Target="../media/image110.emf"/><Relationship Id="rId11" Type="http://schemas.openxmlformats.org/officeDocument/2006/relationships/image" Target="../media/image122.emf"/><Relationship Id="rId5" Type="http://schemas.openxmlformats.org/officeDocument/2006/relationships/image" Target="../media/image103.emf"/><Relationship Id="rId15" Type="http://schemas.openxmlformats.org/officeDocument/2006/relationships/image" Target="../media/image126.emf"/><Relationship Id="rId10" Type="http://schemas.openxmlformats.org/officeDocument/2006/relationships/image" Target="../media/image121.emf"/><Relationship Id="rId4" Type="http://schemas.openxmlformats.org/officeDocument/2006/relationships/image" Target="../media/image101.emf"/><Relationship Id="rId9" Type="http://schemas.openxmlformats.org/officeDocument/2006/relationships/image" Target="../media/image117.emf"/><Relationship Id="rId14" Type="http://schemas.openxmlformats.org/officeDocument/2006/relationships/image" Target="../media/image125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3" Type="http://schemas.openxmlformats.org/officeDocument/2006/relationships/image" Target="../media/image100.emf"/><Relationship Id="rId7" Type="http://schemas.openxmlformats.org/officeDocument/2006/relationships/image" Target="../media/image131.emf"/><Relationship Id="rId2" Type="http://schemas.openxmlformats.org/officeDocument/2006/relationships/image" Target="../media/image99.emf"/><Relationship Id="rId1" Type="http://schemas.openxmlformats.org/officeDocument/2006/relationships/image" Target="../media/image93.emf"/><Relationship Id="rId6" Type="http://schemas.openxmlformats.org/officeDocument/2006/relationships/image" Target="../media/image112.emf"/><Relationship Id="rId5" Type="http://schemas.openxmlformats.org/officeDocument/2006/relationships/image" Target="../media/image103.emf"/><Relationship Id="rId10" Type="http://schemas.openxmlformats.org/officeDocument/2006/relationships/image" Target="../media/image128.emf"/><Relationship Id="rId4" Type="http://schemas.openxmlformats.org/officeDocument/2006/relationships/image" Target="../media/image130.emf"/><Relationship Id="rId9" Type="http://schemas.openxmlformats.org/officeDocument/2006/relationships/image" Target="../media/image133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emf"/><Relationship Id="rId2" Type="http://schemas.openxmlformats.org/officeDocument/2006/relationships/image" Target="../media/image135.emf"/><Relationship Id="rId1" Type="http://schemas.openxmlformats.org/officeDocument/2006/relationships/image" Target="../media/image134.emf"/><Relationship Id="rId4" Type="http://schemas.openxmlformats.org/officeDocument/2006/relationships/image" Target="../media/image137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emf"/><Relationship Id="rId7" Type="http://schemas.openxmlformats.org/officeDocument/2006/relationships/image" Target="../media/image150.emf"/><Relationship Id="rId2" Type="http://schemas.openxmlformats.org/officeDocument/2006/relationships/image" Target="../media/image145.emf"/><Relationship Id="rId1" Type="http://schemas.openxmlformats.org/officeDocument/2006/relationships/image" Target="../media/image144.emf"/><Relationship Id="rId6" Type="http://schemas.openxmlformats.org/officeDocument/2006/relationships/image" Target="../media/image149.emf"/><Relationship Id="rId5" Type="http://schemas.openxmlformats.org/officeDocument/2006/relationships/image" Target="../media/image148.emf"/><Relationship Id="rId4" Type="http://schemas.openxmlformats.org/officeDocument/2006/relationships/image" Target="../media/image147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emf"/><Relationship Id="rId2" Type="http://schemas.openxmlformats.org/officeDocument/2006/relationships/image" Target="../media/image148.emf"/><Relationship Id="rId1" Type="http://schemas.openxmlformats.org/officeDocument/2006/relationships/image" Target="../media/image147.emf"/><Relationship Id="rId5" Type="http://schemas.openxmlformats.org/officeDocument/2006/relationships/image" Target="../media/image155.emf"/><Relationship Id="rId4" Type="http://schemas.openxmlformats.org/officeDocument/2006/relationships/image" Target="../media/image15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6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emf"/><Relationship Id="rId2" Type="http://schemas.openxmlformats.org/officeDocument/2006/relationships/image" Target="../media/image159.emf"/><Relationship Id="rId1" Type="http://schemas.openxmlformats.org/officeDocument/2006/relationships/image" Target="../media/image158.emf"/><Relationship Id="rId5" Type="http://schemas.openxmlformats.org/officeDocument/2006/relationships/image" Target="../media/image162.emf"/><Relationship Id="rId4" Type="http://schemas.openxmlformats.org/officeDocument/2006/relationships/image" Target="../media/image161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emf"/><Relationship Id="rId6" Type="http://schemas.openxmlformats.org/officeDocument/2006/relationships/image" Target="../media/image168.emf"/><Relationship Id="rId5" Type="http://schemas.openxmlformats.org/officeDocument/2006/relationships/image" Target="../media/image167.wmf"/><Relationship Id="rId4" Type="http://schemas.openxmlformats.org/officeDocument/2006/relationships/image" Target="../media/image16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4.wmf"/><Relationship Id="rId5" Type="http://schemas.openxmlformats.org/officeDocument/2006/relationships/image" Target="../media/image50.wmf"/><Relationship Id="rId4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44.wmf"/><Relationship Id="rId5" Type="http://schemas.openxmlformats.org/officeDocument/2006/relationships/image" Target="../media/image53.wmf"/><Relationship Id="rId4" Type="http://schemas.openxmlformats.org/officeDocument/2006/relationships/image" Target="../media/image4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hyperlink" Target="http://en.wikipedia.org/wiki/Exchangeable_random_variables" TargetMode="External"/><Relationship Id="rId7" Type="http://schemas.openxmlformats.org/officeDocument/2006/relationships/oleObject" Target="../embeddings/oleObject36.bin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hyperlink" Target="http://en.wikipedia.org/wiki/Probability_distribution" TargetMode="External"/><Relationship Id="rId11" Type="http://schemas.openxmlformats.org/officeDocument/2006/relationships/oleObject" Target="../embeddings/oleObject40.bin"/><Relationship Id="rId5" Type="http://schemas.openxmlformats.org/officeDocument/2006/relationships/hyperlink" Target="http://en.wikipedia.org/wiki/Epistemic_probability" TargetMode="External"/><Relationship Id="rId10" Type="http://schemas.openxmlformats.org/officeDocument/2006/relationships/oleObject" Target="../embeddings/oleObject39.bin"/><Relationship Id="rId4" Type="http://schemas.openxmlformats.org/officeDocument/2006/relationships/hyperlink" Target="http://en.wikipedia.org/wiki/Conditionally_independent" TargetMode="External"/><Relationship Id="rId9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9.bin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4.bin"/><Relationship Id="rId5" Type="http://schemas.openxmlformats.org/officeDocument/2006/relationships/oleObject" Target="../embeddings/oleObject83.bin"/><Relationship Id="rId4" Type="http://schemas.openxmlformats.org/officeDocument/2006/relationships/oleObject" Target="../embeddings/oleObject8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9.bin"/><Relationship Id="rId5" Type="http://schemas.openxmlformats.org/officeDocument/2006/relationships/oleObject" Target="../embeddings/oleObject88.bin"/><Relationship Id="rId4" Type="http://schemas.openxmlformats.org/officeDocument/2006/relationships/oleObject" Target="../embeddings/oleObject8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93.bin"/><Relationship Id="rId4" Type="http://schemas.openxmlformats.org/officeDocument/2006/relationships/oleObject" Target="../embeddings/oleObject9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9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image" Target="../media/image89.png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7.bin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90.png"/><Relationship Id="rId4" Type="http://schemas.openxmlformats.org/officeDocument/2006/relationships/oleObject" Target="../embeddings/oleObject95.bin"/><Relationship Id="rId9" Type="http://schemas.openxmlformats.org/officeDocument/2006/relationships/oleObject" Target="../embeddings/oleObject10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3" Type="http://schemas.openxmlformats.org/officeDocument/2006/relationships/image" Target="../media/image89.png"/><Relationship Id="rId7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4.bin"/><Relationship Id="rId5" Type="http://schemas.openxmlformats.org/officeDocument/2006/relationships/oleObject" Target="../embeddings/oleObject103.bin"/><Relationship Id="rId10" Type="http://schemas.openxmlformats.org/officeDocument/2006/relationships/oleObject" Target="../embeddings/oleObject107.bin"/><Relationship Id="rId4" Type="http://schemas.openxmlformats.org/officeDocument/2006/relationships/oleObject" Target="../embeddings/oleObject102.bin"/><Relationship Id="rId9" Type="http://schemas.openxmlformats.org/officeDocument/2006/relationships/oleObject" Target="../embeddings/oleObject10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3" Type="http://schemas.openxmlformats.org/officeDocument/2006/relationships/image" Target="../media/image97.png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8.png"/><Relationship Id="rId5" Type="http://schemas.openxmlformats.org/officeDocument/2006/relationships/oleObject" Target="../embeddings/oleObject109.bin"/><Relationship Id="rId4" Type="http://schemas.openxmlformats.org/officeDocument/2006/relationships/oleObject" Target="../embeddings/oleObject108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13" Type="http://schemas.openxmlformats.org/officeDocument/2006/relationships/image" Target="../media/image106.png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13.bin"/><Relationship Id="rId11" Type="http://schemas.openxmlformats.org/officeDocument/2006/relationships/oleObject" Target="../embeddings/oleObject118.bin"/><Relationship Id="rId5" Type="http://schemas.openxmlformats.org/officeDocument/2006/relationships/image" Target="../media/image105.png"/><Relationship Id="rId10" Type="http://schemas.openxmlformats.org/officeDocument/2006/relationships/oleObject" Target="../embeddings/oleObject117.bin"/><Relationship Id="rId4" Type="http://schemas.openxmlformats.org/officeDocument/2006/relationships/image" Target="../media/image89.png"/><Relationship Id="rId9" Type="http://schemas.openxmlformats.org/officeDocument/2006/relationships/oleObject" Target="../embeddings/oleObject11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13" Type="http://schemas.openxmlformats.org/officeDocument/2006/relationships/oleObject" Target="../embeddings/oleObject127.bin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0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1.bin"/><Relationship Id="rId11" Type="http://schemas.openxmlformats.org/officeDocument/2006/relationships/oleObject" Target="../embeddings/oleObject126.bin"/><Relationship Id="rId5" Type="http://schemas.openxmlformats.org/officeDocument/2006/relationships/image" Target="../media/image105.png"/><Relationship Id="rId10" Type="http://schemas.openxmlformats.org/officeDocument/2006/relationships/oleObject" Target="../embeddings/oleObject125.bin"/><Relationship Id="rId4" Type="http://schemas.openxmlformats.org/officeDocument/2006/relationships/image" Target="../media/image89.png"/><Relationship Id="rId9" Type="http://schemas.openxmlformats.org/officeDocument/2006/relationships/oleObject" Target="../embeddings/oleObject12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13" Type="http://schemas.openxmlformats.org/officeDocument/2006/relationships/oleObject" Target="../embeddings/oleObject135.bin"/><Relationship Id="rId18" Type="http://schemas.openxmlformats.org/officeDocument/2006/relationships/oleObject" Target="../embeddings/oleObject140.bin"/><Relationship Id="rId3" Type="http://schemas.openxmlformats.org/officeDocument/2006/relationships/oleObject" Target="../embeddings/oleObject128.bin"/><Relationship Id="rId21" Type="http://schemas.openxmlformats.org/officeDocument/2006/relationships/oleObject" Target="../embeddings/oleObject143.bin"/><Relationship Id="rId7" Type="http://schemas.openxmlformats.org/officeDocument/2006/relationships/oleObject" Target="../embeddings/oleObject130.bin"/><Relationship Id="rId12" Type="http://schemas.openxmlformats.org/officeDocument/2006/relationships/oleObject" Target="../embeddings/oleObject134.bin"/><Relationship Id="rId17" Type="http://schemas.openxmlformats.org/officeDocument/2006/relationships/oleObject" Target="../embeddings/oleObject13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8.bin"/><Relationship Id="rId20" Type="http://schemas.openxmlformats.org/officeDocument/2006/relationships/oleObject" Target="../embeddings/oleObject142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29.bin"/><Relationship Id="rId11" Type="http://schemas.openxmlformats.org/officeDocument/2006/relationships/image" Target="../media/image106.png"/><Relationship Id="rId5" Type="http://schemas.openxmlformats.org/officeDocument/2006/relationships/image" Target="../media/image105.png"/><Relationship Id="rId15" Type="http://schemas.openxmlformats.org/officeDocument/2006/relationships/oleObject" Target="../embeddings/oleObject137.bin"/><Relationship Id="rId23" Type="http://schemas.openxmlformats.org/officeDocument/2006/relationships/oleObject" Target="../embeddings/oleObject145.bin"/><Relationship Id="rId10" Type="http://schemas.openxmlformats.org/officeDocument/2006/relationships/oleObject" Target="../embeddings/oleObject133.bin"/><Relationship Id="rId19" Type="http://schemas.openxmlformats.org/officeDocument/2006/relationships/oleObject" Target="../embeddings/oleObject141.bin"/><Relationship Id="rId4" Type="http://schemas.openxmlformats.org/officeDocument/2006/relationships/image" Target="../media/image89.png"/><Relationship Id="rId9" Type="http://schemas.openxmlformats.org/officeDocument/2006/relationships/oleObject" Target="../embeddings/oleObject132.bin"/><Relationship Id="rId14" Type="http://schemas.openxmlformats.org/officeDocument/2006/relationships/oleObject" Target="../embeddings/oleObject136.bin"/><Relationship Id="rId22" Type="http://schemas.openxmlformats.org/officeDocument/2006/relationships/oleObject" Target="../embeddings/oleObject14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13" Type="http://schemas.openxmlformats.org/officeDocument/2006/relationships/oleObject" Target="../embeddings/oleObject153.bin"/><Relationship Id="rId18" Type="http://schemas.openxmlformats.org/officeDocument/2006/relationships/oleObject" Target="../embeddings/oleObject158.bin"/><Relationship Id="rId26" Type="http://schemas.openxmlformats.org/officeDocument/2006/relationships/oleObject" Target="../embeddings/oleObject166.bin"/><Relationship Id="rId3" Type="http://schemas.openxmlformats.org/officeDocument/2006/relationships/oleObject" Target="../embeddings/oleObject146.bin"/><Relationship Id="rId21" Type="http://schemas.openxmlformats.org/officeDocument/2006/relationships/oleObject" Target="../embeddings/oleObject161.bin"/><Relationship Id="rId7" Type="http://schemas.openxmlformats.org/officeDocument/2006/relationships/oleObject" Target="../embeddings/oleObject148.bin"/><Relationship Id="rId12" Type="http://schemas.openxmlformats.org/officeDocument/2006/relationships/oleObject" Target="../embeddings/oleObject152.bin"/><Relationship Id="rId17" Type="http://schemas.openxmlformats.org/officeDocument/2006/relationships/oleObject" Target="../embeddings/oleObject157.bin"/><Relationship Id="rId25" Type="http://schemas.openxmlformats.org/officeDocument/2006/relationships/oleObject" Target="../embeddings/oleObject16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6.bin"/><Relationship Id="rId20" Type="http://schemas.openxmlformats.org/officeDocument/2006/relationships/oleObject" Target="../embeddings/oleObject160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106.png"/><Relationship Id="rId24" Type="http://schemas.openxmlformats.org/officeDocument/2006/relationships/oleObject" Target="../embeddings/oleObject164.bin"/><Relationship Id="rId5" Type="http://schemas.openxmlformats.org/officeDocument/2006/relationships/image" Target="../media/image105.png"/><Relationship Id="rId15" Type="http://schemas.openxmlformats.org/officeDocument/2006/relationships/oleObject" Target="../embeddings/oleObject155.bin"/><Relationship Id="rId23" Type="http://schemas.openxmlformats.org/officeDocument/2006/relationships/oleObject" Target="../embeddings/oleObject163.bin"/><Relationship Id="rId10" Type="http://schemas.openxmlformats.org/officeDocument/2006/relationships/oleObject" Target="../embeddings/oleObject151.bin"/><Relationship Id="rId19" Type="http://schemas.openxmlformats.org/officeDocument/2006/relationships/oleObject" Target="../embeddings/oleObject159.bin"/><Relationship Id="rId4" Type="http://schemas.openxmlformats.org/officeDocument/2006/relationships/image" Target="../media/image89.png"/><Relationship Id="rId9" Type="http://schemas.openxmlformats.org/officeDocument/2006/relationships/oleObject" Target="../embeddings/oleObject150.bin"/><Relationship Id="rId14" Type="http://schemas.openxmlformats.org/officeDocument/2006/relationships/oleObject" Target="../embeddings/oleObject154.bin"/><Relationship Id="rId22" Type="http://schemas.openxmlformats.org/officeDocument/2006/relationships/oleObject" Target="../embeddings/oleObject16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0.bin"/><Relationship Id="rId13" Type="http://schemas.openxmlformats.org/officeDocument/2006/relationships/oleObject" Target="../embeddings/oleObject174.bin"/><Relationship Id="rId18" Type="http://schemas.openxmlformats.org/officeDocument/2006/relationships/oleObject" Target="../embeddings/oleObject179.bin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oleObject" Target="../embeddings/oleObject173.bin"/><Relationship Id="rId17" Type="http://schemas.openxmlformats.org/officeDocument/2006/relationships/oleObject" Target="../embeddings/oleObject17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7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68.bin"/><Relationship Id="rId11" Type="http://schemas.openxmlformats.org/officeDocument/2006/relationships/image" Target="../media/image106.png"/><Relationship Id="rId5" Type="http://schemas.openxmlformats.org/officeDocument/2006/relationships/image" Target="../media/image105.png"/><Relationship Id="rId15" Type="http://schemas.openxmlformats.org/officeDocument/2006/relationships/oleObject" Target="../embeddings/oleObject176.bin"/><Relationship Id="rId10" Type="http://schemas.openxmlformats.org/officeDocument/2006/relationships/oleObject" Target="../embeddings/oleObject172.bin"/><Relationship Id="rId4" Type="http://schemas.openxmlformats.org/officeDocument/2006/relationships/image" Target="../media/image89.png"/><Relationship Id="rId9" Type="http://schemas.openxmlformats.org/officeDocument/2006/relationships/oleObject" Target="../embeddings/oleObject171.bin"/><Relationship Id="rId14" Type="http://schemas.openxmlformats.org/officeDocument/2006/relationships/oleObject" Target="../embeddings/oleObject175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3.png"/><Relationship Id="rId3" Type="http://schemas.openxmlformats.org/officeDocument/2006/relationships/oleObject" Target="../embeddings/oleObject180.bin"/><Relationship Id="rId7" Type="http://schemas.openxmlformats.org/officeDocument/2006/relationships/image" Target="../media/image138.png"/><Relationship Id="rId12" Type="http://schemas.openxmlformats.org/officeDocument/2006/relationships/image" Target="../media/image1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2.png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82.bin"/><Relationship Id="rId10" Type="http://schemas.openxmlformats.org/officeDocument/2006/relationships/image" Target="../media/image141.png"/><Relationship Id="rId4" Type="http://schemas.openxmlformats.org/officeDocument/2006/relationships/oleObject" Target="../embeddings/oleObject181.bin"/><Relationship Id="rId9" Type="http://schemas.openxmlformats.org/officeDocument/2006/relationships/image" Target="../media/image14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43.png"/><Relationship Id="rId7" Type="http://schemas.openxmlformats.org/officeDocument/2006/relationships/oleObject" Target="../embeddings/oleObject187.bin"/><Relationship Id="rId12" Type="http://schemas.openxmlformats.org/officeDocument/2006/relationships/oleObject" Target="../embeddings/oleObject1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86.bin"/><Relationship Id="rId11" Type="http://schemas.openxmlformats.org/officeDocument/2006/relationships/oleObject" Target="../embeddings/oleObject189.bin"/><Relationship Id="rId5" Type="http://schemas.openxmlformats.org/officeDocument/2006/relationships/oleObject" Target="../embeddings/oleObject185.bin"/><Relationship Id="rId10" Type="http://schemas.openxmlformats.org/officeDocument/2006/relationships/image" Target="../media/image152.png"/><Relationship Id="rId4" Type="http://schemas.openxmlformats.org/officeDocument/2006/relationships/oleObject" Target="../embeddings/oleObject184.bin"/><Relationship Id="rId9" Type="http://schemas.openxmlformats.org/officeDocument/2006/relationships/oleObject" Target="../embeddings/oleObject188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5.bin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43.png"/><Relationship Id="rId5" Type="http://schemas.openxmlformats.org/officeDocument/2006/relationships/oleObject" Target="../embeddings/oleObject193.bin"/><Relationship Id="rId4" Type="http://schemas.openxmlformats.org/officeDocument/2006/relationships/oleObject" Target="../embeddings/oleObject19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5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2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00.bin"/><Relationship Id="rId5" Type="http://schemas.openxmlformats.org/officeDocument/2006/relationships/oleObject" Target="../embeddings/oleObject199.bin"/><Relationship Id="rId4" Type="http://schemas.openxmlformats.org/officeDocument/2006/relationships/oleObject" Target="../embeddings/oleObject198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7.bin"/><Relationship Id="rId3" Type="http://schemas.openxmlformats.org/officeDocument/2006/relationships/oleObject" Target="../embeddings/oleObject202.bin"/><Relationship Id="rId7" Type="http://schemas.openxmlformats.org/officeDocument/2006/relationships/oleObject" Target="../embeddings/oleObject2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05.bin"/><Relationship Id="rId5" Type="http://schemas.openxmlformats.org/officeDocument/2006/relationships/oleObject" Target="../embeddings/oleObject204.bin"/><Relationship Id="rId4" Type="http://schemas.openxmlformats.org/officeDocument/2006/relationships/oleObject" Target="../embeddings/oleObject203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8.png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8.png"/><Relationship Id="rId9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3.bin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1.bin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792" y="3906128"/>
            <a:ext cx="5334000" cy="1752600"/>
          </a:xfrm>
        </p:spPr>
        <p:txBody>
          <a:bodyPr>
            <a:normAutofit/>
          </a:bodyPr>
          <a:lstStyle/>
          <a:p>
            <a:r>
              <a:rPr lang="en-US" sz="2300" dirty="0" err="1" smtClean="0"/>
              <a:t>Xiaolong</a:t>
            </a:r>
            <a:r>
              <a:rPr lang="en-US" sz="2300" dirty="0" smtClean="0"/>
              <a:t> Wang and Daniel </a:t>
            </a:r>
            <a:r>
              <a:rPr lang="en-US" sz="2300" dirty="0" err="1" smtClean="0"/>
              <a:t>Khashabi</a:t>
            </a:r>
            <a:endParaRPr lang="en-US" sz="23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52600" y="4876800"/>
            <a:ext cx="5334000" cy="1752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>
            <a:normAutofit/>
          </a:bodyPr>
          <a:lstStyle/>
          <a:p>
            <a:pPr marL="64008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UIUC, 2013</a:t>
            </a: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D:\Dropbox\Dropbox\CS598\IndianBuffetProcess\BayesianNonparameterics\buffet04 - Copy.jpg"/>
          <p:cNvPicPr>
            <a:picLocks noChangeAspect="1" noChangeArrowheads="1"/>
          </p:cNvPicPr>
          <p:nvPr/>
        </p:nvPicPr>
        <p:blipFill>
          <a:blip r:embed="rId2"/>
          <a:srcRect t="12309" b="26441"/>
          <a:stretch>
            <a:fillRect/>
          </a:stretch>
        </p:blipFill>
        <p:spPr bwMode="auto">
          <a:xfrm>
            <a:off x="0" y="-33996"/>
            <a:ext cx="9144000" cy="37338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9600" y="2554287"/>
            <a:ext cx="8458200" cy="14700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Indian Buffet Process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Infinite mixture model contd.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71750"/>
            <a:ext cx="8534400" cy="56388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Define a partition of objects; </a:t>
            </a:r>
          </a:p>
          <a:p>
            <a:r>
              <a:rPr lang="en-US" sz="2000" dirty="0" smtClean="0"/>
              <a:t>Want to partition        objects into         classes </a:t>
            </a:r>
          </a:p>
          <a:p>
            <a:r>
              <a:rPr lang="en-US" sz="2000" dirty="0" smtClean="0"/>
              <a:t>Equivalence class of object partitions: 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Valid probability </a:t>
            </a:r>
            <a:r>
              <a:rPr lang="en-US" sz="2000" dirty="0" smtClean="0"/>
              <a:t>distribution for an infinite mixture model</a:t>
            </a:r>
          </a:p>
          <a:p>
            <a:r>
              <a:rPr lang="en-US" sz="2000" dirty="0" smtClean="0"/>
              <a:t>Exchangeable with respect to clusters  assignments ! </a:t>
            </a:r>
          </a:p>
          <a:p>
            <a:pPr lvl="1"/>
            <a:r>
              <a:rPr lang="en-US" sz="1800" dirty="0" smtClean="0"/>
              <a:t>Important for Gibbs sampling (and Chinese restaurant process)</a:t>
            </a:r>
          </a:p>
          <a:p>
            <a:pPr lvl="1"/>
            <a:r>
              <a:rPr lang="en-US" sz="1800" dirty="0" smtClean="0"/>
              <a:t>Di </a:t>
            </a:r>
            <a:r>
              <a:rPr lang="en-US" sz="1800" dirty="0" err="1" smtClean="0"/>
              <a:t>Finetti’s</a:t>
            </a:r>
            <a:r>
              <a:rPr lang="en-US" sz="1800" dirty="0" smtClean="0"/>
              <a:t> theorem: explains why </a:t>
            </a:r>
            <a:r>
              <a:rPr lang="en-US" sz="1800" b="1" dirty="0" smtClean="0">
                <a:solidFill>
                  <a:srgbClr val="00B050"/>
                </a:solidFill>
                <a:hlinkClick r:id="rId3" tooltip="Exchangeable random variables"/>
              </a:rPr>
              <a:t>exchangeable</a:t>
            </a:r>
            <a:r>
              <a:rPr lang="en-US" sz="1800" b="1" dirty="0" smtClean="0">
                <a:solidFill>
                  <a:srgbClr val="00B050"/>
                </a:solidFill>
              </a:rPr>
              <a:t> </a:t>
            </a:r>
            <a:r>
              <a:rPr lang="en-US" sz="1800" dirty="0" smtClean="0"/>
              <a:t>observations are </a:t>
            </a:r>
            <a:r>
              <a:rPr lang="en-US" sz="1800" b="1" dirty="0" smtClean="0">
                <a:hlinkClick r:id="rId4" tooltip="Conditionally independent"/>
              </a:rPr>
              <a:t>conditionally independent</a:t>
            </a:r>
            <a:r>
              <a:rPr lang="en-US" sz="1800" dirty="0" smtClean="0"/>
              <a:t> given some </a:t>
            </a:r>
            <a:r>
              <a:rPr lang="en-US" sz="1800" b="1" dirty="0" smtClean="0">
                <a:solidFill>
                  <a:srgbClr val="00B050"/>
                </a:solidFill>
                <a:hlinkClick r:id="rId5" tooltip="Epistemic probability"/>
              </a:rPr>
              <a:t>probability</a:t>
            </a:r>
            <a:r>
              <a:rPr lang="en-US" sz="1800" b="1" dirty="0" smtClean="0">
                <a:solidFill>
                  <a:srgbClr val="00B050"/>
                </a:solidFill>
              </a:rPr>
              <a:t> </a:t>
            </a:r>
            <a:r>
              <a:rPr lang="en-US" sz="1800" b="1" dirty="0" smtClean="0">
                <a:solidFill>
                  <a:srgbClr val="00B050"/>
                </a:solidFill>
                <a:hlinkClick r:id="rId6" tooltip="Probability distribution"/>
              </a:rPr>
              <a:t>distribution</a:t>
            </a:r>
            <a:endParaRPr lang="en-US" sz="1800" b="1" dirty="0" smtClean="0">
              <a:solidFill>
                <a:srgbClr val="00B050"/>
              </a:solidFill>
            </a:endParaRPr>
          </a:p>
        </p:txBody>
      </p:sp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2690750" y="1465325"/>
          <a:ext cx="339725" cy="339725"/>
        </p:xfrm>
        <a:graphic>
          <a:graphicData uri="http://schemas.openxmlformats.org/presentationml/2006/ole">
            <p:oleObj spid="_x0000_s24588" name="Equation" r:id="rId7" imgW="177480" imgH="177480" progId="Equation.DSMT4">
              <p:embed/>
            </p:oleObj>
          </a:graphicData>
        </a:graphic>
      </p:graphicFrame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4499675" y="1430975"/>
          <a:ext cx="412750" cy="436563"/>
        </p:xfrm>
        <a:graphic>
          <a:graphicData uri="http://schemas.openxmlformats.org/presentationml/2006/ole">
            <p:oleObj spid="_x0000_s24589" name="Equation" r:id="rId8" imgW="215640" imgH="228600" progId="Equation.DSMT4">
              <p:embed/>
            </p:oleObj>
          </a:graphicData>
        </a:graphic>
      </p:graphicFrame>
      <p:graphicFrame>
        <p:nvGraphicFramePr>
          <p:cNvPr id="24592" name="Object 16"/>
          <p:cNvGraphicFramePr>
            <a:graphicFrameLocks noChangeAspect="1"/>
          </p:cNvGraphicFramePr>
          <p:nvPr/>
        </p:nvGraphicFramePr>
        <p:xfrm>
          <a:off x="5017325" y="1752600"/>
          <a:ext cx="1897063" cy="484188"/>
        </p:xfrm>
        <a:graphic>
          <a:graphicData uri="http://schemas.openxmlformats.org/presentationml/2006/ole">
            <p:oleObj spid="_x0000_s24592" name="Equation" r:id="rId9" imgW="990360" imgH="253800" progId="Equation.DSMT4">
              <p:embed/>
            </p:oleObj>
          </a:graphicData>
        </a:graphic>
      </p:graphicFrame>
      <p:graphicFrame>
        <p:nvGraphicFramePr>
          <p:cNvPr id="24593" name="Object 17"/>
          <p:cNvGraphicFramePr>
            <a:graphicFrameLocks noChangeAspect="1"/>
          </p:cNvGraphicFramePr>
          <p:nvPr/>
        </p:nvGraphicFramePr>
        <p:xfrm>
          <a:off x="1808163" y="2286000"/>
          <a:ext cx="6650037" cy="953613"/>
        </p:xfrm>
        <a:graphic>
          <a:graphicData uri="http://schemas.openxmlformats.org/presentationml/2006/ole">
            <p:oleObj spid="_x0000_s24593" name="Equation" r:id="rId10" imgW="3454200" imgH="495000" progId="Equation.DSMT4">
              <p:embed/>
            </p:oleObj>
          </a:graphicData>
        </a:graphic>
      </p:graphicFrame>
      <p:graphicFrame>
        <p:nvGraphicFramePr>
          <p:cNvPr id="24594" name="Object 18"/>
          <p:cNvGraphicFramePr>
            <a:graphicFrameLocks noChangeAspect="1"/>
          </p:cNvGraphicFramePr>
          <p:nvPr/>
        </p:nvGraphicFramePr>
        <p:xfrm>
          <a:off x="1481137" y="3209925"/>
          <a:ext cx="6062663" cy="904875"/>
        </p:xfrm>
        <a:graphic>
          <a:graphicData uri="http://schemas.openxmlformats.org/presentationml/2006/ole">
            <p:oleObj spid="_x0000_s24594" name="Equation" r:id="rId11" imgW="3149280" imgH="469800" progId="Equation.DSMT4">
              <p:embed/>
            </p:oleObj>
          </a:graphicData>
        </a:graphic>
      </p:graphicFrame>
      <p:graphicFrame>
        <p:nvGraphicFramePr>
          <p:cNvPr id="24595" name="Object 19"/>
          <p:cNvGraphicFramePr>
            <a:graphicFrameLocks noChangeAspect="1"/>
          </p:cNvGraphicFramePr>
          <p:nvPr/>
        </p:nvGraphicFramePr>
        <p:xfrm>
          <a:off x="701675" y="4038600"/>
          <a:ext cx="6689725" cy="803275"/>
        </p:xfrm>
        <a:graphic>
          <a:graphicData uri="http://schemas.openxmlformats.org/presentationml/2006/ole">
            <p:oleObj spid="_x0000_s24595" name="Equation" r:id="rId12" imgW="370836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Chinese Restaurant Process (CRP)</a:t>
            </a:r>
            <a:endParaRPr lang="en-US" sz="3600" dirty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600200" y="1143000"/>
          <a:ext cx="4913313" cy="1597025"/>
        </p:xfrm>
        <a:graphic>
          <a:graphicData uri="http://schemas.openxmlformats.org/presentationml/2006/ole">
            <p:oleObj spid="_x0000_s32770" name="Equation" r:id="rId3" imgW="2565360" imgH="838080" progId="Equation.DSMT4">
              <p:embed/>
            </p:oleObj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949325" y="3373438"/>
          <a:ext cx="803275" cy="436562"/>
        </p:xfrm>
        <a:graphic>
          <a:graphicData uri="http://schemas.openxmlformats.org/presentationml/2006/ole">
            <p:oleObj spid="_x0000_s32771" name="Equation" r:id="rId4" imgW="419040" imgH="228600" progId="Equation.DSMT4">
              <p:embed/>
            </p:oleObj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812800" y="4724400"/>
          <a:ext cx="2579688" cy="676275"/>
        </p:xfrm>
        <a:graphic>
          <a:graphicData uri="http://schemas.openxmlformats.org/presentationml/2006/ole">
            <p:oleObj spid="_x0000_s32772" name="Equation" r:id="rId5" imgW="1498320" imgH="393480" progId="Equation.DSMT4">
              <p:embed/>
            </p:oleObj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1955800" y="2667000"/>
          <a:ext cx="711200" cy="355600"/>
        </p:xfrm>
        <a:graphic>
          <a:graphicData uri="http://schemas.openxmlformats.org/presentationml/2006/ole">
            <p:oleObj spid="_x0000_s32773" name="Equation" r:id="rId6" imgW="355320" imgH="177480" progId="Equation.DSMT4">
              <p:embed/>
            </p:oleObj>
          </a:graphicData>
        </a:graphic>
      </p:graphicFrame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1044442" y="3810000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33400" y="2647890"/>
            <a:ext cx="1436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Parameter </a:t>
            </a:r>
            <a:endParaRPr lang="en-US" sz="2000" dirty="0"/>
          </a:p>
        </p:txBody>
      </p:sp>
      <p:sp>
        <p:nvSpPr>
          <p:cNvPr id="24" name="Oval 6"/>
          <p:cNvSpPr>
            <a:spLocks noChangeArrowheads="1"/>
          </p:cNvSpPr>
          <p:nvPr/>
        </p:nvSpPr>
        <p:spPr bwMode="auto">
          <a:xfrm>
            <a:off x="928050" y="4030133"/>
            <a:ext cx="748350" cy="7704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81000" y="4724400"/>
            <a:ext cx="2438400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Chinese Restaurant Process (CRP)</a:t>
            </a:r>
            <a:endParaRPr lang="en-US" sz="3600" dirty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600200" y="1143000"/>
          <a:ext cx="4913313" cy="1597025"/>
        </p:xfrm>
        <a:graphic>
          <a:graphicData uri="http://schemas.openxmlformats.org/presentationml/2006/ole">
            <p:oleObj spid="_x0000_s36866" name="Equation" r:id="rId3" imgW="2565360" imgH="838080" progId="Equation.DSMT4">
              <p:embed/>
            </p:oleObj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846137" y="3373438"/>
          <a:ext cx="2506663" cy="436562"/>
        </p:xfrm>
        <a:graphic>
          <a:graphicData uri="http://schemas.openxmlformats.org/presentationml/2006/ole">
            <p:oleObj spid="_x0000_s36867" name="Equation" r:id="rId4" imgW="1307880" imgH="228600" progId="Equation.DSMT4">
              <p:embed/>
            </p:oleObj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473075" y="4724400"/>
          <a:ext cx="3259138" cy="676275"/>
        </p:xfrm>
        <a:graphic>
          <a:graphicData uri="http://schemas.openxmlformats.org/presentationml/2006/ole">
            <p:oleObj spid="_x0000_s36868" name="Equation" r:id="rId5" imgW="1892160" imgH="393480" progId="Equation.DSMT4">
              <p:embed/>
            </p:oleObj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1955800" y="2667000"/>
          <a:ext cx="711200" cy="355600"/>
        </p:xfrm>
        <a:graphic>
          <a:graphicData uri="http://schemas.openxmlformats.org/presentationml/2006/ole">
            <p:oleObj spid="_x0000_s36869" name="Equation" r:id="rId6" imgW="355320" imgH="177480" progId="Equation.DSMT4">
              <p:embed/>
            </p:oleObj>
          </a:graphicData>
        </a:graphic>
      </p:graphicFrame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874252" y="4030133"/>
            <a:ext cx="748350" cy="77046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1044442" y="3810000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2114550" y="5410200"/>
          <a:ext cx="3762375" cy="676275"/>
        </p:xfrm>
        <a:graphic>
          <a:graphicData uri="http://schemas.openxmlformats.org/presentationml/2006/ole">
            <p:oleObj spid="_x0000_s36870" name="Equation" r:id="rId7" imgW="2184120" imgH="393480" progId="Equation.DSMT4">
              <p:embed/>
            </p:oleObj>
          </a:graphicData>
        </a:graphic>
      </p:graphicFrame>
      <p:sp>
        <p:nvSpPr>
          <p:cNvPr id="31" name="Rectangle 30"/>
          <p:cNvSpPr/>
          <p:nvPr/>
        </p:nvSpPr>
        <p:spPr>
          <a:xfrm>
            <a:off x="533400" y="2647890"/>
            <a:ext cx="1436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Parameter </a:t>
            </a:r>
            <a:endParaRPr lang="en-US" sz="2000" dirty="0"/>
          </a:p>
        </p:txBody>
      </p:sp>
      <p:sp>
        <p:nvSpPr>
          <p:cNvPr id="24" name="Oval 6"/>
          <p:cNvSpPr>
            <a:spLocks noChangeArrowheads="1"/>
          </p:cNvSpPr>
          <p:nvPr/>
        </p:nvSpPr>
        <p:spPr bwMode="auto">
          <a:xfrm>
            <a:off x="2604450" y="4030133"/>
            <a:ext cx="748350" cy="7704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057400" y="5410200"/>
            <a:ext cx="2438400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Chinese Restaurant Process (CRP)</a:t>
            </a:r>
            <a:endParaRPr lang="en-US" sz="3600" dirty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600200" y="1143000"/>
          <a:ext cx="4913313" cy="1597025"/>
        </p:xfrm>
        <a:graphic>
          <a:graphicData uri="http://schemas.openxmlformats.org/presentationml/2006/ole">
            <p:oleObj spid="_x0000_s35842" name="Equation" r:id="rId3" imgW="2565360" imgH="838080" progId="Equation.DSMT4">
              <p:embed/>
            </p:oleObj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885825" y="3373438"/>
          <a:ext cx="4184650" cy="436562"/>
        </p:xfrm>
        <a:graphic>
          <a:graphicData uri="http://schemas.openxmlformats.org/presentationml/2006/ole">
            <p:oleObj spid="_x0000_s35843" name="Equation" r:id="rId4" imgW="2184120" imgH="228600" progId="Equation.DSMT4">
              <p:embed/>
            </p:oleObj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423863" y="4724400"/>
          <a:ext cx="5818187" cy="676275"/>
        </p:xfrm>
        <a:graphic>
          <a:graphicData uri="http://schemas.openxmlformats.org/presentationml/2006/ole">
            <p:oleObj spid="_x0000_s35844" name="Equation" r:id="rId5" imgW="3377880" imgH="393480" progId="Equation.DSMT4">
              <p:embed/>
            </p:oleObj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1955800" y="2667000"/>
          <a:ext cx="711200" cy="355600"/>
        </p:xfrm>
        <a:graphic>
          <a:graphicData uri="http://schemas.openxmlformats.org/presentationml/2006/ole">
            <p:oleObj spid="_x0000_s35845" name="Equation" r:id="rId6" imgW="355320" imgH="177480" progId="Equation.DSMT4">
              <p:embed/>
            </p:oleObj>
          </a:graphicData>
        </a:graphic>
      </p:graphicFrame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874252" y="4030133"/>
            <a:ext cx="748350" cy="77046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561977" y="4030133"/>
            <a:ext cx="748350" cy="77046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1044442" y="3810000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2786483" y="3810000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2038350" y="5410200"/>
          <a:ext cx="3916363" cy="676275"/>
        </p:xfrm>
        <a:graphic>
          <a:graphicData uri="http://schemas.openxmlformats.org/presentationml/2006/ole">
            <p:oleObj spid="_x0000_s35846" name="Equation" r:id="rId7" imgW="2273040" imgH="393480" progId="Equation.DSMT4">
              <p:embed/>
            </p:oleObj>
          </a:graphicData>
        </a:graphic>
      </p:graphicFrame>
      <p:sp>
        <p:nvSpPr>
          <p:cNvPr id="31" name="Rectangle 30"/>
          <p:cNvSpPr/>
          <p:nvPr/>
        </p:nvSpPr>
        <p:spPr>
          <a:xfrm>
            <a:off x="533400" y="2647890"/>
            <a:ext cx="1436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Parameter </a:t>
            </a:r>
            <a:endParaRPr lang="en-US" sz="2000" dirty="0"/>
          </a:p>
        </p:txBody>
      </p:sp>
      <p:sp>
        <p:nvSpPr>
          <p:cNvPr id="24" name="Oval 6"/>
          <p:cNvSpPr>
            <a:spLocks noChangeArrowheads="1"/>
          </p:cNvSpPr>
          <p:nvPr/>
        </p:nvSpPr>
        <p:spPr bwMode="auto">
          <a:xfrm>
            <a:off x="4280850" y="4030133"/>
            <a:ext cx="748350" cy="7704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04800" y="4724400"/>
            <a:ext cx="2438400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Chinese Restaurant Process (CRP)</a:t>
            </a:r>
            <a:endParaRPr lang="en-US" sz="3600" dirty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600200" y="1143000"/>
          <a:ext cx="4913313" cy="1597025"/>
        </p:xfrm>
        <a:graphic>
          <a:graphicData uri="http://schemas.openxmlformats.org/presentationml/2006/ole">
            <p:oleObj spid="_x0000_s34818" name="Equation" r:id="rId3" imgW="2565360" imgH="838080" progId="Equation.DSMT4">
              <p:embed/>
            </p:oleObj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862013" y="3373438"/>
          <a:ext cx="4232275" cy="436562"/>
        </p:xfrm>
        <a:graphic>
          <a:graphicData uri="http://schemas.openxmlformats.org/presentationml/2006/ole">
            <p:oleObj spid="_x0000_s34819" name="Equation" r:id="rId4" imgW="2209680" imgH="228600" progId="Equation.DSMT4">
              <p:embed/>
            </p:oleObj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250825" y="4724400"/>
          <a:ext cx="5908675" cy="676275"/>
        </p:xfrm>
        <a:graphic>
          <a:graphicData uri="http://schemas.openxmlformats.org/presentationml/2006/ole">
            <p:oleObj spid="_x0000_s34820" name="Equation" r:id="rId5" imgW="3429000" imgH="393480" progId="Equation.DSMT4">
              <p:embed/>
            </p:oleObj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1955800" y="2667000"/>
          <a:ext cx="711200" cy="355600"/>
        </p:xfrm>
        <a:graphic>
          <a:graphicData uri="http://schemas.openxmlformats.org/presentationml/2006/ole">
            <p:oleObj spid="_x0000_s34821" name="Equation" r:id="rId6" imgW="355320" imgH="177480" progId="Equation.DSMT4">
              <p:embed/>
            </p:oleObj>
          </a:graphicData>
        </a:graphic>
      </p:graphicFrame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874252" y="4030133"/>
            <a:ext cx="748350" cy="77046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561977" y="4030133"/>
            <a:ext cx="748350" cy="77046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1044442" y="3810000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1343782" y="3810000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2786483" y="3810000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2049463" y="5410200"/>
          <a:ext cx="3894137" cy="676275"/>
        </p:xfrm>
        <a:graphic>
          <a:graphicData uri="http://schemas.openxmlformats.org/presentationml/2006/ole">
            <p:oleObj spid="_x0000_s34822" name="Equation" r:id="rId7" imgW="2260440" imgH="393480" progId="Equation.DSMT4">
              <p:embed/>
            </p:oleObj>
          </a:graphicData>
        </a:graphic>
      </p:graphicFrame>
      <p:sp>
        <p:nvSpPr>
          <p:cNvPr id="31" name="Rectangle 30"/>
          <p:cNvSpPr/>
          <p:nvPr/>
        </p:nvSpPr>
        <p:spPr>
          <a:xfrm>
            <a:off x="533400" y="2647890"/>
            <a:ext cx="1436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Parameter </a:t>
            </a:r>
            <a:endParaRPr lang="en-US" sz="2000" dirty="0"/>
          </a:p>
        </p:txBody>
      </p:sp>
      <p:sp>
        <p:nvSpPr>
          <p:cNvPr id="24" name="Oval 6"/>
          <p:cNvSpPr>
            <a:spLocks noChangeArrowheads="1"/>
          </p:cNvSpPr>
          <p:nvPr/>
        </p:nvSpPr>
        <p:spPr bwMode="auto">
          <a:xfrm>
            <a:off x="4280850" y="4030133"/>
            <a:ext cx="748350" cy="7704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905000" y="5410200"/>
            <a:ext cx="2438400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Chinese Restaurant Process (CRP)</a:t>
            </a:r>
            <a:endParaRPr lang="en-US" sz="3600" dirty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600200" y="1143000"/>
          <a:ext cx="4913313" cy="1597025"/>
        </p:xfrm>
        <a:graphic>
          <a:graphicData uri="http://schemas.openxmlformats.org/presentationml/2006/ole">
            <p:oleObj spid="_x0000_s33794" name="Equation" r:id="rId3" imgW="2565360" imgH="838080" progId="Equation.DSMT4">
              <p:embed/>
            </p:oleObj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838200" y="3373438"/>
          <a:ext cx="4281487" cy="436562"/>
        </p:xfrm>
        <a:graphic>
          <a:graphicData uri="http://schemas.openxmlformats.org/presentationml/2006/ole">
            <p:oleObj spid="_x0000_s33795" name="Equation" r:id="rId4" imgW="2234880" imgH="228600" progId="Equation.DSMT4">
              <p:embed/>
            </p:oleObj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431800" y="4724400"/>
          <a:ext cx="6078538" cy="676275"/>
        </p:xfrm>
        <a:graphic>
          <a:graphicData uri="http://schemas.openxmlformats.org/presentationml/2006/ole">
            <p:oleObj spid="_x0000_s33796" name="Equation" r:id="rId5" imgW="3530520" imgH="393480" progId="Equation.DSMT4">
              <p:embed/>
            </p:oleObj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1955800" y="2667000"/>
          <a:ext cx="711200" cy="355600"/>
        </p:xfrm>
        <a:graphic>
          <a:graphicData uri="http://schemas.openxmlformats.org/presentationml/2006/ole">
            <p:oleObj spid="_x0000_s33797" name="Equation" r:id="rId6" imgW="355320" imgH="177480" progId="Equation.DSMT4">
              <p:embed/>
            </p:oleObj>
          </a:graphicData>
        </a:graphic>
      </p:graphicFrame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874252" y="4030133"/>
            <a:ext cx="748350" cy="77046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561977" y="4030133"/>
            <a:ext cx="748350" cy="77046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1044442" y="3810000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1343782" y="3810000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2786483" y="3810000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3048405" y="3846688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1951037" y="5495925"/>
          <a:ext cx="3916363" cy="676275"/>
        </p:xfrm>
        <a:graphic>
          <a:graphicData uri="http://schemas.openxmlformats.org/presentationml/2006/ole">
            <p:oleObj spid="_x0000_s33798" name="Equation" r:id="rId7" imgW="2273040" imgH="393480" progId="Equation.DSMT4">
              <p:embed/>
            </p:oleObj>
          </a:graphicData>
        </a:graphic>
      </p:graphicFrame>
      <p:sp>
        <p:nvSpPr>
          <p:cNvPr id="31" name="Rectangle 30"/>
          <p:cNvSpPr/>
          <p:nvPr/>
        </p:nvSpPr>
        <p:spPr>
          <a:xfrm>
            <a:off x="533400" y="2647890"/>
            <a:ext cx="1436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Parameter </a:t>
            </a:r>
            <a:endParaRPr lang="en-US" sz="2000" dirty="0"/>
          </a:p>
        </p:txBody>
      </p:sp>
      <p:sp>
        <p:nvSpPr>
          <p:cNvPr id="24" name="Oval 6"/>
          <p:cNvSpPr>
            <a:spLocks noChangeArrowheads="1"/>
          </p:cNvSpPr>
          <p:nvPr/>
        </p:nvSpPr>
        <p:spPr bwMode="auto">
          <a:xfrm>
            <a:off x="4280850" y="4030133"/>
            <a:ext cx="748350" cy="7704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733800" y="4724400"/>
            <a:ext cx="2438400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Chinese Restaurant Process (CRP)</a:t>
            </a:r>
            <a:endParaRPr lang="en-US" sz="3600" dirty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600200" y="1143000"/>
          <a:ext cx="4913313" cy="1597025"/>
        </p:xfrm>
        <a:graphic>
          <a:graphicData uri="http://schemas.openxmlformats.org/presentationml/2006/ole">
            <p:oleObj spid="_x0000_s31746" name="Equation" r:id="rId3" imgW="2565360" imgH="838080" progId="Equation.DSMT4">
              <p:embed/>
            </p:oleObj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838200" y="3373438"/>
          <a:ext cx="6007100" cy="436562"/>
        </p:xfrm>
        <a:graphic>
          <a:graphicData uri="http://schemas.openxmlformats.org/presentationml/2006/ole">
            <p:oleObj spid="_x0000_s31747" name="Equation" r:id="rId4" imgW="3136680" imgH="228600" progId="Equation.DSMT4">
              <p:embed/>
            </p:oleObj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442913" y="4724400"/>
          <a:ext cx="6056312" cy="676275"/>
        </p:xfrm>
        <a:graphic>
          <a:graphicData uri="http://schemas.openxmlformats.org/presentationml/2006/ole">
            <p:oleObj spid="_x0000_s31748" name="Equation" r:id="rId5" imgW="3517560" imgH="393480" progId="Equation.DSMT4">
              <p:embed/>
            </p:oleObj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1955800" y="2667000"/>
          <a:ext cx="711200" cy="355600"/>
        </p:xfrm>
        <a:graphic>
          <a:graphicData uri="http://schemas.openxmlformats.org/presentationml/2006/ole">
            <p:oleObj spid="_x0000_s31749" name="Equation" r:id="rId6" imgW="355320" imgH="177480" progId="Equation.DSMT4">
              <p:embed/>
            </p:oleObj>
          </a:graphicData>
        </a:graphic>
      </p:graphicFrame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874252" y="4030133"/>
            <a:ext cx="748350" cy="77046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561977" y="4030133"/>
            <a:ext cx="748350" cy="77046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287120" y="4030133"/>
            <a:ext cx="748350" cy="77046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1044442" y="3810000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1343782" y="3810000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2786483" y="3810000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3048405" y="3846688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4287120" y="3920066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6"/>
          <p:cNvSpPr>
            <a:spLocks noChangeArrowheads="1"/>
          </p:cNvSpPr>
          <p:nvPr/>
        </p:nvSpPr>
        <p:spPr bwMode="auto">
          <a:xfrm>
            <a:off x="6033450" y="4029060"/>
            <a:ext cx="748350" cy="7704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1949450" y="5410200"/>
          <a:ext cx="6454775" cy="676275"/>
        </p:xfrm>
        <a:graphic>
          <a:graphicData uri="http://schemas.openxmlformats.org/presentationml/2006/ole">
            <p:oleObj spid="_x0000_s31750" name="Equation" r:id="rId7" imgW="3746160" imgH="393480" progId="Equation.DSMT4">
              <p:embed/>
            </p:oleObj>
          </a:graphicData>
        </a:graphic>
      </p:graphicFrame>
      <p:sp>
        <p:nvSpPr>
          <p:cNvPr id="31" name="Rectangle 30"/>
          <p:cNvSpPr/>
          <p:nvPr/>
        </p:nvSpPr>
        <p:spPr>
          <a:xfrm>
            <a:off x="533400" y="2647890"/>
            <a:ext cx="1436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Parameter </a:t>
            </a:r>
            <a:endParaRPr lang="en-US" sz="2000" dirty="0"/>
          </a:p>
        </p:txBody>
      </p:sp>
      <p:sp>
        <p:nvSpPr>
          <p:cNvPr id="23" name="Rounded Rectangle 22"/>
          <p:cNvSpPr/>
          <p:nvPr/>
        </p:nvSpPr>
        <p:spPr>
          <a:xfrm>
            <a:off x="1905000" y="5410200"/>
            <a:ext cx="2438400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Chinese Restaurant Process (CRP)</a:t>
            </a:r>
            <a:endParaRPr lang="en-US" sz="3600" dirty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600200" y="1143000"/>
          <a:ext cx="4913313" cy="1597025"/>
        </p:xfrm>
        <a:graphic>
          <a:graphicData uri="http://schemas.openxmlformats.org/presentationml/2006/ole">
            <p:oleObj spid="_x0000_s30722" name="Equation" r:id="rId3" imgW="2565360" imgH="838080" progId="Equation.DSMT4">
              <p:embed/>
            </p:oleObj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849313" y="3373438"/>
          <a:ext cx="5983287" cy="436562"/>
        </p:xfrm>
        <a:graphic>
          <a:graphicData uri="http://schemas.openxmlformats.org/presentationml/2006/ole">
            <p:oleObj spid="_x0000_s30723" name="Equation" r:id="rId4" imgW="3124080" imgH="228600" progId="Equation.DSMT4">
              <p:embed/>
            </p:oleObj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431800" y="4724400"/>
          <a:ext cx="6078538" cy="676275"/>
        </p:xfrm>
        <a:graphic>
          <a:graphicData uri="http://schemas.openxmlformats.org/presentationml/2006/ole">
            <p:oleObj spid="_x0000_s30724" name="Equation" r:id="rId5" imgW="3530520" imgH="393480" progId="Equation.DSMT4">
              <p:embed/>
            </p:oleObj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1955800" y="2667000"/>
          <a:ext cx="711200" cy="355600"/>
        </p:xfrm>
        <a:graphic>
          <a:graphicData uri="http://schemas.openxmlformats.org/presentationml/2006/ole">
            <p:oleObj spid="_x0000_s30725" name="Equation" r:id="rId6" imgW="355320" imgH="177480" progId="Equation.DSMT4">
              <p:embed/>
            </p:oleObj>
          </a:graphicData>
        </a:graphic>
      </p:graphicFrame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874252" y="4030133"/>
            <a:ext cx="748350" cy="77046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561977" y="4030133"/>
            <a:ext cx="748350" cy="77046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287120" y="4030133"/>
            <a:ext cx="748350" cy="77046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1044442" y="3810000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1343782" y="3810000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524560" y="3883378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2786483" y="3810000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3048405" y="3846688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4287120" y="3920066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6"/>
          <p:cNvSpPr>
            <a:spLocks noChangeArrowheads="1"/>
          </p:cNvSpPr>
          <p:nvPr/>
        </p:nvSpPr>
        <p:spPr bwMode="auto">
          <a:xfrm>
            <a:off x="6033450" y="4029060"/>
            <a:ext cx="748350" cy="7704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1938338" y="5410200"/>
          <a:ext cx="6477000" cy="676275"/>
        </p:xfrm>
        <a:graphic>
          <a:graphicData uri="http://schemas.openxmlformats.org/presentationml/2006/ole">
            <p:oleObj spid="_x0000_s30726" name="Equation" r:id="rId7" imgW="3759120" imgH="393480" progId="Equation.DSMT4">
              <p:embed/>
            </p:oleObj>
          </a:graphicData>
        </a:graphic>
      </p:graphicFrame>
      <p:sp>
        <p:nvSpPr>
          <p:cNvPr id="31" name="Rectangle 30"/>
          <p:cNvSpPr/>
          <p:nvPr/>
        </p:nvSpPr>
        <p:spPr>
          <a:xfrm>
            <a:off x="533400" y="2647890"/>
            <a:ext cx="1436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Parameter </a:t>
            </a:r>
            <a:endParaRPr lang="en-US" sz="2000" dirty="0"/>
          </a:p>
        </p:txBody>
      </p:sp>
      <p:sp>
        <p:nvSpPr>
          <p:cNvPr id="23" name="Rounded Rectangle 22"/>
          <p:cNvSpPr/>
          <p:nvPr/>
        </p:nvSpPr>
        <p:spPr>
          <a:xfrm>
            <a:off x="3657600" y="4724400"/>
            <a:ext cx="2438400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Chinese Restaurant Process (CRP)</a:t>
            </a:r>
            <a:endParaRPr lang="en-US" sz="3600" dirty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600200" y="1143000"/>
          <a:ext cx="4913313" cy="1597025"/>
        </p:xfrm>
        <a:graphic>
          <a:graphicData uri="http://schemas.openxmlformats.org/presentationml/2006/ole">
            <p:oleObj spid="_x0000_s27650" name="Equation" r:id="rId3" imgW="2565360" imgH="838080" progId="Equation.DSMT4">
              <p:embed/>
            </p:oleObj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825500" y="3373438"/>
          <a:ext cx="6032500" cy="436562"/>
        </p:xfrm>
        <a:graphic>
          <a:graphicData uri="http://schemas.openxmlformats.org/presentationml/2006/ole">
            <p:oleObj spid="_x0000_s27651" name="Equation" r:id="rId4" imgW="3149280" imgH="228600" progId="Equation.DSMT4">
              <p:embed/>
            </p:oleObj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442913" y="4724400"/>
          <a:ext cx="6056312" cy="676275"/>
        </p:xfrm>
        <a:graphic>
          <a:graphicData uri="http://schemas.openxmlformats.org/presentationml/2006/ole">
            <p:oleObj spid="_x0000_s27652" name="Equation" r:id="rId5" imgW="3517560" imgH="393480" progId="Equation.DSMT4">
              <p:embed/>
            </p:oleObj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1955800" y="2667000"/>
          <a:ext cx="711200" cy="355600"/>
        </p:xfrm>
        <a:graphic>
          <a:graphicData uri="http://schemas.openxmlformats.org/presentationml/2006/ole">
            <p:oleObj spid="_x0000_s27653" name="Equation" r:id="rId6" imgW="355320" imgH="177480" progId="Equation.DSMT4">
              <p:embed/>
            </p:oleObj>
          </a:graphicData>
        </a:graphic>
      </p:graphicFrame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874252" y="4030133"/>
            <a:ext cx="748350" cy="77046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561977" y="4030133"/>
            <a:ext cx="748350" cy="77046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287120" y="4030133"/>
            <a:ext cx="748350" cy="77046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1044442" y="3810000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1343782" y="3810000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524560" y="3883378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2786483" y="3810000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3048405" y="3846688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4287120" y="3920066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4586460" y="3846688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6"/>
          <p:cNvSpPr>
            <a:spLocks noChangeArrowheads="1"/>
          </p:cNvSpPr>
          <p:nvPr/>
        </p:nvSpPr>
        <p:spPr bwMode="auto">
          <a:xfrm>
            <a:off x="6033450" y="4029060"/>
            <a:ext cx="748350" cy="7704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1947863" y="5410200"/>
          <a:ext cx="6456362" cy="676275"/>
        </p:xfrm>
        <a:graphic>
          <a:graphicData uri="http://schemas.openxmlformats.org/presentationml/2006/ole">
            <p:oleObj spid="_x0000_s27654" name="Equation" r:id="rId7" imgW="3746160" imgH="393480" progId="Equation.DSMT4">
              <p:embed/>
            </p:oleObj>
          </a:graphicData>
        </a:graphic>
      </p:graphicFrame>
      <p:sp>
        <p:nvSpPr>
          <p:cNvPr id="31" name="Rectangle 30"/>
          <p:cNvSpPr/>
          <p:nvPr/>
        </p:nvSpPr>
        <p:spPr>
          <a:xfrm>
            <a:off x="533400" y="2647890"/>
            <a:ext cx="1436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Parameter </a:t>
            </a:r>
            <a:endParaRPr lang="en-US" sz="2000" dirty="0"/>
          </a:p>
        </p:txBody>
      </p:sp>
      <p:sp>
        <p:nvSpPr>
          <p:cNvPr id="23" name="Rounded Rectangle 22"/>
          <p:cNvSpPr/>
          <p:nvPr/>
        </p:nvSpPr>
        <p:spPr>
          <a:xfrm>
            <a:off x="228600" y="4724400"/>
            <a:ext cx="2438400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Chinese Restaurant Process (CRP)</a:t>
            </a:r>
            <a:endParaRPr lang="en-US" sz="3600" dirty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600200" y="1143000"/>
          <a:ext cx="4913313" cy="1597025"/>
        </p:xfrm>
        <a:graphic>
          <a:graphicData uri="http://schemas.openxmlformats.org/presentationml/2006/ole">
            <p:oleObj spid="_x0000_s28674" name="Equation" r:id="rId3" imgW="2565360" imgH="838080" progId="Equation.DSMT4">
              <p:embed/>
            </p:oleObj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825500" y="3373438"/>
          <a:ext cx="6032500" cy="436562"/>
        </p:xfrm>
        <a:graphic>
          <a:graphicData uri="http://schemas.openxmlformats.org/presentationml/2006/ole">
            <p:oleObj spid="_x0000_s28675" name="Equation" r:id="rId4" imgW="3149280" imgH="228600" progId="Equation.DSMT4">
              <p:embed/>
            </p:oleObj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454025" y="4724400"/>
          <a:ext cx="6032500" cy="676275"/>
        </p:xfrm>
        <a:graphic>
          <a:graphicData uri="http://schemas.openxmlformats.org/presentationml/2006/ole">
            <p:oleObj spid="_x0000_s28676" name="Equation" r:id="rId5" imgW="3504960" imgH="393480" progId="Equation.DSMT4">
              <p:embed/>
            </p:oleObj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1955800" y="2667000"/>
          <a:ext cx="711200" cy="355600"/>
        </p:xfrm>
        <a:graphic>
          <a:graphicData uri="http://schemas.openxmlformats.org/presentationml/2006/ole">
            <p:oleObj spid="_x0000_s28677" name="Equation" r:id="rId6" imgW="355320" imgH="177480" progId="Equation.DSMT4">
              <p:embed/>
            </p:oleObj>
          </a:graphicData>
        </a:graphic>
      </p:graphicFrame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874252" y="4030133"/>
            <a:ext cx="748350" cy="77046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561977" y="4030133"/>
            <a:ext cx="748350" cy="77046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287120" y="4030133"/>
            <a:ext cx="748350" cy="77046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762000" y="3920066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1044442" y="3810000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1343782" y="3810000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524560" y="3883378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2786483" y="3810000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3048405" y="3846688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4287120" y="3920066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4586460" y="3846688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6"/>
          <p:cNvSpPr>
            <a:spLocks noChangeArrowheads="1"/>
          </p:cNvSpPr>
          <p:nvPr/>
        </p:nvSpPr>
        <p:spPr bwMode="auto">
          <a:xfrm>
            <a:off x="6033450" y="4029060"/>
            <a:ext cx="748350" cy="7704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1960563" y="5410200"/>
          <a:ext cx="6430962" cy="676275"/>
        </p:xfrm>
        <a:graphic>
          <a:graphicData uri="http://schemas.openxmlformats.org/presentationml/2006/ole">
            <p:oleObj spid="_x0000_s28678" name="Equation" r:id="rId7" imgW="3733560" imgH="393480" progId="Equation.DSMT4">
              <p:embed/>
            </p:oleObj>
          </a:graphicData>
        </a:graphic>
      </p:graphicFrame>
      <p:sp>
        <p:nvSpPr>
          <p:cNvPr id="31" name="Rectangle 30"/>
          <p:cNvSpPr/>
          <p:nvPr/>
        </p:nvSpPr>
        <p:spPr>
          <a:xfrm>
            <a:off x="533400" y="2647890"/>
            <a:ext cx="1436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Parameter </a:t>
            </a:r>
            <a:endParaRPr lang="en-US" sz="2000" dirty="0"/>
          </a:p>
        </p:txBody>
      </p:sp>
      <p:sp>
        <p:nvSpPr>
          <p:cNvPr id="23" name="Rounded Rectangle 22"/>
          <p:cNvSpPr/>
          <p:nvPr/>
        </p:nvSpPr>
        <p:spPr>
          <a:xfrm>
            <a:off x="5410200" y="5422075"/>
            <a:ext cx="2438400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 smtClean="0"/>
              <a:t>Mixture Model</a:t>
            </a:r>
          </a:p>
          <a:p>
            <a:pPr lvl="1"/>
            <a:r>
              <a:rPr lang="en-US" dirty="0" smtClean="0"/>
              <a:t>Finite mixture</a:t>
            </a:r>
          </a:p>
          <a:p>
            <a:pPr lvl="1"/>
            <a:r>
              <a:rPr lang="en-US" dirty="0" smtClean="0"/>
              <a:t>Infinite mixture</a:t>
            </a:r>
          </a:p>
          <a:p>
            <a:r>
              <a:rPr lang="en-US" dirty="0" smtClean="0"/>
              <a:t>Matrix Feature Model</a:t>
            </a:r>
          </a:p>
          <a:p>
            <a:pPr lvl="1"/>
            <a:r>
              <a:rPr lang="en-US" dirty="0" smtClean="0"/>
              <a:t>Finite features </a:t>
            </a:r>
          </a:p>
          <a:p>
            <a:pPr lvl="1"/>
            <a:r>
              <a:rPr lang="en-US" dirty="0" smtClean="0"/>
              <a:t>Infinite features(Indian Buffet Process)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Chinese Restaurant Process (CRP)</a:t>
            </a:r>
            <a:endParaRPr lang="en-US" sz="3600" dirty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600200" y="1143000"/>
          <a:ext cx="4913313" cy="1597025"/>
        </p:xfrm>
        <a:graphic>
          <a:graphicData uri="http://schemas.openxmlformats.org/presentationml/2006/ole">
            <p:oleObj spid="_x0000_s25602" name="Equation" r:id="rId3" imgW="2565360" imgH="838080" progId="Equation.DSMT4">
              <p:embed/>
            </p:oleObj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733425" y="3373438"/>
          <a:ext cx="7419975" cy="436562"/>
        </p:xfrm>
        <a:graphic>
          <a:graphicData uri="http://schemas.openxmlformats.org/presentationml/2006/ole">
            <p:oleObj spid="_x0000_s25604" name="Equation" r:id="rId4" imgW="3873240" imgH="228600" progId="Equation.DSMT4">
              <p:embed/>
            </p:oleObj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354013" y="4953000"/>
          <a:ext cx="9117012" cy="676275"/>
        </p:xfrm>
        <a:graphic>
          <a:graphicData uri="http://schemas.openxmlformats.org/presentationml/2006/ole">
            <p:oleObj spid="_x0000_s25605" name="Equation" r:id="rId5" imgW="5295600" imgH="393480" progId="Equation.DSMT4">
              <p:embed/>
            </p:oleObj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1955800" y="2667000"/>
          <a:ext cx="711200" cy="355600"/>
        </p:xfrm>
        <a:graphic>
          <a:graphicData uri="http://schemas.openxmlformats.org/presentationml/2006/ole">
            <p:oleObj spid="_x0000_s25606" name="Equation" r:id="rId6" imgW="355320" imgH="177480" progId="Equation.DSMT4">
              <p:embed/>
            </p:oleObj>
          </a:graphicData>
        </a:graphic>
      </p:graphicFrame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874252" y="4030133"/>
            <a:ext cx="748350" cy="77046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561977" y="4030133"/>
            <a:ext cx="748350" cy="77046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287120" y="4030133"/>
            <a:ext cx="748350" cy="77046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5916909" y="4030133"/>
            <a:ext cx="748350" cy="77046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762000" y="3920066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1044442" y="3810000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1343782" y="3810000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524560" y="3883378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2786483" y="3810000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3048405" y="3846688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4287120" y="3920066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4586460" y="3846688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5991744" y="3883378"/>
            <a:ext cx="149670" cy="1540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6"/>
          <p:cNvSpPr>
            <a:spLocks noChangeArrowheads="1"/>
          </p:cNvSpPr>
          <p:nvPr/>
        </p:nvSpPr>
        <p:spPr bwMode="auto">
          <a:xfrm>
            <a:off x="7481250" y="4029060"/>
            <a:ext cx="748350" cy="7704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1971675" y="5638800"/>
          <a:ext cx="6191250" cy="676275"/>
        </p:xfrm>
        <a:graphic>
          <a:graphicData uri="http://schemas.openxmlformats.org/presentationml/2006/ole">
            <p:oleObj spid="_x0000_s25607" name="Equation" r:id="rId7" imgW="3593880" imgH="393480" progId="Equation.DSMT4">
              <p:embed/>
            </p:oleObj>
          </a:graphicData>
        </a:graphic>
      </p:graphicFrame>
      <p:sp>
        <p:nvSpPr>
          <p:cNvPr id="31" name="Rectangle 30"/>
          <p:cNvSpPr/>
          <p:nvPr/>
        </p:nvSpPr>
        <p:spPr>
          <a:xfrm>
            <a:off x="533400" y="2647890"/>
            <a:ext cx="1436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Parameter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CRP: Gibbs sampling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Gibbs sampler requires full conditional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Finite Mixture Model: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Infinite Mixture Model: </a:t>
            </a:r>
            <a:endParaRPr lang="en-US" sz="2000" dirty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2133600" y="1676400"/>
          <a:ext cx="4953000" cy="457200"/>
        </p:xfrm>
        <a:graphic>
          <a:graphicData uri="http://schemas.openxmlformats.org/presentationml/2006/ole">
            <p:oleObj spid="_x0000_s37890" name="Equation" r:id="rId3" imgW="2476440" imgH="228600" progId="Equation.DSMT4">
              <p:embed/>
            </p:oleObj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3022600" y="2781300"/>
          <a:ext cx="3175000" cy="1143000"/>
        </p:xfrm>
        <a:graphic>
          <a:graphicData uri="http://schemas.openxmlformats.org/presentationml/2006/ole">
            <p:oleObj spid="_x0000_s37891" name="Equation" r:id="rId4" imgW="1587240" imgH="571320" progId="Equation.DSMT4">
              <p:embed/>
            </p:oleObj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2057400" y="4191000"/>
          <a:ext cx="4157382" cy="2231858"/>
        </p:xfrm>
        <a:graphic>
          <a:graphicData uri="http://schemas.openxmlformats.org/presentationml/2006/ole">
            <p:oleObj spid="_x0000_s37892" name="Equation" r:id="rId5" imgW="2412720" imgH="1295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dirty="0" smtClean="0"/>
              <a:t>Beyond the limit of single label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79136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>
                <a:solidFill>
                  <a:srgbClr val="0000FF"/>
                </a:solidFill>
              </a:rPr>
              <a:t>Latent Class </a:t>
            </a:r>
            <a:r>
              <a:rPr lang="en-US" dirty="0" smtClean="0"/>
              <a:t>Models:</a:t>
            </a:r>
          </a:p>
          <a:p>
            <a:pPr lvl="1"/>
            <a:r>
              <a:rPr lang="en-US" sz="2000" dirty="0"/>
              <a:t>Each object (word) has only one latent label (topic)</a:t>
            </a:r>
          </a:p>
          <a:p>
            <a:pPr lvl="1"/>
            <a:r>
              <a:rPr lang="en-US" sz="2000" dirty="0"/>
              <a:t>Finite number of latent labels: </a:t>
            </a:r>
            <a:r>
              <a:rPr lang="en-US" sz="2000" dirty="0">
                <a:solidFill>
                  <a:srgbClr val="0000FF"/>
                </a:solidFill>
              </a:rPr>
              <a:t>LDA</a:t>
            </a:r>
          </a:p>
          <a:p>
            <a:pPr lvl="1"/>
            <a:r>
              <a:rPr lang="en-US" sz="2000" dirty="0"/>
              <a:t>Infinite number of latent labels: </a:t>
            </a:r>
            <a:r>
              <a:rPr lang="en-US" sz="2000" dirty="0">
                <a:solidFill>
                  <a:srgbClr val="0000FF"/>
                </a:solidFill>
              </a:rPr>
              <a:t>DPM</a:t>
            </a:r>
          </a:p>
          <a:p>
            <a:r>
              <a:rPr lang="en-US" dirty="0"/>
              <a:t>In </a:t>
            </a:r>
            <a:r>
              <a:rPr lang="en-US" dirty="0" smtClean="0">
                <a:solidFill>
                  <a:srgbClr val="0000FF"/>
                </a:solidFill>
              </a:rPr>
              <a:t>Latent Feature (latent structure) </a:t>
            </a:r>
            <a:r>
              <a:rPr lang="en-US" dirty="0" smtClean="0"/>
              <a:t>Models:</a:t>
            </a:r>
          </a:p>
          <a:p>
            <a:pPr lvl="1"/>
            <a:r>
              <a:rPr lang="en-US" sz="2000" dirty="0" smtClean="0"/>
              <a:t>Each object (graph) has multiple latent features (entities)</a:t>
            </a:r>
          </a:p>
          <a:p>
            <a:pPr lvl="1"/>
            <a:r>
              <a:rPr lang="en-US" sz="2000" dirty="0" smtClean="0"/>
              <a:t>Finite number of latent features: </a:t>
            </a:r>
            <a:r>
              <a:rPr lang="en-US" sz="2000" dirty="0" smtClean="0">
                <a:solidFill>
                  <a:srgbClr val="0000FF"/>
                </a:solidFill>
              </a:rPr>
              <a:t>Finite Feature Model (FFM)</a:t>
            </a:r>
          </a:p>
          <a:p>
            <a:pPr lvl="1"/>
            <a:r>
              <a:rPr lang="en-US" sz="2000" dirty="0" smtClean="0"/>
              <a:t>Infinite number of latent features: </a:t>
            </a:r>
            <a:r>
              <a:rPr lang="en-US" sz="2000" dirty="0" smtClean="0">
                <a:solidFill>
                  <a:srgbClr val="0000FF"/>
                </a:solidFill>
              </a:rPr>
              <a:t>Indian Buffet Process (IBP)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386871"/>
            <a:ext cx="1432203" cy="23949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52600" y="4267200"/>
            <a:ext cx="5147563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Rows are data points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Columns are latent features 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Movie Preference Example: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Rows </a:t>
            </a:r>
            <a:r>
              <a:rPr lang="en-US" dirty="0"/>
              <a:t>are </a:t>
            </a:r>
            <a:r>
              <a:rPr lang="en-US" dirty="0" smtClean="0"/>
              <a:t>movies</a:t>
            </a:r>
            <a:r>
              <a:rPr lang="en-US" dirty="0"/>
              <a:t>: </a:t>
            </a:r>
            <a:r>
              <a:rPr lang="en-US" sz="1400" i="1" dirty="0"/>
              <a:t>Rise of the Planet of the </a:t>
            </a:r>
            <a:r>
              <a:rPr lang="en-US" sz="1400" i="1" dirty="0" smtClean="0"/>
              <a:t>Apes</a:t>
            </a:r>
            <a:endParaRPr lang="en-US" sz="1400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Columns are latent features: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 smtClean="0"/>
              <a:t>Made in U.S.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 smtClean="0"/>
              <a:t>Is Science fiction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 smtClean="0"/>
              <a:t>Has apes in it </a:t>
            </a:r>
            <a:r>
              <a:rPr lang="en-US" dirty="0" smtClean="0">
                <a:solidFill>
                  <a:srgbClr val="FF0000"/>
                </a:solidFill>
              </a:rPr>
              <a:t>… 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4343400"/>
            <a:ext cx="1612900" cy="234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048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Latent Feature Model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105400"/>
          </a:xfrm>
        </p:spPr>
        <p:txBody>
          <a:bodyPr>
            <a:normAutofit lnSpcReduction="10000"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endParaRPr lang="en-US" sz="2000" b="1" i="1" dirty="0" smtClean="0"/>
          </a:p>
          <a:p>
            <a:endParaRPr lang="en-US" sz="2000" b="1" i="1" dirty="0" smtClean="0"/>
          </a:p>
          <a:p>
            <a:r>
              <a:rPr lang="en-US" sz="2000" b="1" i="1" dirty="0" smtClean="0"/>
              <a:t>F </a:t>
            </a:r>
            <a:r>
              <a:rPr lang="en-US" sz="2000" dirty="0" smtClean="0"/>
              <a:t>: latent feature matrix</a:t>
            </a:r>
            <a:endParaRPr lang="en-US" sz="2000" b="1" i="1" dirty="0" smtClean="0"/>
          </a:p>
          <a:p>
            <a:r>
              <a:rPr lang="en-US" sz="2000" b="1" i="1" dirty="0" smtClean="0"/>
              <a:t>Z</a:t>
            </a:r>
            <a:r>
              <a:rPr lang="en-US" sz="2000" dirty="0"/>
              <a:t> : </a:t>
            </a:r>
            <a:r>
              <a:rPr lang="en-US" sz="2000" dirty="0" smtClean="0"/>
              <a:t>binary matrix</a:t>
            </a:r>
          </a:p>
          <a:p>
            <a:r>
              <a:rPr lang="en-US" sz="2000" b="1" i="1" dirty="0" smtClean="0"/>
              <a:t>V </a:t>
            </a:r>
            <a:r>
              <a:rPr lang="en-US" sz="2000" dirty="0"/>
              <a:t>: </a:t>
            </a:r>
            <a:r>
              <a:rPr lang="en-US" sz="2000" dirty="0" smtClean="0"/>
              <a:t>value matrix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With p(</a:t>
            </a:r>
            <a:r>
              <a:rPr lang="en-US" sz="2000" b="1" i="1" dirty="0" smtClean="0"/>
              <a:t>F</a:t>
            </a:r>
            <a:r>
              <a:rPr lang="en-US" sz="2000" dirty="0" smtClean="0"/>
              <a:t>)=p(</a:t>
            </a:r>
            <a:r>
              <a:rPr lang="en-US" sz="2000" b="1" i="1" dirty="0" smtClean="0"/>
              <a:t>Z</a:t>
            </a:r>
            <a:r>
              <a:rPr lang="en-US" sz="2000" dirty="0" smtClean="0"/>
              <a:t>). p(</a:t>
            </a:r>
            <a:r>
              <a:rPr lang="en-US" sz="2000" b="1" i="1" dirty="0" smtClean="0"/>
              <a:t>V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143000"/>
            <a:ext cx="7524750" cy="216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40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16654277"/>
              </p:ext>
            </p:extLst>
          </p:nvPr>
        </p:nvGraphicFramePr>
        <p:xfrm>
          <a:off x="3810000" y="5029200"/>
          <a:ext cx="1442357" cy="381000"/>
        </p:xfrm>
        <a:graphic>
          <a:graphicData uri="http://schemas.openxmlformats.org/presentationml/2006/ole">
            <p:oleObj spid="_x0000_s76802" name="Equation" r:id="rId4" imgW="672580" imgH="177922" progId="Equation.DSMT4">
              <p:embed/>
            </p:oleObj>
          </a:graphicData>
        </a:graphic>
      </p:graphicFrame>
      <p:sp>
        <p:nvSpPr>
          <p:cNvPr id="4" name="Rectangle 3"/>
          <p:cNvSpPr/>
          <p:nvPr/>
        </p:nvSpPr>
        <p:spPr>
          <a:xfrm>
            <a:off x="1676400" y="312420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Z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29200" y="312420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96200" y="312420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77000" y="3124200"/>
            <a:ext cx="98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iscrete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3800" y="3124200"/>
            <a:ext cx="132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continuous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dirty="0"/>
              <a:t>Finite Feature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79136"/>
          </a:xfrm>
        </p:spPr>
        <p:txBody>
          <a:bodyPr/>
          <a:lstStyle/>
          <a:p>
            <a:r>
              <a:rPr lang="en-US" dirty="0" smtClean="0"/>
              <a:t>Generating </a:t>
            </a:r>
            <a:r>
              <a:rPr lang="en-US" b="1" i="1" dirty="0" smtClean="0">
                <a:solidFill>
                  <a:srgbClr val="0000FF"/>
                </a:solidFill>
              </a:rPr>
              <a:t>Z</a:t>
            </a:r>
            <a:r>
              <a:rPr lang="en-US" dirty="0" smtClean="0"/>
              <a:t> : (N*K) binary matrix</a:t>
            </a:r>
          </a:p>
          <a:p>
            <a:pPr lvl="1"/>
            <a:r>
              <a:rPr lang="en-US" sz="1800" dirty="0" smtClean="0"/>
              <a:t>For each column k, draw        from beta distribution</a:t>
            </a:r>
          </a:p>
          <a:p>
            <a:pPr lvl="1"/>
            <a:r>
              <a:rPr lang="en-US" sz="1800" dirty="0" smtClean="0"/>
              <a:t>For each object, flip a coin by 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marL="411480" lvl="1" indent="0">
              <a:buNone/>
            </a:pPr>
            <a:endParaRPr lang="en-US" sz="1800" dirty="0" smtClean="0"/>
          </a:p>
          <a:p>
            <a:r>
              <a:rPr lang="en-US" dirty="0"/>
              <a:t>Distribution of Z :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86600" y="685800"/>
            <a:ext cx="176348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91145296"/>
              </p:ext>
            </p:extLst>
          </p:nvPr>
        </p:nvGraphicFramePr>
        <p:xfrm>
          <a:off x="1219200" y="2205037"/>
          <a:ext cx="2343150" cy="1071563"/>
        </p:xfrm>
        <a:graphic>
          <a:graphicData uri="http://schemas.openxmlformats.org/presentationml/2006/ole">
            <p:oleObj spid="_x0000_s77826" name="Equation" r:id="rId4" imgW="1490040" imgH="67644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62580901"/>
              </p:ext>
            </p:extLst>
          </p:nvPr>
        </p:nvGraphicFramePr>
        <p:xfrm>
          <a:off x="4159250" y="1828800"/>
          <a:ext cx="336550" cy="384629"/>
        </p:xfrm>
        <a:graphic>
          <a:graphicData uri="http://schemas.openxmlformats.org/presentationml/2006/ole">
            <p:oleObj spid="_x0000_s77827" name="Equation" r:id="rId5" imgW="164520" imgH="19188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70612310"/>
              </p:ext>
            </p:extLst>
          </p:nvPr>
        </p:nvGraphicFramePr>
        <p:xfrm>
          <a:off x="3709987" y="1524000"/>
          <a:ext cx="404813" cy="431800"/>
        </p:xfrm>
        <a:graphic>
          <a:graphicData uri="http://schemas.openxmlformats.org/presentationml/2006/ole">
            <p:oleObj spid="_x0000_s77828" name="Equation" r:id="rId6" imgW="182520" imgH="191880" progId="Equation.DSMT4">
              <p:embed/>
            </p:oleObj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45945306"/>
              </p:ext>
            </p:extLst>
          </p:nvPr>
        </p:nvGraphicFramePr>
        <p:xfrm>
          <a:off x="2057400" y="3835851"/>
          <a:ext cx="5662550" cy="812349"/>
        </p:xfrm>
        <a:graphic>
          <a:graphicData uri="http://schemas.openxmlformats.org/presentationml/2006/ole">
            <p:oleObj spid="_x0000_s77829" name="Equation" r:id="rId7" imgW="3009418" imgH="431570" progId="Equation.DSMT4">
              <p:embed/>
            </p:oleObj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73559896"/>
              </p:ext>
            </p:extLst>
          </p:nvPr>
        </p:nvGraphicFramePr>
        <p:xfrm>
          <a:off x="2057400" y="4652962"/>
          <a:ext cx="4260850" cy="757238"/>
        </p:xfrm>
        <a:graphic>
          <a:graphicData uri="http://schemas.openxmlformats.org/presentationml/2006/ole">
            <p:oleObj spid="_x0000_s77830" name="Equation" r:id="rId8" imgW="2486520" imgH="429480" progId="Equation.DSMT4">
              <p:embed/>
            </p:oleObj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25112599"/>
              </p:ext>
            </p:extLst>
          </p:nvPr>
        </p:nvGraphicFramePr>
        <p:xfrm>
          <a:off x="2971800" y="5280849"/>
          <a:ext cx="3581400" cy="1348551"/>
        </p:xfrm>
        <a:graphic>
          <a:graphicData uri="http://schemas.openxmlformats.org/presentationml/2006/ole">
            <p:oleObj spid="_x0000_s77831" name="Equation" r:id="rId9" imgW="2047680" imgH="758520" progId="Equation.DSMT4">
              <p:embed/>
            </p:oleObj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34000" y="2743200"/>
            <a:ext cx="3606083" cy="1149497"/>
          </a:xfrm>
          <a:prstGeom prst="rect">
            <a:avLst/>
          </a:prstGeom>
        </p:spPr>
      </p:pic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47991330"/>
              </p:ext>
            </p:extLst>
          </p:nvPr>
        </p:nvGraphicFramePr>
        <p:xfrm>
          <a:off x="4038600" y="2286000"/>
          <a:ext cx="1676400" cy="464004"/>
        </p:xfrm>
        <a:graphic>
          <a:graphicData uri="http://schemas.openxmlformats.org/presentationml/2006/ole">
            <p:oleObj spid="_x0000_s77832" name="Equation" r:id="rId11" imgW="1407960" imgH="383760" progId="Equation.DSMT4">
              <p:embed/>
            </p:oleObj>
          </a:graphicData>
        </a:graphic>
      </p:graphicFrame>
      <p:sp>
        <p:nvSpPr>
          <p:cNvPr id="21" name="Left-Right Arrow 20"/>
          <p:cNvSpPr/>
          <p:nvPr/>
        </p:nvSpPr>
        <p:spPr>
          <a:xfrm>
            <a:off x="3352800" y="2438400"/>
            <a:ext cx="533400" cy="2286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939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dirty="0"/>
              <a:t>Finite Feature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79136"/>
          </a:xfrm>
        </p:spPr>
        <p:txBody>
          <a:bodyPr/>
          <a:lstStyle/>
          <a:p>
            <a:r>
              <a:rPr lang="en-US" dirty="0" smtClean="0"/>
              <a:t>Generating </a:t>
            </a:r>
            <a:r>
              <a:rPr lang="en-US" b="1" i="1" dirty="0" smtClean="0">
                <a:solidFill>
                  <a:srgbClr val="0000FF"/>
                </a:solidFill>
              </a:rPr>
              <a:t>Z</a:t>
            </a:r>
            <a:r>
              <a:rPr lang="en-US" dirty="0" smtClean="0"/>
              <a:t> : (N*K) binary matrix</a:t>
            </a:r>
          </a:p>
          <a:p>
            <a:pPr lvl="1"/>
            <a:r>
              <a:rPr lang="en-US" sz="1800" dirty="0" smtClean="0"/>
              <a:t>For each column k, draw        from beta distribution</a:t>
            </a:r>
          </a:p>
          <a:p>
            <a:pPr lvl="1"/>
            <a:r>
              <a:rPr lang="en-US" sz="1800" dirty="0" smtClean="0"/>
              <a:t>For each object, flip a coin by 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marL="411480" lvl="1" indent="0">
              <a:buNone/>
            </a:pPr>
            <a:endParaRPr lang="en-US" sz="1800" dirty="0" smtClean="0"/>
          </a:p>
          <a:p>
            <a:r>
              <a:rPr lang="en-US" b="1" i="1" dirty="0">
                <a:solidFill>
                  <a:srgbClr val="0000FF"/>
                </a:solidFill>
              </a:rPr>
              <a:t>Z</a:t>
            </a:r>
            <a:r>
              <a:rPr lang="en-US" dirty="0"/>
              <a:t> is sparse: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r>
              <a:rPr lang="en-US" sz="1800" dirty="0"/>
              <a:t>Even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86600" y="685800"/>
            <a:ext cx="176348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89679547"/>
              </p:ext>
            </p:extLst>
          </p:nvPr>
        </p:nvGraphicFramePr>
        <p:xfrm>
          <a:off x="1219200" y="2205037"/>
          <a:ext cx="2343150" cy="1071563"/>
        </p:xfrm>
        <a:graphic>
          <a:graphicData uri="http://schemas.openxmlformats.org/presentationml/2006/ole">
            <p:oleObj spid="_x0000_s78850" name="Equation" r:id="rId4" imgW="1490040" imgH="67644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04929664"/>
              </p:ext>
            </p:extLst>
          </p:nvPr>
        </p:nvGraphicFramePr>
        <p:xfrm>
          <a:off x="4159250" y="1828800"/>
          <a:ext cx="336550" cy="384629"/>
        </p:xfrm>
        <a:graphic>
          <a:graphicData uri="http://schemas.openxmlformats.org/presentationml/2006/ole">
            <p:oleObj spid="_x0000_s78851" name="Equation" r:id="rId5" imgW="164520" imgH="19188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55433638"/>
              </p:ext>
            </p:extLst>
          </p:nvPr>
        </p:nvGraphicFramePr>
        <p:xfrm>
          <a:off x="3709987" y="1524000"/>
          <a:ext cx="404813" cy="431800"/>
        </p:xfrm>
        <a:graphic>
          <a:graphicData uri="http://schemas.openxmlformats.org/presentationml/2006/ole">
            <p:oleObj spid="_x0000_s78852" name="Equation" r:id="rId6" imgW="182520" imgH="191880" progId="Equation.DSMT4">
              <p:embed/>
            </p:oleObj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34000" y="2743200"/>
            <a:ext cx="3606083" cy="1149497"/>
          </a:xfrm>
          <a:prstGeom prst="rect">
            <a:avLst/>
          </a:prstGeom>
        </p:spPr>
      </p:pic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33193660"/>
              </p:ext>
            </p:extLst>
          </p:nvPr>
        </p:nvGraphicFramePr>
        <p:xfrm>
          <a:off x="4038600" y="2286000"/>
          <a:ext cx="1676400" cy="464004"/>
        </p:xfrm>
        <a:graphic>
          <a:graphicData uri="http://schemas.openxmlformats.org/presentationml/2006/ole">
            <p:oleObj spid="_x0000_s78853" name="Equation" r:id="rId8" imgW="1407960" imgH="383760" progId="Equation.DSMT4">
              <p:embed/>
            </p:oleObj>
          </a:graphicData>
        </a:graphic>
      </p:graphicFrame>
      <p:sp>
        <p:nvSpPr>
          <p:cNvPr id="21" name="Left-Right Arrow 20"/>
          <p:cNvSpPr/>
          <p:nvPr/>
        </p:nvSpPr>
        <p:spPr>
          <a:xfrm>
            <a:off x="3352800" y="2438400"/>
            <a:ext cx="533400" cy="2286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6199040"/>
              </p:ext>
            </p:extLst>
          </p:nvPr>
        </p:nvGraphicFramePr>
        <p:xfrm>
          <a:off x="555625" y="3886200"/>
          <a:ext cx="7618413" cy="1460500"/>
        </p:xfrm>
        <a:graphic>
          <a:graphicData uri="http://schemas.openxmlformats.org/presentationml/2006/ole">
            <p:oleObj spid="_x0000_s78854" name="Equation" r:id="rId9" imgW="4041000" imgH="758520" progId="Equation.DSMT4">
              <p:embed/>
            </p:oleObj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3097513"/>
              </p:ext>
            </p:extLst>
          </p:nvPr>
        </p:nvGraphicFramePr>
        <p:xfrm>
          <a:off x="1905000" y="5334000"/>
          <a:ext cx="965200" cy="304800"/>
        </p:xfrm>
        <a:graphic>
          <a:graphicData uri="http://schemas.openxmlformats.org/presentationml/2006/ole">
            <p:oleObj spid="_x0000_s78855" name="Equation" r:id="rId10" imgW="466200" imgH="1368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5318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352800"/>
            <a:ext cx="2133600" cy="3288254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Indian Buffet Process</a:t>
            </a:r>
            <a:br>
              <a:rPr lang="en-US" dirty="0" smtClean="0"/>
            </a:b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Representation: 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0748457"/>
              </p:ext>
            </p:extLst>
          </p:nvPr>
        </p:nvGraphicFramePr>
        <p:xfrm>
          <a:off x="4572000" y="838200"/>
          <a:ext cx="1508125" cy="476250"/>
        </p:xfrm>
        <a:graphic>
          <a:graphicData uri="http://schemas.openxmlformats.org/presentationml/2006/ole">
            <p:oleObj spid="_x0000_s79874" name="Equation" r:id="rId4" imgW="466200" imgH="136800" progId="Equation.DSMT4">
              <p:embed/>
            </p:oleObj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152400" y="1219200"/>
            <a:ext cx="8686800" cy="5638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Difficulty:</a:t>
            </a:r>
          </a:p>
          <a:p>
            <a:pPr lvl="1"/>
            <a:r>
              <a:rPr lang="en-US" sz="1800" dirty="0" smtClean="0"/>
              <a:t>P(Z) -&gt; 0</a:t>
            </a:r>
          </a:p>
          <a:p>
            <a:pPr lvl="1"/>
            <a:r>
              <a:rPr lang="en-US" sz="1800" dirty="0" smtClean="0"/>
              <a:t>Solution: define equivalence classes on random binary feature matrices.</a:t>
            </a:r>
          </a:p>
          <a:p>
            <a:r>
              <a:rPr lang="en-US" sz="2000" i="1" dirty="0" smtClean="0"/>
              <a:t>left-ordered form </a:t>
            </a:r>
            <a:r>
              <a:rPr lang="en-US" sz="2000" dirty="0" smtClean="0"/>
              <a:t>function of binary matrices, </a:t>
            </a:r>
            <a:r>
              <a:rPr lang="en-US" sz="2000" i="1" dirty="0" err="1" smtClean="0"/>
              <a:t>lof</a:t>
            </a:r>
            <a:r>
              <a:rPr lang="en-US" sz="2000" dirty="0" smtClean="0"/>
              <a:t>(</a:t>
            </a:r>
            <a:r>
              <a:rPr lang="en-US" sz="2000" b="1" dirty="0" smtClean="0"/>
              <a:t>Z</a:t>
            </a:r>
            <a:r>
              <a:rPr lang="en-US" sz="2000" dirty="0" smtClean="0"/>
              <a:t>):</a:t>
            </a:r>
          </a:p>
          <a:p>
            <a:pPr lvl="1"/>
            <a:r>
              <a:rPr lang="en-US" sz="1800" dirty="0" smtClean="0"/>
              <a:t>Compute history </a:t>
            </a:r>
            <a:r>
              <a:rPr lang="en-US" sz="1800" dirty="0" smtClean="0">
                <a:solidFill>
                  <a:srgbClr val="0000FF"/>
                </a:solidFill>
              </a:rPr>
              <a:t>h </a:t>
            </a:r>
            <a:r>
              <a:rPr lang="en-US" sz="1800" dirty="0" smtClean="0"/>
              <a:t>of feature (column) </a:t>
            </a:r>
            <a:r>
              <a:rPr lang="en-US" sz="1800" dirty="0" smtClean="0">
                <a:solidFill>
                  <a:srgbClr val="0000FF"/>
                </a:solidFill>
              </a:rPr>
              <a:t>k</a:t>
            </a:r>
          </a:p>
          <a:p>
            <a:pPr lvl="1"/>
            <a:r>
              <a:rPr lang="en-US" sz="1800" dirty="0"/>
              <a:t>Order features by </a:t>
            </a:r>
            <a:r>
              <a:rPr lang="en-US" sz="1800" dirty="0">
                <a:solidFill>
                  <a:srgbClr val="0000FF"/>
                </a:solidFill>
              </a:rPr>
              <a:t>h</a:t>
            </a:r>
            <a:r>
              <a:rPr lang="en-US" sz="1800" dirty="0"/>
              <a:t> decreasingly 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2000" i="1" dirty="0" smtClean="0"/>
          </a:p>
          <a:p>
            <a:endParaRPr lang="en-US" sz="2000" i="1" dirty="0"/>
          </a:p>
        </p:txBody>
      </p:sp>
      <p:sp>
        <p:nvSpPr>
          <p:cNvPr id="14" name="Rectangle 13"/>
          <p:cNvSpPr/>
          <p:nvPr/>
        </p:nvSpPr>
        <p:spPr>
          <a:xfrm>
            <a:off x="1219200" y="3276600"/>
            <a:ext cx="152400" cy="3380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1000" y="3382357"/>
            <a:ext cx="380688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5" b="1" i="1" dirty="0" smtClean="0">
                <a:solidFill>
                  <a:srgbClr val="0000FF"/>
                </a:solidFill>
              </a:rPr>
              <a:t>19</a:t>
            </a:r>
          </a:p>
          <a:p>
            <a:r>
              <a:rPr lang="en-US" sz="1025" b="1" i="1" dirty="0" smtClean="0">
                <a:solidFill>
                  <a:srgbClr val="0000FF"/>
                </a:solidFill>
              </a:rPr>
              <a:t>18</a:t>
            </a:r>
          </a:p>
          <a:p>
            <a:r>
              <a:rPr lang="en-US" sz="1025" b="1" i="1" dirty="0" smtClean="0">
                <a:solidFill>
                  <a:srgbClr val="0000FF"/>
                </a:solidFill>
              </a:rPr>
              <a:t>17</a:t>
            </a:r>
          </a:p>
          <a:p>
            <a:r>
              <a:rPr lang="en-US" sz="1025" b="1" i="1" dirty="0" smtClean="0">
                <a:solidFill>
                  <a:srgbClr val="0000FF"/>
                </a:solidFill>
              </a:rPr>
              <a:t>16</a:t>
            </a:r>
          </a:p>
          <a:p>
            <a:r>
              <a:rPr lang="en-US" sz="1025" b="1" i="1" dirty="0" smtClean="0">
                <a:solidFill>
                  <a:srgbClr val="0000FF"/>
                </a:solidFill>
              </a:rPr>
              <a:t>15</a:t>
            </a:r>
          </a:p>
          <a:p>
            <a:r>
              <a:rPr lang="en-US" sz="1025" b="1" i="1" dirty="0" smtClean="0">
                <a:solidFill>
                  <a:srgbClr val="0000FF"/>
                </a:solidFill>
              </a:rPr>
              <a:t>14</a:t>
            </a:r>
          </a:p>
          <a:p>
            <a:r>
              <a:rPr lang="en-US" sz="1025" b="1" i="1" dirty="0" smtClean="0">
                <a:solidFill>
                  <a:srgbClr val="0000FF"/>
                </a:solidFill>
              </a:rPr>
              <a:t>13</a:t>
            </a:r>
          </a:p>
          <a:p>
            <a:r>
              <a:rPr lang="en-US" sz="1025" b="1" i="1" dirty="0" smtClean="0">
                <a:solidFill>
                  <a:srgbClr val="0000FF"/>
                </a:solidFill>
              </a:rPr>
              <a:t>12</a:t>
            </a:r>
          </a:p>
          <a:p>
            <a:r>
              <a:rPr lang="en-US" sz="1025" b="1" i="1" dirty="0" smtClean="0">
                <a:solidFill>
                  <a:srgbClr val="0000FF"/>
                </a:solidFill>
              </a:rPr>
              <a:t>11</a:t>
            </a:r>
          </a:p>
          <a:p>
            <a:r>
              <a:rPr lang="en-US" sz="1025" b="1" i="1" dirty="0" smtClean="0">
                <a:solidFill>
                  <a:srgbClr val="0000FF"/>
                </a:solidFill>
              </a:rPr>
              <a:t>10</a:t>
            </a:r>
          </a:p>
          <a:p>
            <a:r>
              <a:rPr lang="en-US" sz="1025" b="1" i="1" dirty="0" smtClean="0">
                <a:solidFill>
                  <a:srgbClr val="0000FF"/>
                </a:solidFill>
              </a:rPr>
              <a:t>9</a:t>
            </a:r>
          </a:p>
          <a:p>
            <a:r>
              <a:rPr lang="en-US" sz="1025" b="1" i="1" dirty="0" smtClean="0">
                <a:solidFill>
                  <a:srgbClr val="0000FF"/>
                </a:solidFill>
              </a:rPr>
              <a:t>8</a:t>
            </a:r>
          </a:p>
          <a:p>
            <a:r>
              <a:rPr lang="en-US" sz="1025" b="1" i="1" dirty="0" smtClean="0">
                <a:solidFill>
                  <a:srgbClr val="0000FF"/>
                </a:solidFill>
              </a:rPr>
              <a:t>7</a:t>
            </a:r>
          </a:p>
          <a:p>
            <a:r>
              <a:rPr lang="en-US" sz="1025" b="1" i="1" dirty="0" smtClean="0">
                <a:solidFill>
                  <a:srgbClr val="0000FF"/>
                </a:solidFill>
              </a:rPr>
              <a:t>6</a:t>
            </a:r>
          </a:p>
          <a:p>
            <a:r>
              <a:rPr lang="en-US" sz="1025" b="1" i="1" dirty="0" smtClean="0">
                <a:solidFill>
                  <a:srgbClr val="0000FF"/>
                </a:solidFill>
              </a:rPr>
              <a:t>5</a:t>
            </a:r>
          </a:p>
          <a:p>
            <a:r>
              <a:rPr lang="en-US" sz="1025" b="1" i="1" dirty="0" smtClean="0">
                <a:solidFill>
                  <a:srgbClr val="0000FF"/>
                </a:solidFill>
              </a:rPr>
              <a:t>4</a:t>
            </a:r>
          </a:p>
          <a:p>
            <a:r>
              <a:rPr lang="en-US" sz="1025" b="1" i="1" dirty="0" smtClean="0">
                <a:solidFill>
                  <a:srgbClr val="0000FF"/>
                </a:solidFill>
              </a:rPr>
              <a:t>3</a:t>
            </a:r>
          </a:p>
          <a:p>
            <a:r>
              <a:rPr lang="en-US" sz="1025" b="1" i="1" dirty="0" smtClean="0">
                <a:solidFill>
                  <a:srgbClr val="0000FF"/>
                </a:solidFill>
              </a:rPr>
              <a:t>2</a:t>
            </a:r>
          </a:p>
          <a:p>
            <a:r>
              <a:rPr lang="en-US" sz="1025" b="1" i="1" dirty="0" smtClean="0">
                <a:solidFill>
                  <a:srgbClr val="0000FF"/>
                </a:solidFill>
              </a:rPr>
              <a:t>1</a:t>
            </a:r>
          </a:p>
          <a:p>
            <a:r>
              <a:rPr lang="en-US" sz="1025" b="1" i="1" dirty="0" smtClean="0">
                <a:solidFill>
                  <a:srgbClr val="0000FF"/>
                </a:solidFill>
              </a:rPr>
              <a:t>0</a:t>
            </a:r>
            <a:endParaRPr lang="en-US" sz="1025" b="1" i="1" dirty="0">
              <a:solidFill>
                <a:srgbClr val="0000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" y="5943600"/>
            <a:ext cx="2438400" cy="1524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" y="5334000"/>
            <a:ext cx="2438400" cy="1524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" y="5029200"/>
            <a:ext cx="2438400" cy="1524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88895792"/>
              </p:ext>
            </p:extLst>
          </p:nvPr>
        </p:nvGraphicFramePr>
        <p:xfrm>
          <a:off x="6045199" y="2438400"/>
          <a:ext cx="2108201" cy="457200"/>
        </p:xfrm>
        <a:graphic>
          <a:graphicData uri="http://schemas.openxmlformats.org/presentationml/2006/ole">
            <p:oleObj spid="_x0000_s79875" name="Equation" r:id="rId5" imgW="1042200" imgH="219240" progId="Equation.DSMT4">
              <p:embed/>
            </p:oleObj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0" y="3429000"/>
            <a:ext cx="2645228" cy="32004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800600" y="3276600"/>
            <a:ext cx="152400" cy="3380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019800" y="2971800"/>
            <a:ext cx="2881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Z1 Z2 </a:t>
            </a:r>
            <a:r>
              <a:rPr lang="en-US" dirty="0" smtClean="0"/>
              <a:t>are </a:t>
            </a:r>
            <a:r>
              <a:rPr lang="en-US" b="1" i="1" dirty="0" err="1" smtClean="0"/>
              <a:t>lof</a:t>
            </a:r>
            <a:r>
              <a:rPr lang="en-US" b="1" dirty="0" smtClean="0"/>
              <a:t> equivalent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ff</a:t>
            </a:r>
            <a:r>
              <a:rPr lang="en-US" dirty="0" smtClean="0"/>
              <a:t>  </a:t>
            </a:r>
            <a:r>
              <a:rPr lang="en-US" i="1" dirty="0" err="1" smtClean="0"/>
              <a:t>lof</a:t>
            </a:r>
            <a:r>
              <a:rPr lang="en-US" dirty="0" smtClean="0"/>
              <a:t>(</a:t>
            </a:r>
            <a:r>
              <a:rPr lang="en-US" b="1" dirty="0">
                <a:solidFill>
                  <a:srgbClr val="0000FF"/>
                </a:solidFill>
              </a:rPr>
              <a:t>Z1</a:t>
            </a:r>
            <a:r>
              <a:rPr lang="en-US" dirty="0" smtClean="0"/>
              <a:t>)=</a:t>
            </a:r>
            <a:r>
              <a:rPr lang="en-US" i="1" dirty="0" err="1"/>
              <a:t>lof</a:t>
            </a:r>
            <a:r>
              <a:rPr lang="en-US" dirty="0"/>
              <a:t>(</a:t>
            </a:r>
            <a:r>
              <a:rPr lang="en-US" b="1" dirty="0" smtClean="0">
                <a:solidFill>
                  <a:srgbClr val="0000FF"/>
                </a:solidFill>
              </a:rPr>
              <a:t>Z2</a:t>
            </a:r>
            <a:r>
              <a:rPr lang="en-US" dirty="0" smtClean="0"/>
              <a:t>) = [</a:t>
            </a:r>
            <a:r>
              <a:rPr lang="en-US" b="1" dirty="0">
                <a:solidFill>
                  <a:srgbClr val="0000FF"/>
                </a:solidFill>
              </a:rPr>
              <a:t>Z</a:t>
            </a:r>
            <a:r>
              <a:rPr lang="en-US" dirty="0" smtClean="0"/>
              <a:t>]</a:t>
            </a:r>
            <a:endParaRPr lang="en-US" dirty="0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84440070"/>
              </p:ext>
            </p:extLst>
          </p:nvPr>
        </p:nvGraphicFramePr>
        <p:xfrm>
          <a:off x="6629400" y="4038600"/>
          <a:ext cx="1447800" cy="1143940"/>
        </p:xfrm>
        <a:graphic>
          <a:graphicData uri="http://schemas.openxmlformats.org/presentationml/2006/ole">
            <p:oleObj spid="_x0000_s79876" name="Equation" r:id="rId7" imgW="1014840" imgH="804240" progId="Equation.DSMT4">
              <p:embed/>
            </p:oleObj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019800" y="3657600"/>
            <a:ext cx="1759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Describing [</a:t>
            </a:r>
            <a:r>
              <a:rPr lang="en-US" b="1" dirty="0" smtClean="0">
                <a:solidFill>
                  <a:srgbClr val="0000FF"/>
                </a:solidFill>
              </a:rPr>
              <a:t>Z</a:t>
            </a:r>
            <a:r>
              <a:rPr lang="en-US" dirty="0"/>
              <a:t>]</a:t>
            </a:r>
            <a:r>
              <a:rPr lang="en-US" b="1" dirty="0" smtClean="0">
                <a:solidFill>
                  <a:srgbClr val="0000FF"/>
                </a:solidFill>
              </a:rPr>
              <a:t>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019800" y="5257800"/>
            <a:ext cx="2051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Cardinality of [</a:t>
            </a:r>
            <a:r>
              <a:rPr lang="en-US" b="1" dirty="0" smtClean="0">
                <a:solidFill>
                  <a:srgbClr val="0000FF"/>
                </a:solidFill>
              </a:rPr>
              <a:t>Z</a:t>
            </a:r>
            <a:r>
              <a:rPr lang="en-US" dirty="0"/>
              <a:t>]</a:t>
            </a:r>
            <a:r>
              <a:rPr lang="en-US" b="1" dirty="0" smtClean="0">
                <a:solidFill>
                  <a:srgbClr val="0000FF"/>
                </a:solidFill>
              </a:rPr>
              <a:t>: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3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23872868"/>
              </p:ext>
            </p:extLst>
          </p:nvPr>
        </p:nvGraphicFramePr>
        <p:xfrm>
          <a:off x="6324600" y="5562600"/>
          <a:ext cx="2271713" cy="1150937"/>
        </p:xfrm>
        <a:graphic>
          <a:graphicData uri="http://schemas.openxmlformats.org/presentationml/2006/ole">
            <p:oleObj spid="_x0000_s79877" name="Equation" r:id="rId8" imgW="1398600" imgH="6948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597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/>
      <p:bldP spid="17" grpId="0" animBg="1"/>
      <p:bldP spid="20" grpId="0" animBg="1"/>
      <p:bldP spid="21" grpId="0" animBg="1"/>
      <p:bldP spid="25" grpId="0" animBg="1"/>
      <p:bldP spid="26" grpId="0"/>
      <p:bldP spid="29" grpId="0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Indian Buffet Process</a:t>
            </a:r>
            <a:br>
              <a:rPr lang="en-US" dirty="0" smtClean="0"/>
            </a:b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Representation: 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18490246"/>
              </p:ext>
            </p:extLst>
          </p:nvPr>
        </p:nvGraphicFramePr>
        <p:xfrm>
          <a:off x="4572000" y="838200"/>
          <a:ext cx="1508125" cy="476250"/>
        </p:xfrm>
        <a:graphic>
          <a:graphicData uri="http://schemas.openxmlformats.org/presentationml/2006/ole">
            <p:oleObj spid="_x0000_s80898" name="Equation" r:id="rId3" imgW="466200" imgH="136800" progId="Equation.DSMT4">
              <p:embed/>
            </p:oleObj>
          </a:graphicData>
        </a:graphic>
      </p:graphicFrame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1600" y="1371600"/>
            <a:ext cx="125963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37056" y="609600"/>
            <a:ext cx="2406944" cy="767252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04772216"/>
              </p:ext>
            </p:extLst>
          </p:nvPr>
        </p:nvGraphicFramePr>
        <p:xfrm>
          <a:off x="533400" y="1477334"/>
          <a:ext cx="3505200" cy="1037266"/>
        </p:xfrm>
        <a:graphic>
          <a:graphicData uri="http://schemas.openxmlformats.org/presentationml/2006/ole">
            <p:oleObj spid="_x0000_s80899" name="Equation" r:id="rId6" imgW="2605680" imgH="758520" progId="Equation.DSMT4">
              <p:embed/>
            </p:oleObj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10493473"/>
              </p:ext>
            </p:extLst>
          </p:nvPr>
        </p:nvGraphicFramePr>
        <p:xfrm>
          <a:off x="533400" y="2438400"/>
          <a:ext cx="2438400" cy="811308"/>
        </p:xfrm>
        <a:graphic>
          <a:graphicData uri="http://schemas.openxmlformats.org/presentationml/2006/ole">
            <p:oleObj spid="_x0000_s80900" name="Equation" r:id="rId7" imgW="2130120" imgH="694800" progId="Equation.DSMT4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7415" y="1383268"/>
            <a:ext cx="85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Given: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>
            <a:off x="304800" y="1981200"/>
            <a:ext cx="152400" cy="762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87778567"/>
              </p:ext>
            </p:extLst>
          </p:nvPr>
        </p:nvGraphicFramePr>
        <p:xfrm>
          <a:off x="315913" y="3733800"/>
          <a:ext cx="3484562" cy="352425"/>
        </p:xfrm>
        <a:graphic>
          <a:graphicData uri="http://schemas.openxmlformats.org/presentationml/2006/ole">
            <p:oleObj spid="_x0000_s80901" name="Equation" r:id="rId8" imgW="1992960" imgH="19188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2400" y="3200400"/>
            <a:ext cx="259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Derive when                   :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19999966"/>
              </p:ext>
            </p:extLst>
          </p:nvPr>
        </p:nvGraphicFramePr>
        <p:xfrm>
          <a:off x="1447800" y="3962400"/>
          <a:ext cx="4114800" cy="1371600"/>
        </p:xfrm>
        <a:graphic>
          <a:graphicData uri="http://schemas.openxmlformats.org/presentationml/2006/ole">
            <p:oleObj spid="_x0000_s80902" name="Equation" r:id="rId9" imgW="2504880" imgH="822600" progId="Equation.DSMT4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77589379"/>
              </p:ext>
            </p:extLst>
          </p:nvPr>
        </p:nvGraphicFramePr>
        <p:xfrm>
          <a:off x="1552575" y="3276600"/>
          <a:ext cx="885825" cy="279734"/>
        </p:xfrm>
        <a:graphic>
          <a:graphicData uri="http://schemas.openxmlformats.org/presentationml/2006/ole">
            <p:oleObj spid="_x0000_s80903" name="Equation" r:id="rId10" imgW="466200" imgH="13680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82867" y="3200400"/>
            <a:ext cx="267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 (               almost surely)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35020553"/>
              </p:ext>
            </p:extLst>
          </p:nvPr>
        </p:nvGraphicFramePr>
        <p:xfrm>
          <a:off x="2819400" y="3200400"/>
          <a:ext cx="829469" cy="349250"/>
        </p:xfrm>
        <a:graphic>
          <a:graphicData uri="http://schemas.openxmlformats.org/presentationml/2006/ole">
            <p:oleObj spid="_x0000_s80904" name="Equation" r:id="rId11" imgW="466200" imgH="191880" progId="Equation.DSMT4">
              <p:embed/>
            </p:oleObj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13453375"/>
              </p:ext>
            </p:extLst>
          </p:nvPr>
        </p:nvGraphicFramePr>
        <p:xfrm>
          <a:off x="1371600" y="5246397"/>
          <a:ext cx="6995160" cy="1600200"/>
        </p:xfrm>
        <a:graphic>
          <a:graphicData uri="http://schemas.openxmlformats.org/presentationml/2006/ole">
            <p:oleObj spid="_x0000_s80905" name="Equation" r:id="rId12" imgW="3876480" imgH="877680" progId="Equation.DSMT4">
              <p:embed/>
            </p:oleObj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05412" y="1376852"/>
            <a:ext cx="2729753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753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Indian Buffet Process</a:t>
            </a:r>
            <a:br>
              <a:rPr lang="en-US" dirty="0" smtClean="0"/>
            </a:b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Representation: 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85086207"/>
              </p:ext>
            </p:extLst>
          </p:nvPr>
        </p:nvGraphicFramePr>
        <p:xfrm>
          <a:off x="4572000" y="838200"/>
          <a:ext cx="1508125" cy="476250"/>
        </p:xfrm>
        <a:graphic>
          <a:graphicData uri="http://schemas.openxmlformats.org/presentationml/2006/ole">
            <p:oleObj spid="_x0000_s81922" name="Equation" r:id="rId3" imgW="466200" imgH="136800" progId="Equation.DSMT4">
              <p:embed/>
            </p:oleObj>
          </a:graphicData>
        </a:graphic>
      </p:graphicFrame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1600" y="1371600"/>
            <a:ext cx="125963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37056" y="609600"/>
            <a:ext cx="2406944" cy="767252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34278835"/>
              </p:ext>
            </p:extLst>
          </p:nvPr>
        </p:nvGraphicFramePr>
        <p:xfrm>
          <a:off x="533400" y="1477334"/>
          <a:ext cx="3505200" cy="1037266"/>
        </p:xfrm>
        <a:graphic>
          <a:graphicData uri="http://schemas.openxmlformats.org/presentationml/2006/ole">
            <p:oleObj spid="_x0000_s81923" name="Equation" r:id="rId6" imgW="2605680" imgH="758520" progId="Equation.DSMT4">
              <p:embed/>
            </p:oleObj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065085"/>
              </p:ext>
            </p:extLst>
          </p:nvPr>
        </p:nvGraphicFramePr>
        <p:xfrm>
          <a:off x="533400" y="2438400"/>
          <a:ext cx="2438400" cy="811308"/>
        </p:xfrm>
        <a:graphic>
          <a:graphicData uri="http://schemas.openxmlformats.org/presentationml/2006/ole">
            <p:oleObj spid="_x0000_s81924" name="Equation" r:id="rId7" imgW="2130120" imgH="694800" progId="Equation.DSMT4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7415" y="1383268"/>
            <a:ext cx="85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Given: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>
            <a:off x="304800" y="1981200"/>
            <a:ext cx="152400" cy="762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08328348"/>
              </p:ext>
            </p:extLst>
          </p:nvPr>
        </p:nvGraphicFramePr>
        <p:xfrm>
          <a:off x="315913" y="3733800"/>
          <a:ext cx="3484562" cy="352425"/>
        </p:xfrm>
        <a:graphic>
          <a:graphicData uri="http://schemas.openxmlformats.org/presentationml/2006/ole">
            <p:oleObj spid="_x0000_s81925" name="Equation" r:id="rId8" imgW="1992960" imgH="19188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2400" y="3200400"/>
            <a:ext cx="259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Derive when                   :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29392988"/>
              </p:ext>
            </p:extLst>
          </p:nvPr>
        </p:nvGraphicFramePr>
        <p:xfrm>
          <a:off x="1552575" y="3276600"/>
          <a:ext cx="885825" cy="279734"/>
        </p:xfrm>
        <a:graphic>
          <a:graphicData uri="http://schemas.openxmlformats.org/presentationml/2006/ole">
            <p:oleObj spid="_x0000_s81926" name="Equation" r:id="rId9" imgW="466200" imgH="13680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82867" y="3200400"/>
            <a:ext cx="267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 (               almost surely)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98136895"/>
              </p:ext>
            </p:extLst>
          </p:nvPr>
        </p:nvGraphicFramePr>
        <p:xfrm>
          <a:off x="2819400" y="3200400"/>
          <a:ext cx="829469" cy="349250"/>
        </p:xfrm>
        <a:graphic>
          <a:graphicData uri="http://schemas.openxmlformats.org/presentationml/2006/ole">
            <p:oleObj spid="_x0000_s81927" name="Equation" r:id="rId10" imgW="466200" imgH="191880" progId="Equation.DSMT4">
              <p:embed/>
            </p:oleObj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00044426"/>
              </p:ext>
            </p:extLst>
          </p:nvPr>
        </p:nvGraphicFramePr>
        <p:xfrm>
          <a:off x="1447800" y="3886200"/>
          <a:ext cx="6995160" cy="1600200"/>
        </p:xfrm>
        <a:graphic>
          <a:graphicData uri="http://schemas.openxmlformats.org/presentationml/2006/ole">
            <p:oleObj spid="_x0000_s81928" name="Equation" r:id="rId11" imgW="3876480" imgH="877680" progId="Equation.DSMT4">
              <p:embed/>
            </p:oleObj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05412" y="1376852"/>
            <a:ext cx="2729753" cy="1600200"/>
          </a:xfrm>
          <a:prstGeom prst="rect">
            <a:avLst/>
          </a:prstGeom>
        </p:spPr>
      </p:pic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6129324"/>
              </p:ext>
            </p:extLst>
          </p:nvPr>
        </p:nvGraphicFramePr>
        <p:xfrm>
          <a:off x="1447800" y="5257800"/>
          <a:ext cx="6651625" cy="1600200"/>
        </p:xfrm>
        <a:graphic>
          <a:graphicData uri="http://schemas.openxmlformats.org/presentationml/2006/ole">
            <p:oleObj spid="_x0000_s81929" name="Equation" r:id="rId13" imgW="3684240" imgH="87768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3375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Indian Buffet Process</a:t>
            </a:r>
            <a:br>
              <a:rPr lang="en-US" dirty="0" smtClean="0"/>
            </a:b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Representation: 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33322667"/>
              </p:ext>
            </p:extLst>
          </p:nvPr>
        </p:nvGraphicFramePr>
        <p:xfrm>
          <a:off x="4572000" y="838200"/>
          <a:ext cx="1508125" cy="476250"/>
        </p:xfrm>
        <a:graphic>
          <a:graphicData uri="http://schemas.openxmlformats.org/presentationml/2006/ole">
            <p:oleObj spid="_x0000_s82946" name="Equation" r:id="rId3" imgW="466200" imgH="136800" progId="Equation.DSMT4">
              <p:embed/>
            </p:oleObj>
          </a:graphicData>
        </a:graphic>
      </p:graphicFrame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1600" y="1371600"/>
            <a:ext cx="125963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37056" y="609600"/>
            <a:ext cx="2406944" cy="767252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60069232"/>
              </p:ext>
            </p:extLst>
          </p:nvPr>
        </p:nvGraphicFramePr>
        <p:xfrm>
          <a:off x="533400" y="1477334"/>
          <a:ext cx="3505200" cy="1037266"/>
        </p:xfrm>
        <a:graphic>
          <a:graphicData uri="http://schemas.openxmlformats.org/presentationml/2006/ole">
            <p:oleObj spid="_x0000_s82947" name="Equation" r:id="rId6" imgW="2605680" imgH="758520" progId="Equation.DSMT4">
              <p:embed/>
            </p:oleObj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68702439"/>
              </p:ext>
            </p:extLst>
          </p:nvPr>
        </p:nvGraphicFramePr>
        <p:xfrm>
          <a:off x="533400" y="2438400"/>
          <a:ext cx="2438400" cy="811308"/>
        </p:xfrm>
        <a:graphic>
          <a:graphicData uri="http://schemas.openxmlformats.org/presentationml/2006/ole">
            <p:oleObj spid="_x0000_s82948" name="Equation" r:id="rId7" imgW="2130120" imgH="694800" progId="Equation.DSMT4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7415" y="1383268"/>
            <a:ext cx="85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Given: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>
            <a:off x="304800" y="1981200"/>
            <a:ext cx="152400" cy="762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90370587"/>
              </p:ext>
            </p:extLst>
          </p:nvPr>
        </p:nvGraphicFramePr>
        <p:xfrm>
          <a:off x="315913" y="3733800"/>
          <a:ext cx="3484562" cy="352425"/>
        </p:xfrm>
        <a:graphic>
          <a:graphicData uri="http://schemas.openxmlformats.org/presentationml/2006/ole">
            <p:oleObj spid="_x0000_s82949" name="Equation" r:id="rId8" imgW="1992960" imgH="19188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2400" y="3200400"/>
            <a:ext cx="259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Derive when                   :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97288126"/>
              </p:ext>
            </p:extLst>
          </p:nvPr>
        </p:nvGraphicFramePr>
        <p:xfrm>
          <a:off x="1552575" y="3276600"/>
          <a:ext cx="885825" cy="279734"/>
        </p:xfrm>
        <a:graphic>
          <a:graphicData uri="http://schemas.openxmlformats.org/presentationml/2006/ole">
            <p:oleObj spid="_x0000_s82950" name="Equation" r:id="rId9" imgW="466200" imgH="13680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82867" y="3200400"/>
            <a:ext cx="267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 (               almost surely)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06268639"/>
              </p:ext>
            </p:extLst>
          </p:nvPr>
        </p:nvGraphicFramePr>
        <p:xfrm>
          <a:off x="2819400" y="3200400"/>
          <a:ext cx="829469" cy="349250"/>
        </p:xfrm>
        <a:graphic>
          <a:graphicData uri="http://schemas.openxmlformats.org/presentationml/2006/ole">
            <p:oleObj spid="_x0000_s82951" name="Equation" r:id="rId10" imgW="466200" imgH="191880" progId="Equation.DSMT4">
              <p:embed/>
            </p:oleObj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05412" y="1376852"/>
            <a:ext cx="2729753" cy="1600200"/>
          </a:xfrm>
          <a:prstGeom prst="rect">
            <a:avLst/>
          </a:prstGeom>
        </p:spPr>
      </p:pic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65827302"/>
              </p:ext>
            </p:extLst>
          </p:nvPr>
        </p:nvGraphicFramePr>
        <p:xfrm>
          <a:off x="1447800" y="3886200"/>
          <a:ext cx="6651625" cy="1600200"/>
        </p:xfrm>
        <a:graphic>
          <a:graphicData uri="http://schemas.openxmlformats.org/presentationml/2006/ole">
            <p:oleObj spid="_x0000_s82952" name="Equation" r:id="rId12" imgW="3684240" imgH="877680" progId="Equation.DSMT4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5334000" y="3962400"/>
            <a:ext cx="1143000" cy="144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20145705"/>
              </p:ext>
            </p:extLst>
          </p:nvPr>
        </p:nvGraphicFramePr>
        <p:xfrm>
          <a:off x="5334000" y="5791200"/>
          <a:ext cx="1164166" cy="762000"/>
        </p:xfrm>
        <a:graphic>
          <a:graphicData uri="http://schemas.openxmlformats.org/presentationml/2006/ole">
            <p:oleObj spid="_x0000_s82953" name="Equation" r:id="rId13" imgW="685440" imgH="447840" progId="Equation.DSMT4">
              <p:embed/>
            </p:oleObj>
          </a:graphicData>
        </a:graphic>
      </p:graphicFrame>
      <p:sp>
        <p:nvSpPr>
          <p:cNvPr id="20" name="Rectangle 19"/>
          <p:cNvSpPr/>
          <p:nvPr/>
        </p:nvSpPr>
        <p:spPr>
          <a:xfrm>
            <a:off x="6553200" y="3886200"/>
            <a:ext cx="1752600" cy="16002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08955484"/>
              </p:ext>
            </p:extLst>
          </p:nvPr>
        </p:nvGraphicFramePr>
        <p:xfrm>
          <a:off x="6781800" y="5791200"/>
          <a:ext cx="1334729" cy="811306"/>
        </p:xfrm>
        <a:graphic>
          <a:graphicData uri="http://schemas.openxmlformats.org/presentationml/2006/ole">
            <p:oleObj spid="_x0000_s82954" name="Equation" r:id="rId14" imgW="639720" imgH="383760" progId="Equation.DSMT4">
              <p:embed/>
            </p:oleObj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42896916"/>
              </p:ext>
            </p:extLst>
          </p:nvPr>
        </p:nvGraphicFramePr>
        <p:xfrm>
          <a:off x="5334000" y="5791200"/>
          <a:ext cx="1498600" cy="787400"/>
        </p:xfrm>
        <a:graphic>
          <a:graphicData uri="http://schemas.openxmlformats.org/presentationml/2006/ole">
            <p:oleObj spid="_x0000_s82955" name="Equation" r:id="rId15" imgW="740520" imgH="383760" progId="Equation.DSMT4">
              <p:embed/>
            </p:oleObj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30579172"/>
              </p:ext>
            </p:extLst>
          </p:nvPr>
        </p:nvGraphicFramePr>
        <p:xfrm>
          <a:off x="4953000" y="5741377"/>
          <a:ext cx="586316" cy="811823"/>
        </p:xfrm>
        <a:graphic>
          <a:graphicData uri="http://schemas.openxmlformats.org/presentationml/2006/ole">
            <p:oleObj spid="_x0000_s82956" name="Equation" r:id="rId16" imgW="319680" imgH="447840" progId="Equation.DSMT4">
              <p:embed/>
            </p:oleObj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41058332"/>
              </p:ext>
            </p:extLst>
          </p:nvPr>
        </p:nvGraphicFramePr>
        <p:xfrm>
          <a:off x="2743200" y="5334000"/>
          <a:ext cx="1981200" cy="1222049"/>
        </p:xfrm>
        <a:graphic>
          <a:graphicData uri="http://schemas.openxmlformats.org/presentationml/2006/ole">
            <p:oleObj spid="_x0000_s82957" name="Equation" r:id="rId17" imgW="1343880" imgH="822600" progId="Equation.DSMT4">
              <p:embed/>
            </p:oleObj>
          </a:graphicData>
        </a:graphic>
      </p:graphicFrame>
      <p:sp>
        <p:nvSpPr>
          <p:cNvPr id="25" name="Rectangle 24"/>
          <p:cNvSpPr/>
          <p:nvPr/>
        </p:nvSpPr>
        <p:spPr>
          <a:xfrm>
            <a:off x="2514600" y="3962400"/>
            <a:ext cx="2057400" cy="1295400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70352229"/>
              </p:ext>
            </p:extLst>
          </p:nvPr>
        </p:nvGraphicFramePr>
        <p:xfrm>
          <a:off x="2743200" y="5334000"/>
          <a:ext cx="2017712" cy="1222375"/>
        </p:xfrm>
        <a:graphic>
          <a:graphicData uri="http://schemas.openxmlformats.org/presentationml/2006/ole">
            <p:oleObj spid="_x0000_s82958" name="Equation" r:id="rId18" imgW="1371240" imgH="822600" progId="Equation.DSMT4">
              <p:embed/>
            </p:oleObj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53706153"/>
              </p:ext>
            </p:extLst>
          </p:nvPr>
        </p:nvGraphicFramePr>
        <p:xfrm>
          <a:off x="3048000" y="5257800"/>
          <a:ext cx="1406525" cy="1481137"/>
        </p:xfrm>
        <a:graphic>
          <a:graphicData uri="http://schemas.openxmlformats.org/presentationml/2006/ole">
            <p:oleObj spid="_x0000_s82959" name="Equation" r:id="rId19" imgW="950760" imgH="1005480" progId="Equation.DSMT4">
              <p:embed/>
            </p:oleObj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61940463"/>
              </p:ext>
            </p:extLst>
          </p:nvPr>
        </p:nvGraphicFramePr>
        <p:xfrm>
          <a:off x="3124200" y="5334000"/>
          <a:ext cx="1628775" cy="1220788"/>
        </p:xfrm>
        <a:graphic>
          <a:graphicData uri="http://schemas.openxmlformats.org/presentationml/2006/ole">
            <p:oleObj spid="_x0000_s82960" name="Equation" r:id="rId20" imgW="1106280" imgH="822600" progId="Equation.DSMT4">
              <p:embed/>
            </p:oleObj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70384098"/>
              </p:ext>
            </p:extLst>
          </p:nvPr>
        </p:nvGraphicFramePr>
        <p:xfrm>
          <a:off x="2971800" y="5410200"/>
          <a:ext cx="1954521" cy="962025"/>
        </p:xfrm>
        <a:graphic>
          <a:graphicData uri="http://schemas.openxmlformats.org/presentationml/2006/ole">
            <p:oleObj spid="_x0000_s82961" name="Equation" r:id="rId21" imgW="969120" imgH="466200" progId="Equation.DSMT4">
              <p:embed/>
            </p:oleObj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96433978"/>
              </p:ext>
            </p:extLst>
          </p:nvPr>
        </p:nvGraphicFramePr>
        <p:xfrm>
          <a:off x="1447800" y="5410200"/>
          <a:ext cx="1147762" cy="1243013"/>
        </p:xfrm>
        <a:graphic>
          <a:graphicData uri="http://schemas.openxmlformats.org/presentationml/2006/ole">
            <p:oleObj spid="_x0000_s82962" name="Equation" r:id="rId22" imgW="612360" imgH="658080" progId="Equation.DSMT4">
              <p:embed/>
            </p:oleObj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83962716"/>
              </p:ext>
            </p:extLst>
          </p:nvPr>
        </p:nvGraphicFramePr>
        <p:xfrm>
          <a:off x="1425575" y="5410200"/>
          <a:ext cx="1546225" cy="1243013"/>
        </p:xfrm>
        <a:graphic>
          <a:graphicData uri="http://schemas.openxmlformats.org/presentationml/2006/ole">
            <p:oleObj spid="_x0000_s82963" name="Equation" r:id="rId23" imgW="822600" imgH="65808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354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smtClean="0"/>
              <a:t>Bayesian </a:t>
            </a:r>
            <a:r>
              <a:rPr lang="en-US" dirty="0" err="1" smtClean="0"/>
              <a:t>Nonparametrics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33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Models with undefined number of elements, </a:t>
            </a:r>
          </a:p>
          <a:p>
            <a:pPr lvl="1"/>
            <a:r>
              <a:rPr lang="en-US" sz="2400" dirty="0" err="1" smtClean="0"/>
              <a:t>Dirichlet</a:t>
            </a:r>
            <a:r>
              <a:rPr lang="en-US" sz="2400" dirty="0" smtClean="0"/>
              <a:t> Process for infinite mixture models </a:t>
            </a:r>
          </a:p>
          <a:p>
            <a:pPr lvl="1"/>
            <a:r>
              <a:rPr lang="en-US" sz="2400" dirty="0" smtClean="0"/>
              <a:t>With various applications </a:t>
            </a:r>
          </a:p>
          <a:p>
            <a:pPr lvl="2"/>
            <a:r>
              <a:rPr lang="en-US" sz="2000" dirty="0" smtClean="0"/>
              <a:t>Hierarchies </a:t>
            </a:r>
          </a:p>
          <a:p>
            <a:pPr lvl="2"/>
            <a:r>
              <a:rPr lang="en-US" sz="2000" dirty="0" smtClean="0"/>
              <a:t>Topics and syntactic classes </a:t>
            </a:r>
          </a:p>
          <a:p>
            <a:pPr lvl="2"/>
            <a:r>
              <a:rPr lang="en-US" sz="2000" dirty="0" smtClean="0"/>
              <a:t>Objects appearing in one image 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Cons</a:t>
            </a:r>
          </a:p>
          <a:p>
            <a:pPr lvl="2"/>
            <a:r>
              <a:rPr lang="en-US" sz="2000" dirty="0" smtClean="0"/>
              <a:t>The models are limited to the case that could be modeled using DP. </a:t>
            </a:r>
          </a:p>
          <a:p>
            <a:pPr lvl="2"/>
            <a:r>
              <a:rPr lang="en-US" sz="2000" dirty="0" smtClean="0"/>
              <a:t>i.e. set of observations are generated by only one latent component </a:t>
            </a: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984" t="15625" r="60176" b="20833"/>
          <a:stretch>
            <a:fillRect/>
          </a:stretch>
        </p:blipFill>
        <p:spPr bwMode="auto">
          <a:xfrm>
            <a:off x="6412043" y="1219200"/>
            <a:ext cx="2427157" cy="3796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Indian Buffet Process</a:t>
            </a:r>
            <a:br>
              <a:rPr lang="en-US" dirty="0" smtClean="0"/>
            </a:b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Representation: 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93747957"/>
              </p:ext>
            </p:extLst>
          </p:nvPr>
        </p:nvGraphicFramePr>
        <p:xfrm>
          <a:off x="4572000" y="838200"/>
          <a:ext cx="1508125" cy="476250"/>
        </p:xfrm>
        <a:graphic>
          <a:graphicData uri="http://schemas.openxmlformats.org/presentationml/2006/ole">
            <p:oleObj spid="_x0000_s83970" name="Equation" r:id="rId3" imgW="466200" imgH="136800" progId="Equation.DSMT4">
              <p:embed/>
            </p:oleObj>
          </a:graphicData>
        </a:graphic>
      </p:graphicFrame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1600" y="1371600"/>
            <a:ext cx="125963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37056" y="609600"/>
            <a:ext cx="2406944" cy="767252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92334327"/>
              </p:ext>
            </p:extLst>
          </p:nvPr>
        </p:nvGraphicFramePr>
        <p:xfrm>
          <a:off x="533400" y="1477334"/>
          <a:ext cx="3505200" cy="1037266"/>
        </p:xfrm>
        <a:graphic>
          <a:graphicData uri="http://schemas.openxmlformats.org/presentationml/2006/ole">
            <p:oleObj spid="_x0000_s83971" name="Equation" r:id="rId6" imgW="2605680" imgH="758520" progId="Equation.DSMT4">
              <p:embed/>
            </p:oleObj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22241934"/>
              </p:ext>
            </p:extLst>
          </p:nvPr>
        </p:nvGraphicFramePr>
        <p:xfrm>
          <a:off x="533400" y="2438400"/>
          <a:ext cx="2438400" cy="811308"/>
        </p:xfrm>
        <a:graphic>
          <a:graphicData uri="http://schemas.openxmlformats.org/presentationml/2006/ole">
            <p:oleObj spid="_x0000_s83972" name="Equation" r:id="rId7" imgW="2130120" imgH="694800" progId="Equation.DSMT4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7415" y="1383268"/>
            <a:ext cx="85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Given: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>
            <a:off x="304800" y="1981200"/>
            <a:ext cx="152400" cy="762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23448141"/>
              </p:ext>
            </p:extLst>
          </p:nvPr>
        </p:nvGraphicFramePr>
        <p:xfrm>
          <a:off x="315913" y="3733800"/>
          <a:ext cx="3484562" cy="352425"/>
        </p:xfrm>
        <a:graphic>
          <a:graphicData uri="http://schemas.openxmlformats.org/presentationml/2006/ole">
            <p:oleObj spid="_x0000_s83973" name="Equation" r:id="rId8" imgW="1992960" imgH="19188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2400" y="3200400"/>
            <a:ext cx="259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Derive when                   :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15313119"/>
              </p:ext>
            </p:extLst>
          </p:nvPr>
        </p:nvGraphicFramePr>
        <p:xfrm>
          <a:off x="1552575" y="3276600"/>
          <a:ext cx="885825" cy="279734"/>
        </p:xfrm>
        <a:graphic>
          <a:graphicData uri="http://schemas.openxmlformats.org/presentationml/2006/ole">
            <p:oleObj spid="_x0000_s83974" name="Equation" r:id="rId9" imgW="466200" imgH="13680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82867" y="3200400"/>
            <a:ext cx="267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 (               almost surely)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8458807"/>
              </p:ext>
            </p:extLst>
          </p:nvPr>
        </p:nvGraphicFramePr>
        <p:xfrm>
          <a:off x="2819400" y="3200400"/>
          <a:ext cx="829469" cy="349250"/>
        </p:xfrm>
        <a:graphic>
          <a:graphicData uri="http://schemas.openxmlformats.org/presentationml/2006/ole">
            <p:oleObj spid="_x0000_s83975" name="Equation" r:id="rId10" imgW="466200" imgH="191880" progId="Equation.DSMT4">
              <p:embed/>
            </p:oleObj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05412" y="1376852"/>
            <a:ext cx="2729753" cy="1600200"/>
          </a:xfrm>
          <a:prstGeom prst="rect">
            <a:avLst/>
          </a:prstGeom>
        </p:spPr>
      </p:pic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48003856"/>
              </p:ext>
            </p:extLst>
          </p:nvPr>
        </p:nvGraphicFramePr>
        <p:xfrm>
          <a:off x="7162800" y="4114800"/>
          <a:ext cx="1334729" cy="811306"/>
        </p:xfrm>
        <a:graphic>
          <a:graphicData uri="http://schemas.openxmlformats.org/presentationml/2006/ole">
            <p:oleObj spid="_x0000_s83976" name="Equation" r:id="rId12" imgW="639720" imgH="383760" progId="Equation.DSMT4">
              <p:embed/>
            </p:oleObj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65700135"/>
              </p:ext>
            </p:extLst>
          </p:nvPr>
        </p:nvGraphicFramePr>
        <p:xfrm>
          <a:off x="5562600" y="4114800"/>
          <a:ext cx="1498600" cy="787400"/>
        </p:xfrm>
        <a:graphic>
          <a:graphicData uri="http://schemas.openxmlformats.org/presentationml/2006/ole">
            <p:oleObj spid="_x0000_s83977" name="Equation" r:id="rId13" imgW="740520" imgH="383760" progId="Equation.DSMT4">
              <p:embed/>
            </p:oleObj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6655401"/>
              </p:ext>
            </p:extLst>
          </p:nvPr>
        </p:nvGraphicFramePr>
        <p:xfrm>
          <a:off x="5105400" y="4191000"/>
          <a:ext cx="586316" cy="811823"/>
        </p:xfrm>
        <a:graphic>
          <a:graphicData uri="http://schemas.openxmlformats.org/presentationml/2006/ole">
            <p:oleObj spid="_x0000_s83978" name="Equation" r:id="rId14" imgW="319680" imgH="447840" progId="Equation.DSMT4">
              <p:embed/>
            </p:oleObj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48504434"/>
              </p:ext>
            </p:extLst>
          </p:nvPr>
        </p:nvGraphicFramePr>
        <p:xfrm>
          <a:off x="3048000" y="4038600"/>
          <a:ext cx="1954521" cy="962025"/>
        </p:xfrm>
        <a:graphic>
          <a:graphicData uri="http://schemas.openxmlformats.org/presentationml/2006/ole">
            <p:oleObj spid="_x0000_s83979" name="Equation" r:id="rId15" imgW="969120" imgH="466200" progId="Equation.DSMT4">
              <p:embed/>
            </p:oleObj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96312856"/>
              </p:ext>
            </p:extLst>
          </p:nvPr>
        </p:nvGraphicFramePr>
        <p:xfrm>
          <a:off x="1447800" y="4114800"/>
          <a:ext cx="1546225" cy="1243013"/>
        </p:xfrm>
        <a:graphic>
          <a:graphicData uri="http://schemas.openxmlformats.org/presentationml/2006/ole">
            <p:oleObj spid="_x0000_s83980" name="Equation" r:id="rId16" imgW="822600" imgH="658080" progId="Equation.DSMT4">
              <p:embed/>
            </p:oleObj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46368033"/>
              </p:ext>
            </p:extLst>
          </p:nvPr>
        </p:nvGraphicFramePr>
        <p:xfrm>
          <a:off x="4953000" y="5486400"/>
          <a:ext cx="596900" cy="787908"/>
        </p:xfrm>
        <a:graphic>
          <a:graphicData uri="http://schemas.openxmlformats.org/presentationml/2006/ole">
            <p:oleObj spid="_x0000_s83981" name="Equation" r:id="rId17" imgW="301680" imgH="411120" progId="Equation.DSMT4">
              <p:embed/>
            </p:oleObj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38006829"/>
              </p:ext>
            </p:extLst>
          </p:nvPr>
        </p:nvGraphicFramePr>
        <p:xfrm>
          <a:off x="5562600" y="5410200"/>
          <a:ext cx="586316" cy="811823"/>
        </p:xfrm>
        <a:graphic>
          <a:graphicData uri="http://schemas.openxmlformats.org/presentationml/2006/ole">
            <p:oleObj spid="_x0000_s83982" name="Equation" r:id="rId18" imgW="319680" imgH="447840" progId="Equation.DSMT4">
              <p:embed/>
            </p:oleObj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90014219"/>
              </p:ext>
            </p:extLst>
          </p:nvPr>
        </p:nvGraphicFramePr>
        <p:xfrm>
          <a:off x="6096000" y="5638800"/>
          <a:ext cx="1083814" cy="403225"/>
        </p:xfrm>
        <a:graphic>
          <a:graphicData uri="http://schemas.openxmlformats.org/presentationml/2006/ole">
            <p:oleObj spid="_x0000_s83983" name="Equation" r:id="rId19" imgW="530280" imgH="191880" progId="Equation.DSMT4">
              <p:embed/>
            </p:oleObj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61726298"/>
              </p:ext>
            </p:extLst>
          </p:nvPr>
        </p:nvGraphicFramePr>
        <p:xfrm>
          <a:off x="7391400" y="5410200"/>
          <a:ext cx="1334729" cy="811306"/>
        </p:xfrm>
        <a:graphic>
          <a:graphicData uri="http://schemas.openxmlformats.org/presentationml/2006/ole">
            <p:oleObj spid="_x0000_s83984" name="Equation" r:id="rId20" imgW="639720" imgH="383760" progId="Equation.DSMT4">
              <p:embed/>
            </p:oleObj>
          </a:graphicData>
        </a:graphic>
      </p:graphicFrame>
      <p:sp>
        <p:nvSpPr>
          <p:cNvPr id="37" name="Rectangle 36"/>
          <p:cNvSpPr/>
          <p:nvPr/>
        </p:nvSpPr>
        <p:spPr>
          <a:xfrm>
            <a:off x="5029200" y="3886200"/>
            <a:ext cx="3733800" cy="1219200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676400" y="4038600"/>
            <a:ext cx="1371600" cy="1295400"/>
          </a:xfrm>
          <a:prstGeom prst="roundRect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43934066"/>
              </p:ext>
            </p:extLst>
          </p:nvPr>
        </p:nvGraphicFramePr>
        <p:xfrm>
          <a:off x="3657600" y="5334000"/>
          <a:ext cx="1229264" cy="1143000"/>
        </p:xfrm>
        <a:graphic>
          <a:graphicData uri="http://schemas.openxmlformats.org/presentationml/2006/ole">
            <p:oleObj spid="_x0000_s83985" name="Equation" r:id="rId21" imgW="712800" imgH="658080" progId="Equation.DSMT4">
              <p:embed/>
            </p:oleObj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89310273"/>
              </p:ext>
            </p:extLst>
          </p:nvPr>
        </p:nvGraphicFramePr>
        <p:xfrm>
          <a:off x="3657600" y="5334000"/>
          <a:ext cx="1676400" cy="1131570"/>
        </p:xfrm>
        <a:graphic>
          <a:graphicData uri="http://schemas.openxmlformats.org/presentationml/2006/ole">
            <p:oleObj spid="_x0000_s83986" name="Equation" r:id="rId22" imgW="1005480" imgH="676440" progId="Equation.DSMT4">
              <p:embed/>
            </p:oleObj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01307970"/>
              </p:ext>
            </p:extLst>
          </p:nvPr>
        </p:nvGraphicFramePr>
        <p:xfrm>
          <a:off x="3962400" y="5334000"/>
          <a:ext cx="762000" cy="1055077"/>
        </p:xfrm>
        <a:graphic>
          <a:graphicData uri="http://schemas.openxmlformats.org/presentationml/2006/ole">
            <p:oleObj spid="_x0000_s83987" name="Equation" r:id="rId23" imgW="484560" imgH="676440" progId="Equation.DSMT4">
              <p:embed/>
            </p:oleObj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63523581"/>
              </p:ext>
            </p:extLst>
          </p:nvPr>
        </p:nvGraphicFramePr>
        <p:xfrm>
          <a:off x="1778000" y="5486400"/>
          <a:ext cx="1014413" cy="962025"/>
        </p:xfrm>
        <a:graphic>
          <a:graphicData uri="http://schemas.openxmlformats.org/presentationml/2006/ole">
            <p:oleObj spid="_x0000_s83988" name="Equation" r:id="rId24" imgW="493560" imgH="466200" progId="Equation.DSMT4">
              <p:embed/>
            </p:oleObj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47931606"/>
              </p:ext>
            </p:extLst>
          </p:nvPr>
        </p:nvGraphicFramePr>
        <p:xfrm>
          <a:off x="1439863" y="5410200"/>
          <a:ext cx="1323975" cy="577850"/>
        </p:xfrm>
        <a:graphic>
          <a:graphicData uri="http://schemas.openxmlformats.org/presentationml/2006/ole">
            <p:oleObj spid="_x0000_s83989" name="Equation" r:id="rId25" imgW="484560" imgH="20088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70838512"/>
              </p:ext>
            </p:extLst>
          </p:nvPr>
        </p:nvGraphicFramePr>
        <p:xfrm>
          <a:off x="304800" y="6096000"/>
          <a:ext cx="1143000" cy="762000"/>
        </p:xfrm>
        <a:graphic>
          <a:graphicData uri="http://schemas.openxmlformats.org/presentationml/2006/ole">
            <p:oleObj spid="_x0000_s83990" name="Equation" r:id="rId26" imgW="676440" imgH="44784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6400800"/>
            <a:ext cx="270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Harmonic sequence 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424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Indian Buffet Process</a:t>
            </a:r>
            <a:br>
              <a:rPr lang="en-US" dirty="0" smtClean="0"/>
            </a:b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Representation: 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14108687"/>
              </p:ext>
            </p:extLst>
          </p:nvPr>
        </p:nvGraphicFramePr>
        <p:xfrm>
          <a:off x="4572000" y="838200"/>
          <a:ext cx="1508125" cy="476250"/>
        </p:xfrm>
        <a:graphic>
          <a:graphicData uri="http://schemas.openxmlformats.org/presentationml/2006/ole">
            <p:oleObj spid="_x0000_s84994" name="Equation" r:id="rId3" imgW="466200" imgH="136800" progId="Equation.DSMT4">
              <p:embed/>
            </p:oleObj>
          </a:graphicData>
        </a:graphic>
      </p:graphicFrame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1600" y="1371600"/>
            <a:ext cx="125963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37056" y="609600"/>
            <a:ext cx="2406944" cy="767252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55765579"/>
              </p:ext>
            </p:extLst>
          </p:nvPr>
        </p:nvGraphicFramePr>
        <p:xfrm>
          <a:off x="533400" y="1477334"/>
          <a:ext cx="3505200" cy="1037266"/>
        </p:xfrm>
        <a:graphic>
          <a:graphicData uri="http://schemas.openxmlformats.org/presentationml/2006/ole">
            <p:oleObj spid="_x0000_s84995" name="Equation" r:id="rId6" imgW="2605680" imgH="758520" progId="Equation.DSMT4">
              <p:embed/>
            </p:oleObj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45996572"/>
              </p:ext>
            </p:extLst>
          </p:nvPr>
        </p:nvGraphicFramePr>
        <p:xfrm>
          <a:off x="533400" y="2438400"/>
          <a:ext cx="2438400" cy="811308"/>
        </p:xfrm>
        <a:graphic>
          <a:graphicData uri="http://schemas.openxmlformats.org/presentationml/2006/ole">
            <p:oleObj spid="_x0000_s84996" name="Equation" r:id="rId7" imgW="2130120" imgH="694800" progId="Equation.DSMT4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7415" y="1383268"/>
            <a:ext cx="85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Given: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>
            <a:off x="304800" y="1981200"/>
            <a:ext cx="152400" cy="762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25671464"/>
              </p:ext>
            </p:extLst>
          </p:nvPr>
        </p:nvGraphicFramePr>
        <p:xfrm>
          <a:off x="315913" y="3733800"/>
          <a:ext cx="3484562" cy="352425"/>
        </p:xfrm>
        <a:graphic>
          <a:graphicData uri="http://schemas.openxmlformats.org/presentationml/2006/ole">
            <p:oleObj spid="_x0000_s84997" name="Equation" r:id="rId8" imgW="1992960" imgH="19188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2400" y="3200400"/>
            <a:ext cx="259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Derive when                   :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51774587"/>
              </p:ext>
            </p:extLst>
          </p:nvPr>
        </p:nvGraphicFramePr>
        <p:xfrm>
          <a:off x="1552575" y="3276600"/>
          <a:ext cx="885825" cy="279734"/>
        </p:xfrm>
        <a:graphic>
          <a:graphicData uri="http://schemas.openxmlformats.org/presentationml/2006/ole">
            <p:oleObj spid="_x0000_s84998" name="Equation" r:id="rId9" imgW="466200" imgH="13680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82867" y="3200400"/>
            <a:ext cx="267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 (               almost surely)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2235361"/>
              </p:ext>
            </p:extLst>
          </p:nvPr>
        </p:nvGraphicFramePr>
        <p:xfrm>
          <a:off x="2819400" y="3200400"/>
          <a:ext cx="829469" cy="349250"/>
        </p:xfrm>
        <a:graphic>
          <a:graphicData uri="http://schemas.openxmlformats.org/presentationml/2006/ole">
            <p:oleObj spid="_x0000_s84999" name="Equation" r:id="rId10" imgW="466200" imgH="191880" progId="Equation.DSMT4">
              <p:embed/>
            </p:oleObj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05412" y="1376852"/>
            <a:ext cx="2729753" cy="1600200"/>
          </a:xfrm>
          <a:prstGeom prst="rect">
            <a:avLst/>
          </a:prstGeom>
        </p:spPr>
      </p:pic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15571171"/>
              </p:ext>
            </p:extLst>
          </p:nvPr>
        </p:nvGraphicFramePr>
        <p:xfrm>
          <a:off x="3581400" y="4114800"/>
          <a:ext cx="586316" cy="811823"/>
        </p:xfrm>
        <a:graphic>
          <a:graphicData uri="http://schemas.openxmlformats.org/presentationml/2006/ole">
            <p:oleObj spid="_x0000_s85000" name="Equation" r:id="rId12" imgW="319680" imgH="447840" progId="Equation.DSMT4">
              <p:embed/>
            </p:oleObj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0593834"/>
              </p:ext>
            </p:extLst>
          </p:nvPr>
        </p:nvGraphicFramePr>
        <p:xfrm>
          <a:off x="4038600" y="4191000"/>
          <a:ext cx="2382838" cy="811213"/>
        </p:xfrm>
        <a:graphic>
          <a:graphicData uri="http://schemas.openxmlformats.org/presentationml/2006/ole">
            <p:oleObj spid="_x0000_s85001" name="Equation" r:id="rId13" imgW="1142640" imgH="383760" progId="Equation.DSMT4">
              <p:embed/>
            </p:oleObj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96247727"/>
              </p:ext>
            </p:extLst>
          </p:nvPr>
        </p:nvGraphicFramePr>
        <p:xfrm>
          <a:off x="2743200" y="4038600"/>
          <a:ext cx="762000" cy="1055077"/>
        </p:xfrm>
        <a:graphic>
          <a:graphicData uri="http://schemas.openxmlformats.org/presentationml/2006/ole">
            <p:oleObj spid="_x0000_s85002" name="Equation" r:id="rId14" imgW="484560" imgH="676440" progId="Equation.DSMT4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28600" y="5105400"/>
            <a:ext cx="83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Note: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36716660"/>
              </p:ext>
            </p:extLst>
          </p:nvPr>
        </p:nvGraphicFramePr>
        <p:xfrm>
          <a:off x="749300" y="5410200"/>
          <a:ext cx="1155700" cy="355600"/>
        </p:xfrm>
        <a:graphic>
          <a:graphicData uri="http://schemas.openxmlformats.org/presentationml/2006/ole">
            <p:oleObj spid="_x0000_s85003" name="Equation" r:id="rId15" imgW="649080" imgH="191880" progId="Equation.DSMT4">
              <p:embed/>
            </p:oleObj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57200" y="541020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                      is well defined because                    </a:t>
            </a:r>
            <a:r>
              <a:rPr lang="en-US" i="1" dirty="0" err="1" smtClean="0"/>
              <a:t>a.s</a:t>
            </a:r>
            <a:r>
              <a:rPr lang="en-US" i="1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                      depends on </a:t>
            </a:r>
            <a:r>
              <a:rPr lang="en-US" dirty="0" err="1" smtClean="0">
                <a:solidFill>
                  <a:srgbClr val="0000FF"/>
                </a:solidFill>
              </a:rPr>
              <a:t>K</a:t>
            </a:r>
            <a:r>
              <a:rPr lang="en-US" baseline="-25000" dirty="0" err="1" smtClean="0">
                <a:solidFill>
                  <a:srgbClr val="0000FF"/>
                </a:solidFill>
              </a:rPr>
              <a:t>h</a:t>
            </a:r>
            <a:r>
              <a:rPr lang="en-US" baseline="-25000" dirty="0"/>
              <a:t> 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number of features</a:t>
            </a:r>
            <a:r>
              <a:rPr lang="en-US" dirty="0" smtClean="0"/>
              <a:t> (columns) with history </a:t>
            </a:r>
            <a:r>
              <a:rPr lang="en-US" i="1" dirty="0" smtClean="0">
                <a:solidFill>
                  <a:srgbClr val="0000FF"/>
                </a:solidFill>
              </a:rPr>
              <a:t>h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Permute the rows (data points) does not change </a:t>
            </a:r>
            <a:r>
              <a:rPr lang="en-US" dirty="0" err="1" smtClean="0">
                <a:solidFill>
                  <a:srgbClr val="0000FF"/>
                </a:solidFill>
              </a:rPr>
              <a:t>K</a:t>
            </a:r>
            <a:r>
              <a:rPr lang="en-US" baseline="-25000" dirty="0" err="1" smtClean="0">
                <a:solidFill>
                  <a:srgbClr val="0000FF"/>
                </a:solidFill>
              </a:rPr>
              <a:t>h</a:t>
            </a:r>
            <a:r>
              <a:rPr lang="en-US" baseline="-25000" dirty="0" smtClean="0">
                <a:solidFill>
                  <a:srgbClr val="0000FF"/>
                </a:solidFill>
              </a:rPr>
              <a:t>  </a:t>
            </a:r>
            <a:r>
              <a:rPr lang="en-US" dirty="0" smtClean="0">
                <a:solidFill>
                  <a:srgbClr val="0000FF"/>
                </a:solidFill>
              </a:rPr>
              <a:t>(exchangeability) </a:t>
            </a:r>
            <a:endParaRPr lang="en-US" dirty="0"/>
          </a:p>
        </p:txBody>
      </p:sp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93655902"/>
              </p:ext>
            </p:extLst>
          </p:nvPr>
        </p:nvGraphicFramePr>
        <p:xfrm>
          <a:off x="4495800" y="5486400"/>
          <a:ext cx="829469" cy="349250"/>
        </p:xfrm>
        <a:graphic>
          <a:graphicData uri="http://schemas.openxmlformats.org/presentationml/2006/ole">
            <p:oleObj spid="_x0000_s85004" name="Equation" r:id="rId16" imgW="466200" imgH="191880" progId="Equation.DSMT4">
              <p:embed/>
            </p:oleObj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45829246"/>
              </p:ext>
            </p:extLst>
          </p:nvPr>
        </p:nvGraphicFramePr>
        <p:xfrm>
          <a:off x="762000" y="5715000"/>
          <a:ext cx="1155700" cy="355600"/>
        </p:xfrm>
        <a:graphic>
          <a:graphicData uri="http://schemas.openxmlformats.org/presentationml/2006/ole">
            <p:oleObj spid="_x0000_s85005" name="Equation" r:id="rId17" imgW="649080" imgH="191880" progId="Equation.DSMT4">
              <p:embed/>
            </p:oleObj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5452243"/>
              </p:ext>
            </p:extLst>
          </p:nvPr>
        </p:nvGraphicFramePr>
        <p:xfrm>
          <a:off x="1447800" y="4191000"/>
          <a:ext cx="1323975" cy="577850"/>
        </p:xfrm>
        <a:graphic>
          <a:graphicData uri="http://schemas.openxmlformats.org/presentationml/2006/ole">
            <p:oleObj spid="_x0000_s85006" name="Equation" r:id="rId18" imgW="484560" imgH="20088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2291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Indian Buffet Process</a:t>
            </a:r>
            <a:br>
              <a:rPr lang="en-US" dirty="0" smtClean="0"/>
            </a:br>
            <a:r>
              <a:rPr lang="en-US" dirty="0" smtClean="0"/>
              <a:t>2</a:t>
            </a:r>
            <a:r>
              <a:rPr lang="en-US" baseline="30000" dirty="0" smtClean="0"/>
              <a:t>st</a:t>
            </a:r>
            <a:r>
              <a:rPr lang="en-US" dirty="0" smtClean="0"/>
              <a:t> Representation: Customers &amp; Dishes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695575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Indian restaurant with inﬁnitely many inﬁnite </a:t>
            </a:r>
            <a:r>
              <a:rPr lang="en-US" dirty="0" smtClean="0"/>
              <a:t>dishes </a:t>
            </a:r>
            <a:r>
              <a:rPr lang="en-US" dirty="0" smtClean="0">
                <a:solidFill>
                  <a:srgbClr val="0000FF"/>
                </a:solidFill>
              </a:rPr>
              <a:t>(columns)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The first </a:t>
            </a:r>
            <a:r>
              <a:rPr lang="en-US" dirty="0"/>
              <a:t>customer tastes </a:t>
            </a:r>
            <a:r>
              <a:rPr lang="en-US" b="1" i="1" dirty="0" smtClean="0"/>
              <a:t>first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K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baseline="30000" dirty="0" smtClean="0">
                <a:solidFill>
                  <a:srgbClr val="0000FF"/>
                </a:solidFill>
              </a:rPr>
              <a:t>(1)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dishes, sample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i="1" dirty="0" err="1" smtClean="0"/>
              <a:t>i-</a:t>
            </a:r>
            <a:r>
              <a:rPr lang="en-US" dirty="0" err="1" smtClean="0"/>
              <a:t>th</a:t>
            </a:r>
            <a:r>
              <a:rPr lang="en-US" dirty="0" smtClean="0"/>
              <a:t> customer: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Taste a previously sampled dish with probability </a:t>
            </a:r>
          </a:p>
          <a:p>
            <a:pPr marL="1657350" lvl="3" indent="-285750">
              <a:buFont typeface="Arial"/>
              <a:buChar char="•"/>
            </a:pPr>
            <a:r>
              <a:rPr lang="en-US" dirty="0" err="1" smtClean="0">
                <a:solidFill>
                  <a:srgbClr val="0000FF"/>
                </a:solidFill>
              </a:rPr>
              <a:t>m</a:t>
            </a:r>
            <a:r>
              <a:rPr lang="en-US" baseline="-25000" dirty="0" err="1" smtClean="0">
                <a:solidFill>
                  <a:srgbClr val="0000FF"/>
                </a:solidFill>
              </a:rPr>
              <a:t>k</a:t>
            </a:r>
            <a:r>
              <a:rPr lang="en-US" baseline="-25000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: number of previously customers taking </a:t>
            </a:r>
            <a:r>
              <a:rPr lang="en-US" i="1" dirty="0" smtClean="0">
                <a:solidFill>
                  <a:srgbClr val="0000FF"/>
                </a:solidFill>
              </a:rPr>
              <a:t>dish k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Taste </a:t>
            </a:r>
            <a:r>
              <a:rPr lang="en-US" b="1" i="1" dirty="0" smtClean="0"/>
              <a:t>following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K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baseline="30000" dirty="0" smtClean="0">
                <a:solidFill>
                  <a:srgbClr val="0000FF"/>
                </a:solidFill>
              </a:rPr>
              <a:t>(</a:t>
            </a:r>
            <a:r>
              <a:rPr lang="en-US" baseline="30000" dirty="0" err="1" smtClean="0">
                <a:solidFill>
                  <a:srgbClr val="0000FF"/>
                </a:solidFill>
              </a:rPr>
              <a:t>i</a:t>
            </a:r>
            <a:r>
              <a:rPr lang="en-US" baseline="30000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 new dishes, sample 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23936504"/>
              </p:ext>
            </p:extLst>
          </p:nvPr>
        </p:nvGraphicFramePr>
        <p:xfrm>
          <a:off x="6303433" y="1752600"/>
          <a:ext cx="1926167" cy="381000"/>
        </p:xfrm>
        <a:graphic>
          <a:graphicData uri="http://schemas.openxmlformats.org/presentationml/2006/ole">
            <p:oleObj spid="_x0000_s86018" name="Equation" r:id="rId3" imgW="1142640" imgH="219240" progId="Equation.DSMT4">
              <p:embed/>
            </p:oleObj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49792445"/>
              </p:ext>
            </p:extLst>
          </p:nvPr>
        </p:nvGraphicFramePr>
        <p:xfrm>
          <a:off x="6553200" y="2057400"/>
          <a:ext cx="457200" cy="590550"/>
        </p:xfrm>
        <a:graphic>
          <a:graphicData uri="http://schemas.openxmlformats.org/presentationml/2006/ole">
            <p:oleObj spid="_x0000_s86019" name="Equation" r:id="rId4" imgW="292320" imgH="383760" progId="Equation.DSMT4">
              <p:embed/>
            </p:oleObj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80119742"/>
              </p:ext>
            </p:extLst>
          </p:nvPr>
        </p:nvGraphicFramePr>
        <p:xfrm>
          <a:off x="5943600" y="2697162"/>
          <a:ext cx="1946275" cy="655638"/>
        </p:xfrm>
        <a:graphic>
          <a:graphicData uri="http://schemas.openxmlformats.org/presentationml/2006/ole">
            <p:oleObj spid="_x0000_s86020" name="Equation" r:id="rId5" imgW="1152000" imgH="383760" progId="Equation.DSMT4">
              <p:embed/>
            </p:oleObj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352800"/>
            <a:ext cx="9144000" cy="54274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" y="3886200"/>
            <a:ext cx="2690707" cy="533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7162" y="3886200"/>
            <a:ext cx="6400800" cy="3542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00" y="4267200"/>
            <a:ext cx="3429000" cy="38636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05200" y="4267200"/>
            <a:ext cx="5562600" cy="35280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24000" y="5715000"/>
            <a:ext cx="242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Poission</a:t>
            </a:r>
            <a:r>
              <a:rPr lang="en-US" dirty="0" smtClean="0"/>
              <a:t> Distribution:</a:t>
            </a:r>
            <a:endParaRPr lang="en-US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18581936"/>
              </p:ext>
            </p:extLst>
          </p:nvPr>
        </p:nvGraphicFramePr>
        <p:xfrm>
          <a:off x="3978275" y="5638800"/>
          <a:ext cx="1308100" cy="533400"/>
        </p:xfrm>
        <a:graphic>
          <a:graphicData uri="http://schemas.openxmlformats.org/presentationml/2006/ole">
            <p:oleObj spid="_x0000_s86021" name="Equation" r:id="rId11" imgW="1014840" imgH="411120" progId="Equation.DSMT4">
              <p:embed/>
            </p:oleObj>
          </a:graphicData>
        </a:graphic>
      </p:graphicFrame>
      <p:pic>
        <p:nvPicPr>
          <p:cNvPr id="31" name="Picture 30" descr="360px-Poisson_pmf.svg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15000" y="4648200"/>
            <a:ext cx="2622752" cy="209820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200" y="3352800"/>
            <a:ext cx="8991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324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Indian Buffet Process</a:t>
            </a:r>
            <a:br>
              <a:rPr lang="en-US" dirty="0" smtClean="0"/>
            </a:br>
            <a:r>
              <a:rPr lang="en-US" dirty="0" smtClean="0"/>
              <a:t>2</a:t>
            </a:r>
            <a:r>
              <a:rPr lang="en-US" baseline="30000" dirty="0" smtClean="0"/>
              <a:t>st</a:t>
            </a:r>
            <a:r>
              <a:rPr lang="en-US" dirty="0" smtClean="0"/>
              <a:t> Representation: Customers &amp; Dishes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675361"/>
            <a:ext cx="6629400" cy="2528161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08173220"/>
              </p:ext>
            </p:extLst>
          </p:nvPr>
        </p:nvGraphicFramePr>
        <p:xfrm>
          <a:off x="990600" y="1218161"/>
          <a:ext cx="381000" cy="326571"/>
        </p:xfrm>
        <a:graphic>
          <a:graphicData uri="http://schemas.openxmlformats.org/presentationml/2006/ole">
            <p:oleObj spid="_x0000_s87042" name="Equation" r:id="rId4" imgW="255960" imgH="219240" progId="Equation.DSMT4">
              <p:embed/>
            </p:oleObj>
          </a:graphicData>
        </a:graphic>
      </p:graphicFrame>
      <p:sp>
        <p:nvSpPr>
          <p:cNvPr id="3" name="Left Brace 2"/>
          <p:cNvSpPr/>
          <p:nvPr/>
        </p:nvSpPr>
        <p:spPr>
          <a:xfrm rot="5400000">
            <a:off x="1047385" y="704175"/>
            <a:ext cx="224618" cy="186218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5400000">
            <a:off x="2212779" y="1585139"/>
            <a:ext cx="393082" cy="39904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49871201"/>
              </p:ext>
            </p:extLst>
          </p:nvPr>
        </p:nvGraphicFramePr>
        <p:xfrm>
          <a:off x="2286000" y="1219200"/>
          <a:ext cx="381000" cy="326571"/>
        </p:xfrm>
        <a:graphic>
          <a:graphicData uri="http://schemas.openxmlformats.org/presentationml/2006/ole">
            <p:oleObj spid="_x0000_s87043" name="Equation" r:id="rId5" imgW="255960" imgH="219240" progId="Equation.DSMT4">
              <p:embed/>
            </p:oleObj>
          </a:graphicData>
        </a:graphic>
      </p:graphicFrame>
      <p:sp>
        <p:nvSpPr>
          <p:cNvPr id="19" name="Left Brace 18"/>
          <p:cNvSpPr/>
          <p:nvPr/>
        </p:nvSpPr>
        <p:spPr>
          <a:xfrm rot="5400000">
            <a:off x="2785267" y="1529987"/>
            <a:ext cx="561546" cy="79808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98779280"/>
              </p:ext>
            </p:extLst>
          </p:nvPr>
        </p:nvGraphicFramePr>
        <p:xfrm>
          <a:off x="2895600" y="1219200"/>
          <a:ext cx="381000" cy="326571"/>
        </p:xfrm>
        <a:graphic>
          <a:graphicData uri="http://schemas.openxmlformats.org/presentationml/2006/ole">
            <p:oleObj spid="_x0000_s87044" name="Equation" r:id="rId6" imgW="255960" imgH="21924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74929470"/>
              </p:ext>
            </p:extLst>
          </p:nvPr>
        </p:nvGraphicFramePr>
        <p:xfrm>
          <a:off x="381000" y="4168775"/>
          <a:ext cx="5006122" cy="1470025"/>
        </p:xfrm>
        <a:graphic>
          <a:graphicData uri="http://schemas.openxmlformats.org/presentationml/2006/ole">
            <p:oleObj spid="_x0000_s87045" name="Equation" r:id="rId7" imgW="2760840" imgH="804240" progId="Equation.DSMT4">
              <p:embed/>
            </p:oleObj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7999" y="1600200"/>
            <a:ext cx="239581" cy="304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2600" y="1524000"/>
            <a:ext cx="228600" cy="2743200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86600" y="1600200"/>
            <a:ext cx="726904" cy="2908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30" b="1" dirty="0" smtClean="0">
                <a:solidFill>
                  <a:srgbClr val="FF0000"/>
                </a:solidFill>
              </a:rPr>
              <a:t>1/1</a:t>
            </a:r>
          </a:p>
          <a:p>
            <a:r>
              <a:rPr lang="en-US" sz="1830" b="1" dirty="0" smtClean="0">
                <a:solidFill>
                  <a:srgbClr val="0000FF"/>
                </a:solidFill>
              </a:rPr>
              <a:t>1</a:t>
            </a:r>
            <a:r>
              <a:rPr lang="en-US" sz="1830" b="1" dirty="0" smtClean="0"/>
              <a:t>/2</a:t>
            </a:r>
          </a:p>
          <a:p>
            <a:r>
              <a:rPr lang="en-US" sz="183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1830" b="1" dirty="0" smtClean="0"/>
              <a:t>/3</a:t>
            </a:r>
          </a:p>
          <a:p>
            <a:r>
              <a:rPr lang="en-US" sz="1830" b="1" dirty="0" smtClean="0">
                <a:solidFill>
                  <a:srgbClr val="0000FF"/>
                </a:solidFill>
              </a:rPr>
              <a:t>2</a:t>
            </a:r>
            <a:r>
              <a:rPr lang="en-US" sz="1830" b="1" dirty="0" smtClean="0"/>
              <a:t>/4</a:t>
            </a:r>
          </a:p>
          <a:p>
            <a:r>
              <a:rPr lang="en-US" sz="1830" b="1" dirty="0" smtClean="0">
                <a:solidFill>
                  <a:srgbClr val="D96B77"/>
                </a:solidFill>
              </a:rPr>
              <a:t>2</a:t>
            </a:r>
            <a:r>
              <a:rPr lang="en-US" sz="1830" b="1" dirty="0" smtClean="0"/>
              <a:t>/5</a:t>
            </a:r>
          </a:p>
          <a:p>
            <a:r>
              <a:rPr lang="en-US" sz="1830" b="1" dirty="0" smtClean="0">
                <a:solidFill>
                  <a:srgbClr val="0000FF"/>
                </a:solidFill>
              </a:rPr>
              <a:t>3</a:t>
            </a:r>
            <a:r>
              <a:rPr lang="en-US" sz="1830" b="1" dirty="0" smtClean="0"/>
              <a:t>/6</a:t>
            </a:r>
          </a:p>
          <a:p>
            <a:r>
              <a:rPr lang="en-US" sz="1830" b="1" dirty="0" smtClean="0">
                <a:solidFill>
                  <a:srgbClr val="0000FF"/>
                </a:solidFill>
              </a:rPr>
              <a:t>4</a:t>
            </a:r>
            <a:r>
              <a:rPr lang="en-US" sz="1830" b="1" dirty="0" smtClean="0"/>
              <a:t>/7</a:t>
            </a:r>
          </a:p>
          <a:p>
            <a:r>
              <a:rPr lang="en-US" sz="1830" b="1" dirty="0" smtClean="0">
                <a:solidFill>
                  <a:srgbClr val="D96B77"/>
                </a:solidFill>
              </a:rPr>
              <a:t>3</a:t>
            </a:r>
            <a:r>
              <a:rPr lang="en-US" sz="1830" b="1" dirty="0" smtClean="0"/>
              <a:t>/8</a:t>
            </a:r>
          </a:p>
          <a:p>
            <a:r>
              <a:rPr lang="en-US" sz="1830" b="1" dirty="0" smtClean="0">
                <a:solidFill>
                  <a:srgbClr val="0000FF"/>
                </a:solidFill>
              </a:rPr>
              <a:t>5</a:t>
            </a:r>
            <a:r>
              <a:rPr lang="en-US" sz="1830" b="1" dirty="0" smtClean="0"/>
              <a:t>/9</a:t>
            </a:r>
          </a:p>
          <a:p>
            <a:r>
              <a:rPr lang="en-US" sz="1830" b="1" dirty="0" smtClean="0">
                <a:solidFill>
                  <a:srgbClr val="0000FF"/>
                </a:solidFill>
              </a:rPr>
              <a:t>6</a:t>
            </a:r>
            <a:r>
              <a:rPr lang="en-US" sz="1830" b="1" dirty="0" smtClean="0"/>
              <a:t>/10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22290097"/>
              </p:ext>
            </p:extLst>
          </p:nvPr>
        </p:nvGraphicFramePr>
        <p:xfrm>
          <a:off x="990600" y="5562600"/>
          <a:ext cx="4813664" cy="838200"/>
        </p:xfrm>
        <a:graphic>
          <a:graphicData uri="http://schemas.openxmlformats.org/presentationml/2006/ole">
            <p:oleObj spid="_x0000_s87046" name="Equation" r:id="rId9" imgW="2541600" imgH="429480" progId="Equation.DSMT4">
              <p:embed/>
            </p:oleObj>
          </a:graphicData>
        </a:graphic>
      </p:graphicFrame>
      <p:sp>
        <p:nvSpPr>
          <p:cNvPr id="24" name="Rectangle 23"/>
          <p:cNvSpPr/>
          <p:nvPr/>
        </p:nvSpPr>
        <p:spPr>
          <a:xfrm>
            <a:off x="3733800" y="1600200"/>
            <a:ext cx="152400" cy="2667000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72400" y="1600200"/>
            <a:ext cx="204086" cy="28194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077200" y="1600200"/>
            <a:ext cx="733550" cy="2908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30" b="1" dirty="0" smtClean="0">
                <a:solidFill>
                  <a:srgbClr val="008000"/>
                </a:solidFill>
              </a:rPr>
              <a:t>1/1</a:t>
            </a:r>
          </a:p>
          <a:p>
            <a:r>
              <a:rPr lang="en-US" sz="1830" b="1" dirty="0">
                <a:solidFill>
                  <a:srgbClr val="008000"/>
                </a:solidFill>
              </a:rPr>
              <a:t>2</a:t>
            </a:r>
            <a:r>
              <a:rPr lang="en-US" sz="1830" b="1" dirty="0" smtClean="0">
                <a:solidFill>
                  <a:srgbClr val="008000"/>
                </a:solidFill>
              </a:rPr>
              <a:t>/2</a:t>
            </a:r>
          </a:p>
          <a:p>
            <a:r>
              <a:rPr lang="en-US" sz="1830" b="1" dirty="0">
                <a:solidFill>
                  <a:srgbClr val="008000"/>
                </a:solidFill>
              </a:rPr>
              <a:t>3</a:t>
            </a:r>
            <a:r>
              <a:rPr lang="en-US" sz="1830" b="1" dirty="0" smtClean="0">
                <a:solidFill>
                  <a:srgbClr val="008000"/>
                </a:solidFill>
              </a:rPr>
              <a:t>/3</a:t>
            </a:r>
          </a:p>
          <a:p>
            <a:r>
              <a:rPr lang="en-US" sz="1830" b="1" dirty="0" smtClean="0">
                <a:solidFill>
                  <a:srgbClr val="FF0000"/>
                </a:solidFill>
              </a:rPr>
              <a:t>1/4</a:t>
            </a:r>
          </a:p>
          <a:p>
            <a:r>
              <a:rPr lang="en-US" sz="1830" b="1" dirty="0">
                <a:solidFill>
                  <a:srgbClr val="D96B77"/>
                </a:solidFill>
              </a:rPr>
              <a:t>4</a:t>
            </a:r>
            <a:r>
              <a:rPr lang="en-US" sz="1830" b="1" dirty="0" smtClean="0"/>
              <a:t>/5</a:t>
            </a:r>
          </a:p>
          <a:p>
            <a:r>
              <a:rPr lang="en-US" sz="1830" b="1" dirty="0">
                <a:solidFill>
                  <a:srgbClr val="D96B77"/>
                </a:solidFill>
              </a:rPr>
              <a:t>5</a:t>
            </a:r>
            <a:r>
              <a:rPr lang="en-US" sz="1830" b="1" dirty="0" smtClean="0"/>
              <a:t>/6</a:t>
            </a:r>
          </a:p>
          <a:p>
            <a:r>
              <a:rPr lang="en-US" sz="1830" b="1" dirty="0">
                <a:solidFill>
                  <a:srgbClr val="D96B77"/>
                </a:solidFill>
              </a:rPr>
              <a:t>6</a:t>
            </a:r>
            <a:r>
              <a:rPr lang="en-US" sz="1830" b="1" dirty="0" smtClean="0"/>
              <a:t>/7</a:t>
            </a:r>
          </a:p>
          <a:p>
            <a:r>
              <a:rPr lang="en-US" sz="1830" b="1" dirty="0">
                <a:solidFill>
                  <a:srgbClr val="0000FF"/>
                </a:solidFill>
              </a:rPr>
              <a:t>1</a:t>
            </a:r>
            <a:r>
              <a:rPr lang="en-US" sz="1830" b="1" dirty="0" smtClean="0"/>
              <a:t>/8</a:t>
            </a:r>
          </a:p>
          <a:p>
            <a:r>
              <a:rPr lang="en-US" sz="1830" b="1" dirty="0">
                <a:solidFill>
                  <a:srgbClr val="D96B77"/>
                </a:solidFill>
              </a:rPr>
              <a:t>7</a:t>
            </a:r>
            <a:r>
              <a:rPr lang="en-US" sz="1830" b="1" dirty="0" smtClean="0"/>
              <a:t>/9</a:t>
            </a:r>
          </a:p>
          <a:p>
            <a:r>
              <a:rPr lang="en-US" sz="1830" b="1" dirty="0">
                <a:solidFill>
                  <a:srgbClr val="D96B77"/>
                </a:solidFill>
              </a:rPr>
              <a:t>8</a:t>
            </a:r>
            <a:r>
              <a:rPr lang="en-US" sz="1830" b="1" dirty="0" smtClean="0"/>
              <a:t>/10</a:t>
            </a:r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03592563"/>
              </p:ext>
            </p:extLst>
          </p:nvPr>
        </p:nvGraphicFramePr>
        <p:xfrm>
          <a:off x="6934200" y="4572000"/>
          <a:ext cx="533400" cy="661416"/>
        </p:xfrm>
        <a:graphic>
          <a:graphicData uri="http://schemas.openxmlformats.org/presentationml/2006/ole">
            <p:oleObj spid="_x0000_s87047" name="Equation" r:id="rId11" imgW="301680" imgH="383760" progId="Equation.DSMT4">
              <p:embed/>
            </p:oleObj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07671303"/>
              </p:ext>
            </p:extLst>
          </p:nvPr>
        </p:nvGraphicFramePr>
        <p:xfrm>
          <a:off x="8001000" y="4572000"/>
          <a:ext cx="464165" cy="625613"/>
        </p:xfrm>
        <a:graphic>
          <a:graphicData uri="http://schemas.openxmlformats.org/presentationml/2006/ole">
            <p:oleObj spid="_x0000_s87048" name="Equation" r:id="rId12" imgW="283320" imgH="38376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6318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9" grpId="0" animBg="1"/>
      <p:bldP spid="10" grpId="0" animBg="1"/>
      <p:bldP spid="12" grpId="0"/>
      <p:bldP spid="24" grpId="0" animBg="1"/>
      <p:bldP spid="3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Indian Buffet Process</a:t>
            </a:r>
            <a:br>
              <a:rPr lang="en-US" dirty="0" smtClean="0"/>
            </a:br>
            <a:r>
              <a:rPr lang="en-US" dirty="0" smtClean="0"/>
              <a:t>2</a:t>
            </a:r>
            <a:r>
              <a:rPr lang="en-US" baseline="30000" dirty="0" smtClean="0"/>
              <a:t>st</a:t>
            </a:r>
            <a:r>
              <a:rPr lang="en-US" dirty="0" smtClean="0"/>
              <a:t> Representation: Customers &amp; Dishes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53818797"/>
              </p:ext>
            </p:extLst>
          </p:nvPr>
        </p:nvGraphicFramePr>
        <p:xfrm>
          <a:off x="533400" y="1371600"/>
          <a:ext cx="3710722" cy="1089637"/>
        </p:xfrm>
        <a:graphic>
          <a:graphicData uri="http://schemas.openxmlformats.org/presentationml/2006/ole">
            <p:oleObj spid="_x0000_s88066" name="Equation" r:id="rId3" imgW="2760840" imgH="804240" progId="Equation.DSMT4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49681159"/>
              </p:ext>
            </p:extLst>
          </p:nvPr>
        </p:nvGraphicFramePr>
        <p:xfrm>
          <a:off x="914400" y="2362200"/>
          <a:ext cx="3733800" cy="650164"/>
        </p:xfrm>
        <a:graphic>
          <a:graphicData uri="http://schemas.openxmlformats.org/presentationml/2006/ole">
            <p:oleObj spid="_x0000_s88067" name="Equation" r:id="rId4" imgW="2541600" imgH="42948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10167578"/>
              </p:ext>
            </p:extLst>
          </p:nvPr>
        </p:nvGraphicFramePr>
        <p:xfrm>
          <a:off x="228600" y="3276600"/>
          <a:ext cx="6424706" cy="1524000"/>
        </p:xfrm>
        <a:graphic>
          <a:graphicData uri="http://schemas.openxmlformats.org/presentationml/2006/ole">
            <p:oleObj spid="_x0000_s88068" name="Equation" r:id="rId5" imgW="2715120" imgH="63972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" y="1371600"/>
            <a:ext cx="81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3200400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have: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5516" y="1295399"/>
            <a:ext cx="4196084" cy="160020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4724400"/>
            <a:ext cx="9161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Permute </a:t>
            </a:r>
            <a:r>
              <a:rPr lang="en-US" dirty="0" smtClean="0">
                <a:solidFill>
                  <a:srgbClr val="0000FF"/>
                </a:solidFill>
              </a:rPr>
              <a:t>K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baseline="30000" dirty="0" smtClean="0">
                <a:solidFill>
                  <a:srgbClr val="0000FF"/>
                </a:solidFill>
              </a:rPr>
              <a:t>(1)</a:t>
            </a:r>
            <a:r>
              <a:rPr lang="en-US" dirty="0" smtClean="0"/>
              <a:t>, next </a:t>
            </a:r>
            <a:r>
              <a:rPr lang="en-US" dirty="0">
                <a:solidFill>
                  <a:srgbClr val="0000FF"/>
                </a:solidFill>
              </a:rPr>
              <a:t>K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baseline="30000" dirty="0" smtClean="0">
                <a:solidFill>
                  <a:srgbClr val="0000FF"/>
                </a:solidFill>
              </a:rPr>
              <a:t>(2)</a:t>
            </a:r>
            <a:r>
              <a:rPr lang="en-US" dirty="0" smtClean="0">
                <a:solidFill>
                  <a:srgbClr val="0000FF"/>
                </a:solidFill>
              </a:rPr>
              <a:t>,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/>
              <a:t>next</a:t>
            </a:r>
            <a:r>
              <a:rPr lang="en-US" dirty="0" smtClean="0">
                <a:solidFill>
                  <a:srgbClr val="0000FF"/>
                </a:solidFill>
              </a:rPr>
              <a:t> K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baseline="30000" dirty="0" smtClean="0">
                <a:solidFill>
                  <a:srgbClr val="0000FF"/>
                </a:solidFill>
              </a:rPr>
              <a:t>(3)</a:t>
            </a:r>
            <a:r>
              <a:rPr lang="en-US" dirty="0" smtClean="0">
                <a:solidFill>
                  <a:srgbClr val="0000FF"/>
                </a:solidFill>
              </a:rPr>
              <a:t>,… </a:t>
            </a:r>
            <a:r>
              <a:rPr lang="en-US" dirty="0" smtClean="0">
                <a:solidFill>
                  <a:srgbClr val="000000"/>
                </a:solidFill>
              </a:rPr>
              <a:t>next </a:t>
            </a:r>
            <a:r>
              <a:rPr lang="en-US" dirty="0" smtClean="0">
                <a:solidFill>
                  <a:srgbClr val="0000FF"/>
                </a:solidFill>
              </a:rPr>
              <a:t>K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baseline="30000" dirty="0" smtClean="0">
                <a:solidFill>
                  <a:srgbClr val="0000FF"/>
                </a:solidFill>
              </a:rPr>
              <a:t>(N)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dishes (columns) does not change P(Z)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The permuted matrices are all of same </a:t>
            </a:r>
            <a:r>
              <a:rPr lang="en-US" i="1" dirty="0" err="1" smtClean="0">
                <a:solidFill>
                  <a:srgbClr val="0000FF"/>
                </a:solidFill>
              </a:rPr>
              <a:t>lof</a:t>
            </a:r>
            <a:r>
              <a:rPr lang="en-US" dirty="0" smtClean="0">
                <a:solidFill>
                  <a:srgbClr val="000000"/>
                </a:solidFill>
              </a:rPr>
              <a:t> equivalent class </a:t>
            </a:r>
            <a:r>
              <a:rPr lang="en-US" dirty="0" smtClean="0">
                <a:solidFill>
                  <a:srgbClr val="0000FF"/>
                </a:solidFill>
              </a:rPr>
              <a:t>[Z]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Number of permutation: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1434" y="4343400"/>
            <a:ext cx="83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Note: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09764942"/>
              </p:ext>
            </p:extLst>
          </p:nvPr>
        </p:nvGraphicFramePr>
        <p:xfrm>
          <a:off x="2971800" y="5257800"/>
          <a:ext cx="798394" cy="1371600"/>
        </p:xfrm>
        <a:graphic>
          <a:graphicData uri="http://schemas.openxmlformats.org/presentationml/2006/ole">
            <p:oleObj spid="_x0000_s88069" name="Equation" r:id="rId7" imgW="484560" imgH="840960" progId="Equation.DSMT4">
              <p:embed/>
            </p:oleObj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61823557"/>
              </p:ext>
            </p:extLst>
          </p:nvPr>
        </p:nvGraphicFramePr>
        <p:xfrm>
          <a:off x="4648200" y="5486400"/>
          <a:ext cx="4248150" cy="990600"/>
        </p:xfrm>
        <a:graphic>
          <a:graphicData uri="http://schemas.openxmlformats.org/presentationml/2006/ole">
            <p:oleObj spid="_x0000_s88070" name="Equation" r:id="rId8" imgW="2815920" imgH="649080" progId="Equation.DSMT4">
              <p:embed/>
            </p:oleObj>
          </a:graphicData>
        </a:graphic>
      </p:graphicFrame>
      <p:sp>
        <p:nvSpPr>
          <p:cNvPr id="23" name="Right Arrow 22"/>
          <p:cNvSpPr/>
          <p:nvPr/>
        </p:nvSpPr>
        <p:spPr>
          <a:xfrm>
            <a:off x="3810000" y="5638800"/>
            <a:ext cx="8382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76200" y="5715000"/>
            <a:ext cx="26670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2</a:t>
            </a:r>
            <a:r>
              <a:rPr lang="en-US" b="1" baseline="30000" dirty="0" smtClean="0">
                <a:solidFill>
                  <a:srgbClr val="0000FF"/>
                </a:solidFill>
              </a:rPr>
              <a:t>nd</a:t>
            </a:r>
            <a:r>
              <a:rPr lang="en-US" b="1" dirty="0" smtClean="0">
                <a:solidFill>
                  <a:srgbClr val="0000FF"/>
                </a:solidFill>
              </a:rPr>
              <a:t> representation</a:t>
            </a:r>
            <a:r>
              <a:rPr lang="en-US" b="1" dirty="0" smtClean="0"/>
              <a:t> </a:t>
            </a:r>
          </a:p>
          <a:p>
            <a:pPr algn="ctr"/>
            <a:r>
              <a:rPr lang="en-US" b="1" dirty="0" smtClean="0"/>
              <a:t>is equivalent to </a:t>
            </a:r>
          </a:p>
          <a:p>
            <a:pPr algn="ctr"/>
            <a:r>
              <a:rPr lang="en-US" b="1" dirty="0" smtClean="0">
                <a:solidFill>
                  <a:srgbClr val="0000FF"/>
                </a:solidFill>
              </a:rPr>
              <a:t>1</a:t>
            </a:r>
            <a:r>
              <a:rPr lang="en-US" b="1" baseline="30000" dirty="0" smtClean="0">
                <a:solidFill>
                  <a:srgbClr val="0000FF"/>
                </a:solidFill>
              </a:rPr>
              <a:t>st</a:t>
            </a:r>
            <a:r>
              <a:rPr lang="en-US" b="1" dirty="0" smtClean="0">
                <a:solidFill>
                  <a:srgbClr val="0000FF"/>
                </a:solidFill>
              </a:rPr>
              <a:t> representation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018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Indian Buffet Process</a:t>
            </a:r>
            <a:br>
              <a:rPr lang="en-US" dirty="0" smtClean="0"/>
            </a:b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Representation: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0" y="685800"/>
            <a:ext cx="365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Distribution over Collections of Histories</a:t>
            </a:r>
            <a:endParaRPr lang="en-US" sz="2000" b="1" dirty="0"/>
          </a:p>
        </p:txBody>
      </p:sp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97433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Directly generating the </a:t>
            </a:r>
            <a:r>
              <a:rPr lang="en-US" sz="2400" dirty="0" smtClean="0">
                <a:solidFill>
                  <a:srgbClr val="0000FF"/>
                </a:solidFill>
              </a:rPr>
              <a:t>left ordered form </a:t>
            </a:r>
            <a:r>
              <a:rPr lang="en-US" sz="2400" dirty="0" smtClean="0"/>
              <a:t>(</a:t>
            </a:r>
            <a:r>
              <a:rPr lang="en-US" sz="2400" i="1" dirty="0" err="1" smtClean="0">
                <a:solidFill>
                  <a:srgbClr val="0000FF"/>
                </a:solidFill>
              </a:rPr>
              <a:t>lof</a:t>
            </a:r>
            <a:r>
              <a:rPr lang="en-US" sz="2400" dirty="0" smtClean="0"/>
              <a:t>) matrix </a:t>
            </a:r>
            <a:r>
              <a:rPr lang="en-US" sz="2400" b="1" dirty="0" smtClean="0">
                <a:solidFill>
                  <a:srgbClr val="0000FF"/>
                </a:solidFill>
              </a:rPr>
              <a:t>Z</a:t>
            </a:r>
          </a:p>
          <a:p>
            <a:r>
              <a:rPr lang="en-US" sz="2400" dirty="0" smtClean="0"/>
              <a:t>For each history </a:t>
            </a:r>
            <a:r>
              <a:rPr lang="en-US" sz="2400" i="1" dirty="0" smtClean="0">
                <a:solidFill>
                  <a:srgbClr val="0000FF"/>
                </a:solidFill>
              </a:rPr>
              <a:t>h</a:t>
            </a:r>
            <a:r>
              <a:rPr lang="en-US" sz="2400" dirty="0" smtClean="0"/>
              <a:t>:</a:t>
            </a:r>
          </a:p>
          <a:p>
            <a:pPr lvl="1"/>
            <a:r>
              <a:rPr lang="en-US" sz="2200" dirty="0" err="1" smtClean="0">
                <a:solidFill>
                  <a:srgbClr val="0000FF"/>
                </a:solidFill>
              </a:rPr>
              <a:t>m</a:t>
            </a:r>
            <a:r>
              <a:rPr lang="en-US" sz="2200" baseline="-25000" dirty="0" err="1" smtClean="0">
                <a:solidFill>
                  <a:srgbClr val="0000FF"/>
                </a:solidFill>
              </a:rPr>
              <a:t>h</a:t>
            </a:r>
            <a:r>
              <a:rPr lang="en-US" sz="2200" dirty="0" smtClean="0"/>
              <a:t>: number of non-zero elements in </a:t>
            </a:r>
            <a:r>
              <a:rPr lang="en-US" sz="2200" i="1" dirty="0" smtClean="0">
                <a:solidFill>
                  <a:srgbClr val="0000FF"/>
                </a:solidFill>
              </a:rPr>
              <a:t>h</a:t>
            </a:r>
          </a:p>
          <a:p>
            <a:pPr lvl="1"/>
            <a:r>
              <a:rPr lang="en-US" sz="2200" dirty="0" smtClean="0"/>
              <a:t>Generate </a:t>
            </a:r>
            <a:r>
              <a:rPr lang="en-US" sz="2200" dirty="0" err="1" smtClean="0">
                <a:solidFill>
                  <a:srgbClr val="0000FF"/>
                </a:solidFill>
              </a:rPr>
              <a:t>K</a:t>
            </a:r>
            <a:r>
              <a:rPr lang="en-US" sz="2200" baseline="-25000" dirty="0" err="1" smtClean="0">
                <a:solidFill>
                  <a:srgbClr val="0000FF"/>
                </a:solidFill>
              </a:rPr>
              <a:t>h</a:t>
            </a:r>
            <a:r>
              <a:rPr lang="en-US" sz="2200" dirty="0" smtClean="0"/>
              <a:t> columns of history </a:t>
            </a:r>
            <a:r>
              <a:rPr lang="en-US" sz="2200" i="1" dirty="0" smtClean="0">
                <a:solidFill>
                  <a:srgbClr val="0000FF"/>
                </a:solidFill>
              </a:rPr>
              <a:t>h</a:t>
            </a:r>
          </a:p>
          <a:p>
            <a:pPr lvl="1"/>
            <a:endParaRPr lang="en-US" sz="2200" i="1" dirty="0">
              <a:solidFill>
                <a:srgbClr val="0000FF"/>
              </a:solidFill>
            </a:endParaRPr>
          </a:p>
          <a:p>
            <a:pPr lvl="1"/>
            <a:endParaRPr lang="en-US" sz="2200" i="1" dirty="0" smtClean="0">
              <a:solidFill>
                <a:srgbClr val="0000FF"/>
              </a:solidFill>
            </a:endParaRPr>
          </a:p>
          <a:p>
            <a:r>
              <a:rPr lang="en-US" sz="2400" dirty="0" smtClean="0"/>
              <a:t>The distribution over </a:t>
            </a:r>
            <a:r>
              <a:rPr lang="en-US" sz="2400" dirty="0" smtClean="0">
                <a:solidFill>
                  <a:srgbClr val="0000FF"/>
                </a:solidFill>
              </a:rPr>
              <a:t>collections of histories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endParaRPr lang="en-US" sz="2400" dirty="0" smtClean="0">
              <a:solidFill>
                <a:srgbClr val="0000FF"/>
              </a:solidFill>
            </a:endParaRPr>
          </a:p>
          <a:p>
            <a:endParaRPr lang="en-US" sz="2400" dirty="0">
              <a:solidFill>
                <a:srgbClr val="0000FF"/>
              </a:solidFill>
            </a:endParaRPr>
          </a:p>
          <a:p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400" b="1" dirty="0" smtClean="0">
                <a:solidFill>
                  <a:srgbClr val="0000FF"/>
                </a:solidFill>
              </a:rPr>
              <a:t>Note:</a:t>
            </a:r>
          </a:p>
          <a:p>
            <a:pPr lvl="1"/>
            <a:r>
              <a:rPr lang="en-US" sz="2200" b="1" dirty="0" smtClean="0">
                <a:solidFill>
                  <a:srgbClr val="0000FF"/>
                </a:solidFill>
              </a:rPr>
              <a:t>Permute digits in h does not change </a:t>
            </a:r>
            <a:r>
              <a:rPr lang="en-US" sz="2200" b="1" dirty="0" err="1" smtClean="0">
                <a:solidFill>
                  <a:srgbClr val="0000FF"/>
                </a:solidFill>
              </a:rPr>
              <a:t>m</a:t>
            </a:r>
            <a:r>
              <a:rPr lang="en-US" sz="2200" b="1" baseline="-25000" dirty="0" err="1" smtClean="0">
                <a:solidFill>
                  <a:srgbClr val="0000FF"/>
                </a:solidFill>
              </a:rPr>
              <a:t>h</a:t>
            </a:r>
            <a:r>
              <a:rPr lang="en-US" sz="2200" b="1" baseline="-25000" dirty="0" smtClean="0">
                <a:solidFill>
                  <a:srgbClr val="0000FF"/>
                </a:solidFill>
              </a:rPr>
              <a:t> </a:t>
            </a:r>
            <a:r>
              <a:rPr lang="en-US" sz="2200" b="1" dirty="0" smtClean="0">
                <a:solidFill>
                  <a:srgbClr val="0000FF"/>
                </a:solidFill>
              </a:rPr>
              <a:t>(nor P(K) )</a:t>
            </a:r>
            <a:endParaRPr lang="en-US" sz="2200" b="1" dirty="0">
              <a:solidFill>
                <a:srgbClr val="0000FF"/>
              </a:solidFill>
            </a:endParaRPr>
          </a:p>
          <a:p>
            <a:pPr lvl="1"/>
            <a:r>
              <a:rPr lang="en-US" sz="2200" b="1" dirty="0" smtClean="0">
                <a:solidFill>
                  <a:srgbClr val="0000FF"/>
                </a:solidFill>
              </a:rPr>
              <a:t>Permute rows means customers are exchangeable</a:t>
            </a:r>
            <a:endParaRPr lang="en-US" sz="2200" b="1" dirty="0">
              <a:solidFill>
                <a:srgbClr val="0000FF"/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47648808"/>
              </p:ext>
            </p:extLst>
          </p:nvPr>
        </p:nvGraphicFramePr>
        <p:xfrm>
          <a:off x="2286000" y="2697162"/>
          <a:ext cx="3681413" cy="655638"/>
        </p:xfrm>
        <a:graphic>
          <a:graphicData uri="http://schemas.openxmlformats.org/presentationml/2006/ole">
            <p:oleObj spid="_x0000_s89090" name="Equation" r:id="rId3" imgW="2194200" imgH="383760" progId="Equation.DSMT4">
              <p:embed/>
            </p:oleObj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3733800"/>
            <a:ext cx="5867400" cy="153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79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Indian Buffet Process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9743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Effective dimension of the model K</a:t>
            </a:r>
            <a:r>
              <a:rPr lang="en-US" sz="2400" baseline="-25000" dirty="0" smtClean="0"/>
              <a:t>+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/>
              <a:t>Follow </a:t>
            </a:r>
            <a:r>
              <a:rPr lang="en-US" sz="2000" dirty="0" err="1"/>
              <a:t>Poission</a:t>
            </a:r>
            <a:r>
              <a:rPr lang="en-US" sz="2000" dirty="0"/>
              <a:t> distribution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/>
              <a:t>Derives from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representation by summing </a:t>
            </a:r>
            <a:r>
              <a:rPr lang="en-US" sz="2000" dirty="0" err="1" smtClean="0"/>
              <a:t>Poission</a:t>
            </a:r>
            <a:r>
              <a:rPr lang="en-US" sz="2000" dirty="0" smtClean="0"/>
              <a:t> components</a:t>
            </a:r>
          </a:p>
          <a:p>
            <a:r>
              <a:rPr lang="en-US" sz="2200" dirty="0" smtClean="0"/>
              <a:t>Number of features possessed by each object:</a:t>
            </a:r>
          </a:p>
          <a:p>
            <a:pPr lvl="1"/>
            <a:r>
              <a:rPr lang="en-US" sz="2000" dirty="0" smtClean="0"/>
              <a:t>Follow </a:t>
            </a:r>
            <a:r>
              <a:rPr lang="en-US" sz="2000" dirty="0" err="1" smtClean="0"/>
              <a:t>Possion</a:t>
            </a:r>
            <a:r>
              <a:rPr lang="en-US" sz="2000" dirty="0" smtClean="0"/>
              <a:t> distribution: </a:t>
            </a:r>
          </a:p>
          <a:p>
            <a:pPr lvl="1"/>
            <a:r>
              <a:rPr lang="en-US" sz="2000" dirty="0" smtClean="0"/>
              <a:t>Derives from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representation:</a:t>
            </a:r>
          </a:p>
          <a:p>
            <a:pPr lvl="2"/>
            <a:r>
              <a:rPr lang="en-US" sz="1800" dirty="0" smtClean="0"/>
              <a:t>The first customer chooses                        dishes</a:t>
            </a:r>
          </a:p>
          <a:p>
            <a:pPr lvl="2"/>
            <a:r>
              <a:rPr lang="en-US" sz="1800" dirty="0" smtClean="0"/>
              <a:t>The customers are exchangeable and thus can be </a:t>
            </a:r>
            <a:r>
              <a:rPr lang="en-US" sz="1800" dirty="0" err="1" smtClean="0"/>
              <a:t>purmuted</a:t>
            </a:r>
            <a:endParaRPr lang="en-US" sz="1800" dirty="0" smtClean="0"/>
          </a:p>
          <a:p>
            <a:r>
              <a:rPr lang="en-US" sz="2200" b="1" dirty="0" smtClean="0">
                <a:solidFill>
                  <a:srgbClr val="0000FF"/>
                </a:solidFill>
              </a:rPr>
              <a:t>Z</a:t>
            </a:r>
            <a:r>
              <a:rPr lang="en-US" sz="2200" dirty="0" smtClean="0"/>
              <a:t> is sparse:</a:t>
            </a:r>
          </a:p>
          <a:p>
            <a:pPr lvl="1"/>
            <a:r>
              <a:rPr lang="en-US" sz="2000" dirty="0" smtClean="0"/>
              <a:t>Non-zero element </a:t>
            </a:r>
          </a:p>
          <a:p>
            <a:pPr lvl="1"/>
            <a:r>
              <a:rPr lang="en-US" sz="2000" dirty="0" smtClean="0"/>
              <a:t>Derives from the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(or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) representation:</a:t>
            </a:r>
          </a:p>
          <a:p>
            <a:pPr lvl="2"/>
            <a:r>
              <a:rPr lang="en-US" sz="1800" dirty="0" smtClean="0"/>
              <a:t>Expected number of non-zeros for each row is       </a:t>
            </a:r>
          </a:p>
          <a:p>
            <a:pPr lvl="2"/>
            <a:r>
              <a:rPr lang="en-US" sz="1800" dirty="0" smtClean="0"/>
              <a:t>Expected entries in </a:t>
            </a:r>
            <a:r>
              <a:rPr lang="en-US" sz="1800" b="1" dirty="0" smtClean="0">
                <a:solidFill>
                  <a:srgbClr val="0000FF"/>
                </a:solidFill>
              </a:rPr>
              <a:t>Z</a:t>
            </a:r>
            <a:r>
              <a:rPr lang="en-US" sz="1800" dirty="0" smtClean="0"/>
              <a:t> is </a:t>
            </a:r>
            <a:endParaRPr lang="en-US" sz="18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91833289"/>
              </p:ext>
            </p:extLst>
          </p:nvPr>
        </p:nvGraphicFramePr>
        <p:xfrm>
          <a:off x="4495800" y="1828800"/>
          <a:ext cx="2179638" cy="338137"/>
        </p:xfrm>
        <a:graphic>
          <a:graphicData uri="http://schemas.openxmlformats.org/presentationml/2006/ole">
            <p:oleObj spid="_x0000_s90114" name="Equation" r:id="rId3" imgW="1298160" imgH="19188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97338699"/>
              </p:ext>
            </p:extLst>
          </p:nvPr>
        </p:nvGraphicFramePr>
        <p:xfrm>
          <a:off x="4383975" y="3219512"/>
          <a:ext cx="1270000" cy="338138"/>
        </p:xfrm>
        <a:graphic>
          <a:graphicData uri="http://schemas.openxmlformats.org/presentationml/2006/ole">
            <p:oleObj spid="_x0000_s90115" name="Equation" r:id="rId4" imgW="749520" imgH="19188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31151488"/>
              </p:ext>
            </p:extLst>
          </p:nvPr>
        </p:nvGraphicFramePr>
        <p:xfrm>
          <a:off x="4114800" y="3852862"/>
          <a:ext cx="1270000" cy="338138"/>
        </p:xfrm>
        <a:graphic>
          <a:graphicData uri="http://schemas.openxmlformats.org/presentationml/2006/ole">
            <p:oleObj spid="_x0000_s90116" name="Equation" r:id="rId5" imgW="749520" imgH="191880" progId="Equation.DSMT4">
              <p:embed/>
            </p:oleObj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04745207"/>
              </p:ext>
            </p:extLst>
          </p:nvPr>
        </p:nvGraphicFramePr>
        <p:xfrm>
          <a:off x="6019800" y="5257800"/>
          <a:ext cx="304800" cy="279400"/>
        </p:xfrm>
        <a:graphic>
          <a:graphicData uri="http://schemas.openxmlformats.org/presentationml/2006/ole">
            <p:oleObj spid="_x0000_s90117" name="Equation" r:id="rId6" imgW="136800" imgH="1278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54732282"/>
              </p:ext>
            </p:extLst>
          </p:nvPr>
        </p:nvGraphicFramePr>
        <p:xfrm>
          <a:off x="6019800" y="5537200"/>
          <a:ext cx="533400" cy="330200"/>
        </p:xfrm>
        <a:graphic>
          <a:graphicData uri="http://schemas.openxmlformats.org/presentationml/2006/ole">
            <p:oleObj spid="_x0000_s90118" name="Equation" r:id="rId7" imgW="255960" imgH="15516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361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smtClean="0"/>
              <a:t>IBP: Gibbs 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054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Need to have the full conditional </a:t>
            </a:r>
          </a:p>
          <a:p>
            <a:endParaRPr lang="en-US" sz="1800" dirty="0" smtClean="0"/>
          </a:p>
          <a:p>
            <a:pPr lvl="1">
              <a:buNone/>
            </a:pPr>
            <a:r>
              <a:rPr lang="en-US" sz="1600" dirty="0" smtClean="0"/>
              <a:t>  </a:t>
            </a:r>
          </a:p>
          <a:p>
            <a:pPr lvl="1"/>
            <a:r>
              <a:rPr lang="en-US" sz="1600" dirty="0" smtClean="0"/>
              <a:t>              denotes the entries of </a:t>
            </a:r>
            <a:r>
              <a:rPr lang="en-US" sz="1600" b="1" i="1" dirty="0" smtClean="0"/>
              <a:t>Z</a:t>
            </a:r>
            <a:r>
              <a:rPr lang="en-US" sz="1600" b="1" dirty="0" smtClean="0"/>
              <a:t> </a:t>
            </a:r>
            <a:r>
              <a:rPr lang="en-US" sz="1600" dirty="0" smtClean="0"/>
              <a:t>other than           .</a:t>
            </a:r>
          </a:p>
          <a:p>
            <a:pPr lvl="1"/>
            <a:r>
              <a:rPr lang="en-US" sz="1600" dirty="0" smtClean="0"/>
              <a:t>p(</a:t>
            </a:r>
            <a:r>
              <a:rPr lang="en-US" sz="1600" b="1" i="1" dirty="0" smtClean="0"/>
              <a:t>X</a:t>
            </a:r>
            <a:r>
              <a:rPr lang="en-US" sz="1600" dirty="0" smtClean="0"/>
              <a:t>|</a:t>
            </a:r>
            <a:r>
              <a:rPr lang="en-US" sz="1600" b="1" i="1" dirty="0" smtClean="0"/>
              <a:t>Z</a:t>
            </a:r>
            <a:r>
              <a:rPr lang="en-US" sz="1600" dirty="0" smtClean="0"/>
              <a:t>) depends on the model chosen for the observed data. </a:t>
            </a:r>
          </a:p>
          <a:p>
            <a:r>
              <a:rPr lang="en-US" sz="1800" dirty="0" smtClean="0"/>
              <a:t>By exchangeability, consider generating </a:t>
            </a:r>
            <a:r>
              <a:rPr lang="en-US" sz="1800" dirty="0" smtClean="0">
                <a:solidFill>
                  <a:srgbClr val="0000FF"/>
                </a:solidFill>
              </a:rPr>
              <a:t>row</a:t>
            </a:r>
            <a:r>
              <a:rPr lang="en-US" sz="1800" dirty="0" smtClean="0"/>
              <a:t> as </a:t>
            </a:r>
            <a:r>
              <a:rPr lang="en-US" sz="1800" dirty="0" smtClean="0">
                <a:solidFill>
                  <a:srgbClr val="0000FF"/>
                </a:solidFill>
              </a:rPr>
              <a:t>the last customer</a:t>
            </a:r>
            <a:r>
              <a:rPr lang="en-US" sz="1800" dirty="0" smtClean="0"/>
              <a:t>:</a:t>
            </a:r>
          </a:p>
          <a:p>
            <a:endParaRPr lang="en-US" sz="1800" dirty="0" smtClean="0"/>
          </a:p>
          <a:p>
            <a:r>
              <a:rPr lang="en-US" sz="1800" dirty="0" smtClean="0"/>
              <a:t>        By IBP, in which</a:t>
            </a:r>
          </a:p>
          <a:p>
            <a:pPr marL="109728" indent="0">
              <a:buNone/>
            </a:pPr>
            <a:endParaRPr lang="en-US" sz="1800" dirty="0" smtClean="0"/>
          </a:p>
          <a:p>
            <a:pPr lvl="1"/>
            <a:r>
              <a:rPr lang="en-US" sz="1600" dirty="0" smtClean="0"/>
              <a:t>If sample </a:t>
            </a:r>
            <a:r>
              <a:rPr lang="en-US" sz="1600" dirty="0" err="1" smtClean="0"/>
              <a:t>z</a:t>
            </a:r>
            <a:r>
              <a:rPr lang="en-US" sz="1600" baseline="-25000" dirty="0" err="1" smtClean="0"/>
              <a:t>ik</a:t>
            </a:r>
            <a:r>
              <a:rPr lang="en-US" sz="1600" dirty="0" smtClean="0"/>
              <a:t>=0, and </a:t>
            </a:r>
            <a:r>
              <a:rPr lang="en-US" sz="1600" dirty="0" err="1" smtClean="0"/>
              <a:t>m</a:t>
            </a:r>
            <a:r>
              <a:rPr lang="en-US" sz="1600" baseline="-25000" dirty="0" err="1" smtClean="0"/>
              <a:t>k</a:t>
            </a:r>
            <a:r>
              <a:rPr lang="en-US" sz="1600" dirty="0" smtClean="0"/>
              <a:t>=0: delete the row</a:t>
            </a:r>
          </a:p>
          <a:p>
            <a:pPr lvl="1"/>
            <a:r>
              <a:rPr lang="en-US" sz="1600" dirty="0" smtClean="0"/>
              <a:t>At the end, draw new dishes from                     with considering</a:t>
            </a:r>
          </a:p>
          <a:p>
            <a:pPr lvl="2"/>
            <a:endParaRPr lang="en-US" sz="1400" dirty="0" smtClean="0"/>
          </a:p>
          <a:p>
            <a:pPr lvl="2"/>
            <a:r>
              <a:rPr lang="en-US" sz="1400" dirty="0" smtClean="0"/>
              <a:t>Approximated by truncation, computing probabilities for a range of values of new dishes up to a upper bound  </a:t>
            </a:r>
          </a:p>
          <a:p>
            <a:pPr lvl="2"/>
            <a:endParaRPr lang="en-US" sz="1400" dirty="0"/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55411382"/>
              </p:ext>
            </p:extLst>
          </p:nvPr>
        </p:nvGraphicFramePr>
        <p:xfrm>
          <a:off x="2120900" y="1609725"/>
          <a:ext cx="4972050" cy="469900"/>
        </p:xfrm>
        <a:graphic>
          <a:graphicData uri="http://schemas.openxmlformats.org/presentationml/2006/ole">
            <p:oleObj spid="_x0000_s91138" name="Equation" r:id="rId3" imgW="2806560" imgH="255960" progId="Equation.DSMT4">
              <p:embed/>
            </p:oleObj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4872925" y="2081150"/>
          <a:ext cx="381000" cy="403225"/>
        </p:xfrm>
        <a:graphic>
          <a:graphicData uri="http://schemas.openxmlformats.org/presentationml/2006/ole">
            <p:oleObj spid="_x0000_s91139" name="Equation" r:id="rId4" imgW="215801" imgH="228462" progId="Equation.DSMT4">
              <p:embed/>
            </p:oleObj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914400" y="2089150"/>
          <a:ext cx="717550" cy="425450"/>
        </p:xfrm>
        <a:graphic>
          <a:graphicData uri="http://schemas.openxmlformats.org/presentationml/2006/ole">
            <p:oleObj spid="_x0000_s91140" name="Equation" r:id="rId5" imgW="405972" imgH="241269" progId="Equation.DSMT4">
              <p:embed/>
            </p:oleObj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28841808"/>
              </p:ext>
            </p:extLst>
          </p:nvPr>
        </p:nvGraphicFramePr>
        <p:xfrm>
          <a:off x="3276600" y="3048000"/>
          <a:ext cx="2397125" cy="760412"/>
        </p:xfrm>
        <a:graphic>
          <a:graphicData uri="http://schemas.openxmlformats.org/presentationml/2006/ole">
            <p:oleObj spid="_x0000_s91141" name="Equation" r:id="rId6" imgW="1343880" imgH="420480" progId="Equation.DSMT4">
              <p:embed/>
            </p:oleObj>
          </a:graphicData>
        </a:graphic>
      </p:graphicFrame>
      <p:graphicFrame>
        <p:nvGraphicFramePr>
          <p:cNvPr id="430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22313991"/>
              </p:ext>
            </p:extLst>
          </p:nvPr>
        </p:nvGraphicFramePr>
        <p:xfrm>
          <a:off x="4038600" y="4114800"/>
          <a:ext cx="876300" cy="590550"/>
        </p:xfrm>
        <a:graphic>
          <a:graphicData uri="http://schemas.openxmlformats.org/presentationml/2006/ole">
            <p:oleObj spid="_x0000_s91142" name="Equation" r:id="rId7" imgW="583894" imgH="393302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07505515"/>
              </p:ext>
            </p:extLst>
          </p:nvPr>
        </p:nvGraphicFramePr>
        <p:xfrm>
          <a:off x="6629400" y="4267200"/>
          <a:ext cx="838200" cy="304800"/>
        </p:xfrm>
        <a:graphic>
          <a:graphicData uri="http://schemas.openxmlformats.org/presentationml/2006/ole">
            <p:oleObj spid="_x0000_s91143" name="Equation" r:id="rId8" imgW="548280" imgH="191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More talk on applications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Applications </a:t>
            </a:r>
          </a:p>
          <a:p>
            <a:pPr lvl="1"/>
            <a:r>
              <a:rPr lang="en-US" sz="2200" dirty="0" smtClean="0"/>
              <a:t>As prior distribution in models with infinite number of features. </a:t>
            </a:r>
          </a:p>
          <a:p>
            <a:pPr lvl="1"/>
            <a:r>
              <a:rPr lang="en-US" sz="2200" dirty="0" smtClean="0"/>
              <a:t>Modeling  Protein Interactions</a:t>
            </a:r>
          </a:p>
          <a:p>
            <a:pPr lvl="1"/>
            <a:r>
              <a:rPr lang="en-US" sz="2200" dirty="0" smtClean="0"/>
              <a:t>Models of bipartite graph consisting of one side with undefined number of elements. </a:t>
            </a:r>
          </a:p>
          <a:p>
            <a:pPr lvl="1"/>
            <a:r>
              <a:rPr lang="en-US" sz="2200" dirty="0" smtClean="0"/>
              <a:t>Binary Matrix Factorization for Modeling Dyadic Data</a:t>
            </a:r>
          </a:p>
          <a:p>
            <a:pPr lvl="1"/>
            <a:r>
              <a:rPr lang="en-US" sz="2200" dirty="0" smtClean="0"/>
              <a:t>Extracting Features from Similarity Judgments</a:t>
            </a:r>
          </a:p>
          <a:p>
            <a:pPr lvl="1"/>
            <a:r>
              <a:rPr lang="en-US" sz="2200" dirty="0" smtClean="0"/>
              <a:t> Latent Features in Link Prediction</a:t>
            </a:r>
          </a:p>
          <a:p>
            <a:pPr lvl="1"/>
            <a:r>
              <a:rPr lang="en-US" sz="2200" dirty="0" smtClean="0"/>
              <a:t>Independent Components Analysis and Sparse Factor Analysis</a:t>
            </a:r>
          </a:p>
          <a:p>
            <a:r>
              <a:rPr lang="en-US" sz="2400" dirty="0" smtClean="0"/>
              <a:t>More on inference</a:t>
            </a:r>
          </a:p>
          <a:p>
            <a:pPr lvl="1"/>
            <a:r>
              <a:rPr lang="en-US" sz="2200" dirty="0" smtClean="0"/>
              <a:t>Stick-breaking representation (Yee </a:t>
            </a:r>
            <a:r>
              <a:rPr lang="en-US" sz="2200" dirty="0" err="1" smtClean="0"/>
              <a:t>Whye</a:t>
            </a:r>
            <a:r>
              <a:rPr lang="en-US" sz="2200" dirty="0" smtClean="0"/>
              <a:t> </a:t>
            </a:r>
            <a:r>
              <a:rPr lang="en-US" sz="2200" dirty="0" err="1" smtClean="0"/>
              <a:t>Teh</a:t>
            </a:r>
            <a:r>
              <a:rPr lang="en-US" sz="2200" dirty="0" smtClean="0"/>
              <a:t> et al., 2007) </a:t>
            </a:r>
          </a:p>
          <a:p>
            <a:pPr lvl="1"/>
            <a:r>
              <a:rPr lang="en-US" sz="2200" dirty="0" err="1" smtClean="0"/>
              <a:t>Variational</a:t>
            </a:r>
            <a:r>
              <a:rPr lang="en-US" sz="2200" dirty="0" smtClean="0"/>
              <a:t> inference (Finale </a:t>
            </a:r>
            <a:r>
              <a:rPr lang="en-US" sz="2200" dirty="0" err="1" smtClean="0"/>
              <a:t>Doshi</a:t>
            </a:r>
            <a:r>
              <a:rPr lang="en-US" sz="2200" dirty="0" smtClean="0"/>
              <a:t>-Velez et al., 2009)</a:t>
            </a:r>
          </a:p>
          <a:p>
            <a:pPr lvl="1"/>
            <a:r>
              <a:rPr lang="en-US" sz="2200" dirty="0" smtClean="0"/>
              <a:t>Accelerated Inference (Finale </a:t>
            </a:r>
            <a:r>
              <a:rPr lang="en-US" sz="2200" dirty="0" err="1" smtClean="0"/>
              <a:t>Doshi</a:t>
            </a:r>
            <a:r>
              <a:rPr lang="en-US" sz="2200" dirty="0" smtClean="0"/>
              <a:t>-Velez et al., 2009)</a:t>
            </a:r>
          </a:p>
          <a:p>
            <a:pPr lvl="1"/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763000" cy="432511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Griffiths, T. L., &amp; </a:t>
            </a:r>
            <a:r>
              <a:rPr lang="en-US" sz="1800" dirty="0" err="1" smtClean="0"/>
              <a:t>Ghahramani</a:t>
            </a:r>
            <a:r>
              <a:rPr lang="en-US" sz="1800" dirty="0" smtClean="0"/>
              <a:t>, Z. (2011). The </a:t>
            </a:r>
            <a:r>
              <a:rPr lang="en-US" sz="1800" dirty="0" err="1" smtClean="0"/>
              <a:t>indian</a:t>
            </a:r>
            <a:r>
              <a:rPr lang="en-US" sz="1800" dirty="0" smtClean="0"/>
              <a:t> buffet process: An introduction and review. </a:t>
            </a:r>
            <a:r>
              <a:rPr lang="en-US" sz="1800" i="1" dirty="0" smtClean="0"/>
              <a:t>Journal of Machine Learning Research</a:t>
            </a:r>
            <a:r>
              <a:rPr lang="en-US" sz="1800" dirty="0" smtClean="0"/>
              <a:t>, </a:t>
            </a:r>
            <a:r>
              <a:rPr lang="en-US" sz="1800" i="1" dirty="0" smtClean="0"/>
              <a:t>12</a:t>
            </a:r>
            <a:r>
              <a:rPr lang="en-US" sz="1800" dirty="0" smtClean="0"/>
              <a:t>, 1185-1224.</a:t>
            </a:r>
          </a:p>
          <a:p>
            <a:r>
              <a:rPr lang="en-US" sz="1800" dirty="0" smtClean="0"/>
              <a:t>Slides: Tom Griffiths, </a:t>
            </a:r>
            <a:r>
              <a:rPr lang="en-US" sz="1800" i="1" dirty="0" smtClean="0"/>
              <a:t>“The Indian buffet process”.</a:t>
            </a:r>
          </a:p>
          <a:p>
            <a:endParaRPr lang="en-US" sz="1800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smtClean="0"/>
              <a:t>Bayesian </a:t>
            </a:r>
            <a:r>
              <a:rPr lang="en-US" dirty="0" err="1" smtClean="0"/>
              <a:t>Nonparametrics</a:t>
            </a:r>
            <a:r>
              <a:rPr lang="en-US" dirty="0" smtClean="0"/>
              <a:t> contd.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8392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practice there might be more complicated interaction between latent variables and observations </a:t>
            </a:r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r>
              <a:rPr lang="en-US" sz="2400" dirty="0" smtClean="0"/>
              <a:t>Solution</a:t>
            </a:r>
          </a:p>
          <a:p>
            <a:pPr lvl="1"/>
            <a:r>
              <a:rPr lang="en-US" sz="2400" dirty="0" smtClean="0"/>
              <a:t>Looking for more flexible nonparametric models </a:t>
            </a:r>
          </a:p>
          <a:p>
            <a:pPr lvl="1"/>
            <a:r>
              <a:rPr lang="en-US" sz="2400" dirty="0" smtClean="0"/>
              <a:t>Such interaction could be captured via a </a:t>
            </a:r>
            <a:r>
              <a:rPr lang="en-US" sz="2400" b="1" dirty="0" smtClean="0"/>
              <a:t>binary matrix </a:t>
            </a:r>
          </a:p>
          <a:p>
            <a:pPr lvl="1"/>
            <a:r>
              <a:rPr lang="en-US" sz="2200" dirty="0" smtClean="0"/>
              <a:t>Infinite features means infinite number of columns </a:t>
            </a:r>
            <a:endParaRPr lang="en-US" sz="2200" dirty="0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7482" t="29167" r="18009" b="29167"/>
          <a:stretch>
            <a:fillRect/>
          </a:stretch>
        </p:blipFill>
        <p:spPr bwMode="auto">
          <a:xfrm>
            <a:off x="2842260" y="2057400"/>
            <a:ext cx="332994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 l="1977" t="33333" r="3734" b="14583"/>
          <a:stretch>
            <a:fillRect/>
          </a:stretch>
        </p:blipFill>
        <p:spPr bwMode="auto">
          <a:xfrm>
            <a:off x="1748970" y="5068641"/>
            <a:ext cx="5715000" cy="177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smtClean="0"/>
              <a:t>Finite Mixture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219200"/>
            <a:ext cx="92202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Set of observation: </a:t>
            </a:r>
          </a:p>
          <a:p>
            <a:r>
              <a:rPr lang="en-US" sz="2400" dirty="0" smtClean="0"/>
              <a:t>Constant clusters, </a:t>
            </a:r>
          </a:p>
          <a:p>
            <a:r>
              <a:rPr lang="en-US" sz="2400" dirty="0" smtClean="0"/>
              <a:t>Cluster assignment for      is </a:t>
            </a:r>
          </a:p>
          <a:p>
            <a:r>
              <a:rPr lang="en-US" sz="2400" dirty="0" smtClean="0"/>
              <a:t>Cluster assignments vector :  </a:t>
            </a:r>
          </a:p>
          <a:p>
            <a:r>
              <a:rPr lang="en-US" sz="2200" dirty="0" smtClean="0"/>
              <a:t>The probability of each sample under the model: 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The likelihood of samples: 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The prior on the component probabilities (symmetric </a:t>
            </a:r>
            <a:r>
              <a:rPr lang="en-US" sz="2200" dirty="0" err="1" smtClean="0"/>
              <a:t>Dirichlet</a:t>
            </a:r>
            <a:r>
              <a:rPr lang="en-US" sz="2200" dirty="0" smtClean="0"/>
              <a:t> </a:t>
            </a:r>
            <a:r>
              <a:rPr lang="en-US" sz="2200" dirty="0" err="1" smtClean="0"/>
              <a:t>dits</a:t>
            </a:r>
            <a:r>
              <a:rPr lang="en-US" sz="2200" dirty="0" smtClean="0"/>
              <a:t>.)</a:t>
            </a:r>
            <a:endParaRPr lang="en-US" sz="2200" dirty="0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4162592" y="1156606"/>
          <a:ext cx="942808" cy="577850"/>
        </p:xfrm>
        <a:graphic>
          <a:graphicData uri="http://schemas.openxmlformats.org/presentationml/2006/ole">
            <p:oleObj spid="_x0000_s21505" name="Equation" r:id="rId3" imgW="393480" imgH="241200" progId="Equation.DSMT4">
              <p:embed/>
            </p:oleObj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4235429" y="2426197"/>
          <a:ext cx="2217821" cy="501650"/>
        </p:xfrm>
        <a:graphic>
          <a:graphicData uri="http://schemas.openxmlformats.org/presentationml/2006/ole">
            <p:oleObj spid="_x0000_s21507" name="Equation" r:id="rId4" imgW="1066680" imgH="241200" progId="Equation.DSMT4">
              <p:embed/>
            </p:oleObj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2313813" y="4267263"/>
          <a:ext cx="4540250" cy="825500"/>
        </p:xfrm>
        <a:graphic>
          <a:graphicData uri="http://schemas.openxmlformats.org/presentationml/2006/ole">
            <p:oleObj spid="_x0000_s21511" name="Equation" r:id="rId5" imgW="2374560" imgH="431640" progId="Equation.DSMT4">
              <p:embed/>
            </p:oleObj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2819400" y="5562600"/>
          <a:ext cx="2984500" cy="685800"/>
        </p:xfrm>
        <a:graphic>
          <a:graphicData uri="http://schemas.openxmlformats.org/presentationml/2006/ole">
            <p:oleObj spid="_x0000_s21512" name="Equation" r:id="rId6" imgW="1714320" imgH="393480" progId="Equation.DSMT4">
              <p:embed/>
            </p:oleObj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2855025" y="1728850"/>
          <a:ext cx="304800" cy="304800"/>
        </p:xfrm>
        <a:graphic>
          <a:graphicData uri="http://schemas.openxmlformats.org/presentationml/2006/ole">
            <p:oleObj spid="_x0000_s21513" name="Equation" r:id="rId7" imgW="164880" imgH="164880" progId="Equation.DSMT4">
              <p:embed/>
            </p:oleObj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2362200" y="3136900"/>
          <a:ext cx="4176713" cy="825500"/>
        </p:xfrm>
        <a:graphic>
          <a:graphicData uri="http://schemas.openxmlformats.org/presentationml/2006/ole">
            <p:oleObj spid="_x0000_s21514" name="Equation" r:id="rId8" imgW="2184120" imgH="431640" progId="Equation.DSMT4">
              <p:embed/>
            </p:oleObj>
          </a:graphicData>
        </a:graphic>
      </p:graphicFrame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467600" y="1066800"/>
            <a:ext cx="1143000" cy="304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3493263" y="2063875"/>
          <a:ext cx="280987" cy="420688"/>
        </p:xfrm>
        <a:graphic>
          <a:graphicData uri="http://schemas.openxmlformats.org/presentationml/2006/ole">
            <p:oleObj spid="_x0000_s21515" name="Equation" r:id="rId10" imgW="152280" imgH="228600" progId="Equation.DSMT4">
              <p:embed/>
            </p:oleObj>
          </a:graphicData>
        </a:graphic>
      </p:graphicFrame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4128000" y="2033650"/>
          <a:ext cx="1625600" cy="508000"/>
        </p:xfrm>
        <a:graphic>
          <a:graphicData uri="http://schemas.openxmlformats.org/presentationml/2006/ole">
            <p:oleObj spid="_x0000_s21516" name="Equation" r:id="rId11" imgW="81252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smtClean="0"/>
              <a:t>Finite Mixture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219200"/>
            <a:ext cx="92202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Since we want the mixture model to be valid for </a:t>
            </a:r>
            <a:r>
              <a:rPr lang="en-US" sz="2400" dirty="0" smtClean="0">
                <a:solidFill>
                  <a:srgbClr val="FF0000"/>
                </a:solidFill>
              </a:rPr>
              <a:t>any general component</a:t>
            </a:r>
            <a:r>
              <a:rPr lang="en-US" sz="2400" dirty="0" smtClean="0"/>
              <a:t>                          we only assume the number of </a:t>
            </a:r>
            <a:r>
              <a:rPr lang="en-US" sz="2400" dirty="0" smtClean="0">
                <a:solidFill>
                  <a:srgbClr val="FF0000"/>
                </a:solidFill>
              </a:rPr>
              <a:t>cluster assignments</a:t>
            </a:r>
            <a:r>
              <a:rPr lang="en-US" sz="2400" dirty="0" smtClean="0"/>
              <a:t> to be the goal of learning this mixture model ! </a:t>
            </a:r>
          </a:p>
          <a:p>
            <a:r>
              <a:rPr lang="en-US" sz="2400" dirty="0" smtClean="0"/>
              <a:t>Cluster assignments:  </a:t>
            </a:r>
          </a:p>
          <a:p>
            <a:r>
              <a:rPr lang="en-US" sz="2400" dirty="0" smtClean="0"/>
              <a:t>The model can be summarized as :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To have a valid model, all of the distributions </a:t>
            </a:r>
          </a:p>
          <a:p>
            <a:pPr>
              <a:buNone/>
            </a:pPr>
            <a:r>
              <a:rPr lang="en-US" sz="2400" dirty="0" smtClean="0"/>
              <a:t>	must be valid ! </a:t>
            </a:r>
          </a:p>
          <a:p>
            <a:endParaRPr lang="en-US" sz="2400" dirty="0" smtClean="0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395350" y="2358325"/>
          <a:ext cx="2217821" cy="501650"/>
        </p:xfrm>
        <a:graphic>
          <a:graphicData uri="http://schemas.openxmlformats.org/presentationml/2006/ole">
            <p:oleObj spid="_x0000_s61444" name="Equation" r:id="rId3" imgW="1066680" imgH="241200" progId="Equation.DSMT4">
              <p:embed/>
            </p:oleObj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2152913" y="1635825"/>
          <a:ext cx="1477962" cy="446088"/>
        </p:xfrm>
        <a:graphic>
          <a:graphicData uri="http://schemas.openxmlformats.org/presentationml/2006/ole">
            <p:oleObj spid="_x0000_s61447" name="Equation" r:id="rId4" imgW="799920" imgH="241200" progId="Equation.DSMT4">
              <p:embed/>
            </p:oleObj>
          </a:graphicData>
        </a:graphic>
      </p:graphicFrame>
      <p:pic>
        <p:nvPicPr>
          <p:cNvPr id="61449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15200" y="2617524"/>
            <a:ext cx="982265" cy="293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1450" name="Object 10"/>
          <p:cNvGraphicFramePr>
            <a:graphicFrameLocks noChangeAspect="1"/>
          </p:cNvGraphicFramePr>
          <p:nvPr/>
        </p:nvGraphicFramePr>
        <p:xfrm>
          <a:off x="2660075" y="5356965"/>
          <a:ext cx="3077714" cy="922109"/>
        </p:xfrm>
        <a:graphic>
          <a:graphicData uri="http://schemas.openxmlformats.org/presentationml/2006/ole">
            <p:oleObj spid="_x0000_s61450" name="Equation" r:id="rId6" imgW="1396800" imgH="419040" progId="Equation.DSMT4">
              <p:embed/>
            </p:oleObj>
          </a:graphicData>
        </a:graphic>
      </p:graphicFrame>
      <p:graphicFrame>
        <p:nvGraphicFramePr>
          <p:cNvPr id="61451" name="Object 11"/>
          <p:cNvGraphicFramePr>
            <a:graphicFrameLocks noChangeAspect="1"/>
          </p:cNvGraphicFramePr>
          <p:nvPr/>
        </p:nvGraphicFramePr>
        <p:xfrm>
          <a:off x="2543175" y="3276600"/>
          <a:ext cx="3095625" cy="1149350"/>
        </p:xfrm>
        <a:graphic>
          <a:graphicData uri="http://schemas.openxmlformats.org/presentationml/2006/ole">
            <p:oleObj spid="_x0000_s61451" name="Equation" r:id="rId7" imgW="1777680" imgH="660240" progId="Equation.DSMT4">
              <p:embed/>
            </p:oleObj>
          </a:graphicData>
        </a:graphic>
      </p:graphicFrame>
      <p:sp>
        <p:nvSpPr>
          <p:cNvPr id="17" name="Up Arrow Callout 16"/>
          <p:cNvSpPr/>
          <p:nvPr/>
        </p:nvSpPr>
        <p:spPr>
          <a:xfrm>
            <a:off x="4009900" y="5152900"/>
            <a:ext cx="990600" cy="609600"/>
          </a:xfrm>
          <a:prstGeom prst="upArrowCallout">
            <a:avLst/>
          </a:prstGeom>
          <a:solidFill>
            <a:srgbClr val="99FF66">
              <a:alpha val="23137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93251" y="5364571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prior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Right Arrow Callout 19"/>
          <p:cNvSpPr/>
          <p:nvPr/>
        </p:nvSpPr>
        <p:spPr>
          <a:xfrm>
            <a:off x="5052950" y="5374575"/>
            <a:ext cx="966850" cy="381000"/>
          </a:xfrm>
          <a:prstGeom prst="rightArrowCallou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33700" y="4853050"/>
            <a:ext cx="1252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likelihood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00426" y="5869271"/>
            <a:ext cx="2268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Marginal likelihood</a:t>
            </a:r>
          </a:p>
          <a:p>
            <a:r>
              <a:rPr lang="en-US" sz="1600" b="1" dirty="0" smtClean="0">
                <a:solidFill>
                  <a:srgbClr val="0070C0"/>
                </a:solidFill>
              </a:rPr>
              <a:t>(Evidence)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23" name="Right Arrow Callout 22"/>
          <p:cNvSpPr/>
          <p:nvPr/>
        </p:nvSpPr>
        <p:spPr>
          <a:xfrm>
            <a:off x="4495800" y="5879275"/>
            <a:ext cx="1031175" cy="381000"/>
          </a:xfrm>
          <a:prstGeom prst="rightArrowCallou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Callout 23"/>
          <p:cNvSpPr/>
          <p:nvPr/>
        </p:nvSpPr>
        <p:spPr>
          <a:xfrm rot="10800000">
            <a:off x="2169225" y="5586350"/>
            <a:ext cx="1500250" cy="457200"/>
          </a:xfrm>
          <a:prstGeom prst="rightArrowCallout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45075" y="5591300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posterior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0" grpId="0" animBg="1"/>
      <p:bldP spid="21" grpId="0"/>
      <p:bldP spid="22" grpId="0"/>
      <p:bldP spid="23" grpId="0" animBg="1"/>
      <p:bldP spid="24" grpId="0" animBg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Finite Mixture Model contd.</a:t>
            </a:r>
            <a:endParaRPr lang="en-US" sz="3600" dirty="0"/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095500" y="5197847"/>
          <a:ext cx="5533900" cy="1507753"/>
        </p:xfrm>
        <a:graphic>
          <a:graphicData uri="http://schemas.openxmlformats.org/presentationml/2006/ole">
            <p:oleObj spid="_x0000_s20485" name="Equation" r:id="rId3" imgW="3263760" imgH="888840" progId="Equation.DSMT4">
              <p:embed/>
            </p:oleObj>
          </a:graphicData>
        </a:graphic>
      </p:graphicFrame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80735" y="1488375"/>
            <a:ext cx="982265" cy="293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457200" y="1240975"/>
          <a:ext cx="3049587" cy="990600"/>
        </p:xfrm>
        <a:graphic>
          <a:graphicData uri="http://schemas.openxmlformats.org/presentationml/2006/ole">
            <p:oleObj spid="_x0000_s20487" name="Equation" r:id="rId5" imgW="1485720" imgH="482400" progId="Equation.DSMT4">
              <p:embed/>
            </p:oleObj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3686300" y="1277613"/>
          <a:ext cx="3733800" cy="874055"/>
        </p:xfrm>
        <a:graphic>
          <a:graphicData uri="http://schemas.openxmlformats.org/presentationml/2006/ole">
            <p:oleObj spid="_x0000_s20488" name="Equation" r:id="rId6" imgW="2006280" imgH="469800" progId="Equation.DSMT4">
              <p:embed/>
            </p:oleObj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>
            <p:ph idx="1"/>
          </p:nvPr>
        </p:nvGraphicFramePr>
        <p:xfrm>
          <a:off x="2988625" y="2245425"/>
          <a:ext cx="1955800" cy="685800"/>
        </p:xfrm>
        <a:graphic>
          <a:graphicData uri="http://schemas.openxmlformats.org/presentationml/2006/ole">
            <p:oleObj spid="_x0000_s20489" name="Equation" r:id="rId7" imgW="1231560" imgH="431640" progId="Equation.DSMT4">
              <p:embed/>
            </p:oleObj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490538" y="3025775"/>
          <a:ext cx="4070350" cy="2058988"/>
        </p:xfrm>
        <a:graphic>
          <a:graphicData uri="http://schemas.openxmlformats.org/presentationml/2006/ole">
            <p:oleObj spid="_x0000_s20490" name="Equation" r:id="rId8" imgW="2209680" imgH="1117440" progId="Equation.DSMT4">
              <p:embed/>
            </p:oleObj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727483" y="2209800"/>
          <a:ext cx="1963267" cy="776176"/>
        </p:xfrm>
        <a:graphic>
          <a:graphicData uri="http://schemas.openxmlformats.org/presentationml/2006/ole">
            <p:oleObj spid="_x0000_s20491" name="Equation" r:id="rId9" imgW="109188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Infinite mixture model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Infinite clusters likelihood </a:t>
            </a:r>
          </a:p>
          <a:p>
            <a:pPr lvl="1"/>
            <a:r>
              <a:rPr lang="en-US" sz="2000" dirty="0" smtClean="0"/>
              <a:t>It is like saying that we have : </a:t>
            </a:r>
          </a:p>
          <a:p>
            <a:r>
              <a:rPr lang="en-US" sz="2000" dirty="0" smtClean="0"/>
              <a:t>Since we always have limited samples in reality, we will have limited number of clusters used; so we define two set of clusters:</a:t>
            </a:r>
          </a:p>
          <a:p>
            <a:pPr lvl="1"/>
            <a:r>
              <a:rPr lang="en-US" sz="2000" dirty="0" smtClean="0"/>
              <a:t>        number  of classes for which </a:t>
            </a:r>
          </a:p>
          <a:p>
            <a:pPr lvl="1"/>
            <a:r>
              <a:rPr lang="en-US" sz="2000" dirty="0" smtClean="0"/>
              <a:t>        number  of classes for which</a:t>
            </a:r>
          </a:p>
          <a:p>
            <a:r>
              <a:rPr lang="en-US" sz="2000" dirty="0" smtClean="0"/>
              <a:t>Assume a reordering, such that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400" dirty="0" smtClean="0"/>
              <a:t>Infinite clusters likelihood </a:t>
            </a:r>
          </a:p>
          <a:p>
            <a:pPr lvl="1"/>
            <a:r>
              <a:rPr lang="en-US" sz="2000" dirty="0" smtClean="0"/>
              <a:t>It is like saying that we have : </a:t>
            </a:r>
          </a:p>
          <a:p>
            <a:pPr lvl="1"/>
            <a:r>
              <a:rPr lang="en-US" sz="1800" dirty="0" smtClean="0"/>
              <a:t>Infinite dimensional multinomial cluster distribution. </a:t>
            </a:r>
          </a:p>
          <a:p>
            <a:pPr lvl="1"/>
            <a:endParaRPr lang="en-US" sz="1800" dirty="0" smtClean="0"/>
          </a:p>
        </p:txBody>
      </p:sp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4942775" y="2590800"/>
          <a:ext cx="889000" cy="457200"/>
        </p:xfrm>
        <a:graphic>
          <a:graphicData uri="http://schemas.openxmlformats.org/presentationml/2006/ole">
            <p:oleObj spid="_x0000_s23561" name="Equation" r:id="rId3" imgW="444240" imgH="228600" progId="Equation.DSMT4">
              <p:embed/>
            </p:oleObj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244600" y="2614550"/>
          <a:ext cx="431800" cy="457200"/>
        </p:xfrm>
        <a:graphic>
          <a:graphicData uri="http://schemas.openxmlformats.org/presentationml/2006/ole">
            <p:oleObj spid="_x0000_s23562" name="Equation" r:id="rId4" imgW="215640" imgH="228600" progId="Equation.DSMT4">
              <p:embed/>
            </p:oleObj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4490850" y="3352800"/>
          <a:ext cx="4384675" cy="381000"/>
        </p:xfrm>
        <a:graphic>
          <a:graphicData uri="http://schemas.openxmlformats.org/presentationml/2006/ole">
            <p:oleObj spid="_x0000_s23563" name="Equation" r:id="rId5" imgW="2628720" imgH="228600" progId="Equation.DSMT4">
              <p:embed/>
            </p:oleObj>
          </a:graphicData>
        </a:graphic>
      </p:graphicFrame>
      <p:graphicFrame>
        <p:nvGraphicFramePr>
          <p:cNvPr id="23566" name="Object 14"/>
          <p:cNvGraphicFramePr>
            <a:graphicFrameLocks noChangeAspect="1"/>
          </p:cNvGraphicFramePr>
          <p:nvPr/>
        </p:nvGraphicFramePr>
        <p:xfrm>
          <a:off x="4629400" y="1676400"/>
          <a:ext cx="696913" cy="368300"/>
        </p:xfrm>
        <a:graphic>
          <a:graphicData uri="http://schemas.openxmlformats.org/presentationml/2006/ole">
            <p:oleObj spid="_x0000_s23566" name="Equation" r:id="rId6" imgW="660240" imgH="203040" progId="Equation.DSMT4">
              <p:embed/>
            </p:oleObj>
          </a:graphicData>
        </a:graphic>
      </p:graphicFrame>
      <p:graphicFrame>
        <p:nvGraphicFramePr>
          <p:cNvPr id="23567" name="Object 15"/>
          <p:cNvGraphicFramePr>
            <a:graphicFrameLocks noChangeAspect="1"/>
          </p:cNvGraphicFramePr>
          <p:nvPr/>
        </p:nvGraphicFramePr>
        <p:xfrm>
          <a:off x="1243837" y="2971800"/>
          <a:ext cx="406400" cy="457200"/>
        </p:xfrm>
        <a:graphic>
          <a:graphicData uri="http://schemas.openxmlformats.org/presentationml/2006/ole">
            <p:oleObj spid="_x0000_s23567" name="Equation" r:id="rId7" imgW="203040" imgH="228600" progId="Equation.DSMT4">
              <p:embed/>
            </p:oleObj>
          </a:graphicData>
        </a:graphic>
      </p:graphicFrame>
      <p:graphicFrame>
        <p:nvGraphicFramePr>
          <p:cNvPr id="23568" name="Object 16"/>
          <p:cNvGraphicFramePr>
            <a:graphicFrameLocks noChangeAspect="1"/>
          </p:cNvGraphicFramePr>
          <p:nvPr/>
        </p:nvGraphicFramePr>
        <p:xfrm>
          <a:off x="4978400" y="2971800"/>
          <a:ext cx="889000" cy="457200"/>
        </p:xfrm>
        <a:graphic>
          <a:graphicData uri="http://schemas.openxmlformats.org/presentationml/2006/ole">
            <p:oleObj spid="_x0000_s23568" name="Equation" r:id="rId8" imgW="444240" imgH="228600" progId="Equation.DSMT4">
              <p:embed/>
            </p:oleObj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3100" y="3750625"/>
            <a:ext cx="8001000" cy="474898"/>
          </a:xfrm>
          <a:prstGeom prst="rect">
            <a:avLst/>
          </a:prstGeom>
        </p:spPr>
      </p:pic>
      <p:sp>
        <p:nvSpPr>
          <p:cNvPr id="20" name="Right Brace 19"/>
          <p:cNvSpPr/>
          <p:nvPr/>
        </p:nvSpPr>
        <p:spPr>
          <a:xfrm rot="5400000">
            <a:off x="5966362" y="1627912"/>
            <a:ext cx="199900" cy="5369625"/>
          </a:xfrm>
          <a:prstGeom prst="rightBrace">
            <a:avLst>
              <a:gd name="adj1" fmla="val 43954"/>
              <a:gd name="adj2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 rot="5400000">
            <a:off x="2066799" y="3260276"/>
            <a:ext cx="228602" cy="2133600"/>
          </a:xfrm>
          <a:prstGeom prst="rightBrace">
            <a:avLst>
              <a:gd name="adj1" fmla="val 43954"/>
              <a:gd name="adj2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569" name="Object 17"/>
          <p:cNvGraphicFramePr>
            <a:graphicFrameLocks noChangeAspect="1"/>
          </p:cNvGraphicFramePr>
          <p:nvPr/>
        </p:nvGraphicFramePr>
        <p:xfrm>
          <a:off x="2004950" y="4448300"/>
          <a:ext cx="431800" cy="457200"/>
        </p:xfrm>
        <a:graphic>
          <a:graphicData uri="http://schemas.openxmlformats.org/presentationml/2006/ole">
            <p:oleObj spid="_x0000_s23569" name="Equation" r:id="rId10" imgW="215640" imgH="228600" progId="Equation.DSMT4">
              <p:embed/>
            </p:oleObj>
          </a:graphicData>
        </a:graphic>
      </p:graphicFrame>
      <p:graphicFrame>
        <p:nvGraphicFramePr>
          <p:cNvPr id="23570" name="Object 18"/>
          <p:cNvGraphicFramePr>
            <a:graphicFrameLocks noChangeAspect="1"/>
          </p:cNvGraphicFramePr>
          <p:nvPr/>
        </p:nvGraphicFramePr>
        <p:xfrm>
          <a:off x="5884225" y="4419600"/>
          <a:ext cx="406400" cy="457200"/>
        </p:xfrm>
        <a:graphic>
          <a:graphicData uri="http://schemas.openxmlformats.org/presentationml/2006/ole">
            <p:oleObj spid="_x0000_s23570" name="Equation" r:id="rId11" imgW="203040" imgH="228600" progId="Equation.DSMT4">
              <p:embed/>
            </p:oleObj>
          </a:graphicData>
        </a:graphic>
      </p:graphicFrame>
      <p:sp>
        <p:nvSpPr>
          <p:cNvPr id="24" name="Right Brace 23"/>
          <p:cNvSpPr/>
          <p:nvPr/>
        </p:nvSpPr>
        <p:spPr>
          <a:xfrm rot="5400000">
            <a:off x="4824350" y="1119250"/>
            <a:ext cx="228600" cy="7743699"/>
          </a:xfrm>
          <a:prstGeom prst="rightBrace">
            <a:avLst>
              <a:gd name="adj1" fmla="val 43954"/>
              <a:gd name="adj2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571" name="Object 19"/>
          <p:cNvGraphicFramePr>
            <a:graphicFrameLocks noChangeAspect="1"/>
          </p:cNvGraphicFramePr>
          <p:nvPr/>
        </p:nvGraphicFramePr>
        <p:xfrm>
          <a:off x="4833175" y="5091938"/>
          <a:ext cx="268288" cy="369887"/>
        </p:xfrm>
        <a:graphic>
          <a:graphicData uri="http://schemas.openxmlformats.org/presentationml/2006/ole">
            <p:oleObj spid="_x0000_s23571" name="Equation" r:id="rId12" imgW="253800" imgH="203040" progId="Equation.DSMT4">
              <p:embed/>
            </p:oleObj>
          </a:graphicData>
        </a:graphic>
      </p:graphicFrame>
      <p:graphicFrame>
        <p:nvGraphicFramePr>
          <p:cNvPr id="23572" name="Object 20"/>
          <p:cNvGraphicFramePr>
            <a:graphicFrameLocks noChangeAspect="1"/>
          </p:cNvGraphicFramePr>
          <p:nvPr/>
        </p:nvGraphicFramePr>
        <p:xfrm>
          <a:off x="4572000" y="5791200"/>
          <a:ext cx="696913" cy="368300"/>
        </p:xfrm>
        <a:graphic>
          <a:graphicData uri="http://schemas.openxmlformats.org/presentationml/2006/ole">
            <p:oleObj spid="_x0000_s23572" name="Equation" r:id="rId13" imgW="66024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Infinite mixture model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Now we return to the </a:t>
            </a:r>
            <a:r>
              <a:rPr lang="en-US" sz="2000" dirty="0" smtClean="0">
                <a:solidFill>
                  <a:srgbClr val="FF0000"/>
                </a:solidFill>
              </a:rPr>
              <a:t>previous slides </a:t>
            </a:r>
            <a:r>
              <a:rPr lang="en-US" sz="2000" dirty="0" smtClean="0"/>
              <a:t>and set            in formulas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914400" y="4191000"/>
          <a:ext cx="6954837" cy="1404937"/>
        </p:xfrm>
        <a:graphic>
          <a:graphicData uri="http://schemas.openxmlformats.org/presentationml/2006/ole">
            <p:oleObj spid="_x0000_s62468" name="Equation" r:id="rId3" imgW="4279680" imgH="863280" progId="Equation.DSMT4">
              <p:embed/>
            </p:oleObj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145475" y="3429000"/>
          <a:ext cx="5695950" cy="642938"/>
        </p:xfrm>
        <a:graphic>
          <a:graphicData uri="http://schemas.openxmlformats.org/presentationml/2006/ole">
            <p:oleObj spid="_x0000_s62469" name="Equation" r:id="rId4" imgW="3492360" imgH="393480" progId="Equation.DSMT4">
              <p:embed/>
            </p:oleObj>
          </a:graphicData>
        </a:graphic>
      </p:graphicFrame>
      <p:graphicFrame>
        <p:nvGraphicFramePr>
          <p:cNvPr id="62476" name="Object 12"/>
          <p:cNvGraphicFramePr>
            <a:graphicFrameLocks noChangeAspect="1"/>
          </p:cNvGraphicFramePr>
          <p:nvPr/>
        </p:nvGraphicFramePr>
        <p:xfrm>
          <a:off x="1142000" y="1710050"/>
          <a:ext cx="6434138" cy="1603375"/>
        </p:xfrm>
        <a:graphic>
          <a:graphicData uri="http://schemas.openxmlformats.org/presentationml/2006/ole">
            <p:oleObj spid="_x0000_s62476" name="Equation" r:id="rId5" imgW="3568680" imgH="888840" progId="Equation.DSMT4">
              <p:embed/>
            </p:oleObj>
          </a:graphicData>
        </a:graphic>
      </p:graphicFrame>
      <p:graphicFrame>
        <p:nvGraphicFramePr>
          <p:cNvPr id="62477" name="Object 13"/>
          <p:cNvGraphicFramePr>
            <a:graphicFrameLocks noChangeAspect="1"/>
          </p:cNvGraphicFramePr>
          <p:nvPr/>
        </p:nvGraphicFramePr>
        <p:xfrm>
          <a:off x="5867400" y="1266700"/>
          <a:ext cx="696913" cy="368300"/>
        </p:xfrm>
        <a:graphic>
          <a:graphicData uri="http://schemas.openxmlformats.org/presentationml/2006/ole">
            <p:oleObj spid="_x0000_s62477" name="Equation" r:id="rId6" imgW="660240" imgH="203040" progId="Equation.DSMT4">
              <p:embed/>
            </p:oleObj>
          </a:graphicData>
        </a:graphic>
      </p:graphicFrame>
      <p:graphicFrame>
        <p:nvGraphicFramePr>
          <p:cNvPr id="62480" name="Object 16"/>
          <p:cNvGraphicFramePr>
            <a:graphicFrameLocks noChangeAspect="1"/>
          </p:cNvGraphicFramePr>
          <p:nvPr/>
        </p:nvGraphicFramePr>
        <p:xfrm>
          <a:off x="5810250" y="3124200"/>
          <a:ext cx="3333750" cy="1244600"/>
        </p:xfrm>
        <a:graphic>
          <a:graphicData uri="http://schemas.openxmlformats.org/presentationml/2006/ole">
            <p:oleObj spid="_x0000_s62480" name="Equation" r:id="rId7" imgW="2044440" imgH="761760" progId="Equation.DSMT4">
              <p:embed/>
            </p:oleObj>
          </a:graphicData>
        </a:graphic>
      </p:graphicFrame>
      <p:sp>
        <p:nvSpPr>
          <p:cNvPr id="22" name="Down Arrow Callout 21"/>
          <p:cNvSpPr/>
          <p:nvPr/>
        </p:nvSpPr>
        <p:spPr>
          <a:xfrm>
            <a:off x="838200" y="5715000"/>
            <a:ext cx="7620000" cy="1066800"/>
          </a:xfrm>
          <a:prstGeom prst="downArrowCallout">
            <a:avLst>
              <a:gd name="adj1" fmla="val 22087"/>
              <a:gd name="adj2" fmla="val 24120"/>
              <a:gd name="adj3" fmla="val 0"/>
              <a:gd name="adj4" fmla="val 10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If we set                 the marginal likelihood will be                      .              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Instead we can model this problem, by defining probabilities on </a:t>
            </a:r>
            <a:r>
              <a:rPr lang="en-US" b="1" dirty="0" smtClean="0">
                <a:solidFill>
                  <a:sysClr val="windowText" lastClr="000000"/>
                </a:solidFill>
              </a:rPr>
              <a:t>partitions of samples</a:t>
            </a:r>
            <a:r>
              <a:rPr lang="en-US" dirty="0" smtClean="0">
                <a:solidFill>
                  <a:sysClr val="windowText" lastClr="000000"/>
                </a:solidFill>
              </a:rPr>
              <a:t>, instead of </a:t>
            </a:r>
            <a:r>
              <a:rPr lang="en-US" b="1" dirty="0" smtClean="0">
                <a:solidFill>
                  <a:sysClr val="windowText" lastClr="000000"/>
                </a:solidFill>
              </a:rPr>
              <a:t>class labels for each sample</a:t>
            </a:r>
            <a:r>
              <a:rPr lang="en-US" dirty="0" smtClean="0">
                <a:solidFill>
                  <a:sysClr val="windowText" lastClr="000000"/>
                </a:solidFill>
              </a:rPr>
              <a:t>.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3" name="Object 12"/>
          <p:cNvGraphicFramePr>
            <a:graphicFrameLocks noChangeAspect="1"/>
          </p:cNvGraphicFramePr>
          <p:nvPr/>
        </p:nvGraphicFramePr>
        <p:xfrm>
          <a:off x="2574737" y="5822700"/>
          <a:ext cx="696913" cy="368300"/>
        </p:xfrm>
        <a:graphic>
          <a:graphicData uri="http://schemas.openxmlformats.org/presentationml/2006/ole">
            <p:oleObj spid="_x0000_s62481" name="Equation" r:id="rId8" imgW="660240" imgH="203040" progId="Equation.DSMT4">
              <p:embed/>
            </p:oleObj>
          </a:graphicData>
        </a:graphic>
      </p:graphicFrame>
      <p:graphicFrame>
        <p:nvGraphicFramePr>
          <p:cNvPr id="24" name="Object 13"/>
          <p:cNvGraphicFramePr>
            <a:graphicFrameLocks noChangeAspect="1"/>
          </p:cNvGraphicFramePr>
          <p:nvPr/>
        </p:nvGraphicFramePr>
        <p:xfrm>
          <a:off x="6499225" y="5791900"/>
          <a:ext cx="965200" cy="368300"/>
        </p:xfrm>
        <a:graphic>
          <a:graphicData uri="http://schemas.openxmlformats.org/presentationml/2006/ole">
            <p:oleObj spid="_x0000_s62482" name="Equation" r:id="rId9" imgW="91440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4253</TotalTime>
  <Words>1396</Words>
  <Application>Microsoft Office PowerPoint</Application>
  <PresentationFormat>On-screen Show (4:3)</PresentationFormat>
  <Paragraphs>360</Paragraphs>
  <Slides>39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Urban</vt:lpstr>
      <vt:lpstr>Equation</vt:lpstr>
      <vt:lpstr>Slide 1</vt:lpstr>
      <vt:lpstr>Contents</vt:lpstr>
      <vt:lpstr>Bayesian Nonparametrics </vt:lpstr>
      <vt:lpstr>Bayesian Nonparametrics contd. </vt:lpstr>
      <vt:lpstr>Finite Mixture Model</vt:lpstr>
      <vt:lpstr>Finite Mixture Model</vt:lpstr>
      <vt:lpstr>Finite Mixture Model contd.</vt:lpstr>
      <vt:lpstr>Infinite mixture model </vt:lpstr>
      <vt:lpstr>Infinite mixture model </vt:lpstr>
      <vt:lpstr>Infinite mixture model contd.</vt:lpstr>
      <vt:lpstr>Chinese Restaurant Process (CRP)</vt:lpstr>
      <vt:lpstr>Chinese Restaurant Process (CRP)</vt:lpstr>
      <vt:lpstr>Chinese Restaurant Process (CRP)</vt:lpstr>
      <vt:lpstr>Chinese Restaurant Process (CRP)</vt:lpstr>
      <vt:lpstr>Chinese Restaurant Process (CRP)</vt:lpstr>
      <vt:lpstr>Chinese Restaurant Process (CRP)</vt:lpstr>
      <vt:lpstr>Chinese Restaurant Process (CRP)</vt:lpstr>
      <vt:lpstr>Chinese Restaurant Process (CRP)</vt:lpstr>
      <vt:lpstr>Chinese Restaurant Process (CRP)</vt:lpstr>
      <vt:lpstr>Chinese Restaurant Process (CRP)</vt:lpstr>
      <vt:lpstr>CRP: Gibbs sampling</vt:lpstr>
      <vt:lpstr>Beyond the limit of single label</vt:lpstr>
      <vt:lpstr>Latent Feature Model</vt:lpstr>
      <vt:lpstr>Finite Feature Model</vt:lpstr>
      <vt:lpstr>Finite Feature Model</vt:lpstr>
      <vt:lpstr>Indian Buffet Process 1st Representation: </vt:lpstr>
      <vt:lpstr>Indian Buffet Process 1st Representation: </vt:lpstr>
      <vt:lpstr>Indian Buffet Process 1st Representation: </vt:lpstr>
      <vt:lpstr>Indian Buffet Process 1st Representation: </vt:lpstr>
      <vt:lpstr>Indian Buffet Process 1st Representation: </vt:lpstr>
      <vt:lpstr>Indian Buffet Process 1st Representation: </vt:lpstr>
      <vt:lpstr>Indian Buffet Process 2st Representation: Customers &amp; Dishes</vt:lpstr>
      <vt:lpstr>Indian Buffet Process 2st Representation: Customers &amp; Dishes</vt:lpstr>
      <vt:lpstr>Indian Buffet Process 2st Representation: Customers &amp; Dishes</vt:lpstr>
      <vt:lpstr>Indian Buffet Process 3rd Representation: </vt:lpstr>
      <vt:lpstr>Indian Buffet Process</vt:lpstr>
      <vt:lpstr>IBP: Gibbs  sampling</vt:lpstr>
      <vt:lpstr>More talk on applications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Buffet Process</dc:title>
  <dc:creator>Daniel</dc:creator>
  <cp:lastModifiedBy>Daniel</cp:lastModifiedBy>
  <cp:revision>226</cp:revision>
  <dcterms:created xsi:type="dcterms:W3CDTF">2006-08-16T00:00:00Z</dcterms:created>
  <dcterms:modified xsi:type="dcterms:W3CDTF">2013-04-25T20:05:09Z</dcterms:modified>
</cp:coreProperties>
</file>