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22"/>
  </p:notesMasterIdLst>
  <p:sldIdLst>
    <p:sldId id="256" r:id="rId2"/>
    <p:sldId id="257" r:id="rId3"/>
    <p:sldId id="385" r:id="rId4"/>
    <p:sldId id="386" r:id="rId5"/>
    <p:sldId id="387" r:id="rId6"/>
    <p:sldId id="388" r:id="rId7"/>
    <p:sldId id="389" r:id="rId8"/>
    <p:sldId id="390" r:id="rId9"/>
    <p:sldId id="392" r:id="rId10"/>
    <p:sldId id="393" r:id="rId11"/>
    <p:sldId id="394" r:id="rId12"/>
    <p:sldId id="397" r:id="rId13"/>
    <p:sldId id="395" r:id="rId14"/>
    <p:sldId id="396" r:id="rId15"/>
    <p:sldId id="398" r:id="rId16"/>
    <p:sldId id="399" r:id="rId17"/>
    <p:sldId id="400" r:id="rId18"/>
    <p:sldId id="401" r:id="rId19"/>
    <p:sldId id="402" r:id="rId20"/>
    <p:sldId id="403" r:id="rId21"/>
  </p:sldIdLst>
  <p:sldSz cx="9144000" cy="5143500" type="screen16x9"/>
  <p:notesSz cx="6858000" cy="9144000"/>
  <p:embeddedFontLst>
    <p:embeddedFont>
      <p:font typeface="Cambria Math" panose="02040503050406030204" pitchFamily="18" charset="0"/>
      <p:regular r:id="rId23"/>
    </p:embeddedFont>
    <p:embeddedFont>
      <p:font typeface="Hammersmith One" panose="02010703030501060504" pitchFamily="2" charset="0"/>
      <p:regular r:id="rId24"/>
    </p:embeddedFont>
    <p:embeddedFont>
      <p:font typeface="Manjari" panose="020B0604020202020204" charset="0"/>
      <p:regular r:id="rId25"/>
      <p:bold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2F7A71-3943-471C-9047-0555A4C2567B}">
  <a:tblStyle styleId="{F72F7A71-3943-471C-9047-0555A4C256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2CF78B-44AD-43F3-89F4-7995FCEDA7B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A1A4476D-594A-4795-911B-888D25DFDB96}"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1B3DD121-B94D-472F-BE3D-8CF048C27F54}"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47447E7D-34C4-4006-9792-A9FB01FD66FC}"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7F1080B8-F0D5-4C89-8256-4705299AF680}"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1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89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0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0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952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462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310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27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0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9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17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12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9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86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64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38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05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41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67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4" r:id="rId4"/>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accent2"/>
                </a:solidFill>
              </a:rPr>
              <a:t>Predicción dinámica en contexto financiero</a:t>
            </a:r>
            <a:endParaRPr lang="en-US" dirty="0">
              <a:solidFill>
                <a:schemeClr val="accent2"/>
              </a:solidFill>
            </a:endParaRPr>
          </a:p>
        </p:txBody>
      </p:sp>
      <p:sp>
        <p:nvSpPr>
          <p:cNvPr id="2006" name="Google Shape;2006;p83"/>
          <p:cNvSpPr txBox="1">
            <a:spLocks noGrp="1"/>
          </p:cNvSpPr>
          <p:nvPr>
            <p:ph type="subTitle" idx="1"/>
          </p:nvPr>
        </p:nvSpPr>
        <p:spPr>
          <a:xfrm>
            <a:off x="1283100" y="3394624"/>
            <a:ext cx="6577800" cy="9789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Adrián Fernández</a:t>
            </a:r>
            <a:endParaRPr lang="pt-BR" dirty="0">
              <a:solidFill>
                <a:schemeClr val="accent6">
                  <a:lumMod val="65000"/>
                </a:schemeClr>
              </a:solidFill>
            </a:endParaRPr>
          </a:p>
          <a:p>
            <a:pPr marL="0" lvl="0" indent="0" algn="ctr" rtl="0">
              <a:spcBef>
                <a:spcPts val="0"/>
              </a:spcBef>
              <a:spcAft>
                <a:spcPts val="0"/>
              </a:spcAft>
              <a:buClr>
                <a:schemeClr val="dk1"/>
              </a:buClr>
              <a:buSzPts val="1100"/>
              <a:buFont typeface="Arial"/>
              <a:buNone/>
            </a:pPr>
            <a:r>
              <a:rPr lang="pt-BR" dirty="0"/>
              <a:t>José Fernández</a:t>
            </a:r>
            <a:endParaRPr lang="pt-BR" sz="1050" dirty="0">
              <a:solidFill>
                <a:schemeClr val="accent6">
                  <a:lumMod val="65000"/>
                </a:schemeClr>
              </a:solidFill>
            </a:endParaRPr>
          </a:p>
          <a:p>
            <a:pPr marL="0" lvl="0" indent="0" algn="ctr" rtl="0">
              <a:spcBef>
                <a:spcPts val="0"/>
              </a:spcBef>
              <a:spcAft>
                <a:spcPts val="0"/>
              </a:spcAft>
              <a:buClr>
                <a:schemeClr val="dk1"/>
              </a:buClr>
              <a:buSzPts val="1100"/>
              <a:buFont typeface="Arial"/>
              <a:buNone/>
            </a:pPr>
            <a:r>
              <a:rPr lang="pt-BR" dirty="0"/>
              <a:t>Jorge Fernández</a:t>
            </a:r>
            <a:endParaRPr lang="pt-BR" sz="1050" dirty="0">
              <a:solidFill>
                <a:schemeClr val="accent6">
                  <a:lumMod val="65000"/>
                </a:schemeClr>
              </a:solidFill>
            </a:endParaRPr>
          </a:p>
          <a:p>
            <a:pPr marL="0" lvl="0" indent="0" algn="ctr" rtl="0">
              <a:spcBef>
                <a:spcPts val="0"/>
              </a:spcBef>
              <a:spcAft>
                <a:spcPts val="0"/>
              </a:spcAft>
              <a:buClr>
                <a:schemeClr val="dk1"/>
              </a:buClr>
              <a:buSzPts val="1100"/>
              <a:buFont typeface="Arial"/>
              <a:buNone/>
            </a:pPr>
            <a:r>
              <a:rPr lang="pt-BR"/>
              <a:t>Victoria Fernández</a:t>
            </a:r>
            <a:endParaRPr lang="pt-BR" sz="1050" dirty="0">
              <a:solidFill>
                <a:schemeClr val="accent6">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MSE (Error Cuadrático Medio): Calcula el promedio de los cuadrados de las diferencias entre los valores reales y las predicciones. El MSE es útil para dar más peso a las desviaciones grandes y menos a las pequeñas.</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MSE (REAL Y PREDICCIÓN)</a:t>
            </a:r>
            <a:endParaRPr dirty="0"/>
          </a:p>
        </p:txBody>
      </p:sp>
      <p:pic>
        <p:nvPicPr>
          <p:cNvPr id="2" name="Picture 2">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srcRect/>
          <a:stretch/>
        </p:blipFill>
        <p:spPr bwMode="auto">
          <a:xfrm>
            <a:off x="3262745" y="2479373"/>
            <a:ext cx="2618508" cy="722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588816" y="3668168"/>
            <a:ext cx="7966364"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Este valor sugiere que el modelo tiene un buen rendimiento y produce predicciones que se ajustan muy bien a los datos reales, con errores cuadráticos promedio muy bajos.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228008" y="3201721"/>
                <a:ext cx="26879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𝑀𝑆𝐸</m:t>
                          </m:r>
                        </m:e>
                        <m:sub>
                          <m:r>
                            <a:rPr lang="en-US" sz="1800" i="1">
                              <a:latin typeface="Cambria Math" panose="02040503050406030204" pitchFamily="18" charset="0"/>
                            </a:rPr>
                            <m:t>𝑟𝑒𝑎𝑙</m:t>
                          </m:r>
                        </m:sub>
                      </m:sSub>
                      <m:r>
                        <a:rPr lang="en-US" sz="1800" i="1">
                          <a:latin typeface="Cambria Math" panose="02040503050406030204" pitchFamily="18" charset="0"/>
                        </a:rPr>
                        <m:t>= 0.0001638370</m:t>
                      </m:r>
                    </m:oMath>
                  </m:oMathPara>
                </a14:m>
                <a:endParaRPr lang="en-US"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228008" y="3201721"/>
                <a:ext cx="2687980" cy="276999"/>
              </a:xfrm>
              <a:prstGeom prst="rect">
                <a:avLst/>
              </a:prstGeom>
              <a:blipFill>
                <a:blip r:embed="rId4"/>
                <a:stretch>
                  <a:fillRect l="-1591" r="-1818" b="-17391"/>
                </a:stretch>
              </a:blipFill>
            </p:spPr>
            <p:txBody>
              <a:bodyPr/>
              <a:lstStyle/>
              <a:p>
                <a:r>
                  <a:rPr lang="en-GB">
                    <a:noFill/>
                  </a:rPr>
                  <a:t> </a:t>
                </a:r>
              </a:p>
            </p:txBody>
          </p:sp>
        </mc:Fallback>
      </mc:AlternateContent>
    </p:spTree>
    <p:extLst>
      <p:ext uri="{BB962C8B-B14F-4D97-AF65-F5344CB8AC3E}">
        <p14:creationId xmlns:p14="http://schemas.microsoft.com/office/powerpoint/2010/main" val="123867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MAPE (Error Porcentual Absoluto Medio): Se expresa en porcentaje y proporciona una idea de cuánto se desvían, en promedio, las predicciones en términos porcentuales con respecto a los valores reales. Es útil para comprender el error relativo.</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MAPE (REAL Y PREDICCIÓN)</a:t>
            </a:r>
          </a:p>
        </p:txBody>
      </p:sp>
      <p:pic>
        <p:nvPicPr>
          <p:cNvPr id="2" name="Picture 2">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srcRect/>
          <a:stretch/>
        </p:blipFill>
        <p:spPr bwMode="auto">
          <a:xfrm>
            <a:off x="3394257" y="2571750"/>
            <a:ext cx="2355482" cy="722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588816" y="3668168"/>
            <a:ext cx="7966364"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Es una medida bastante alta debido a que estamos realizándolo con números muy pequeños y con valores mayores y menores de 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07544" y="3204133"/>
                <a:ext cx="23289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𝑀𝐴𝑃𝐸</m:t>
                          </m:r>
                        </m:e>
                        <m:sub>
                          <m:r>
                            <a:rPr lang="en-US" sz="1800" i="1">
                              <a:latin typeface="Cambria Math" panose="02040503050406030204" pitchFamily="18" charset="0"/>
                            </a:rPr>
                            <m:t>𝑟𝑒𝑎𝑙</m:t>
                          </m:r>
                        </m:sub>
                      </m:sSub>
                      <m:r>
                        <a:rPr lang="en-US" sz="1800" i="1">
                          <a:latin typeface="Cambria Math" panose="02040503050406030204" pitchFamily="18" charset="0"/>
                        </a:rPr>
                        <m:t>= 1.118887</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07544" y="3204133"/>
                <a:ext cx="2328907" cy="276999"/>
              </a:xfrm>
              <a:prstGeom prst="rect">
                <a:avLst/>
              </a:prstGeom>
              <a:blipFill>
                <a:blip r:embed="rId4"/>
                <a:stretch>
                  <a:fillRect l="-2094" t="-31111" r="-6545" b="-48889"/>
                </a:stretch>
              </a:blipFill>
            </p:spPr>
            <p:txBody>
              <a:bodyPr/>
              <a:lstStyle/>
              <a:p>
                <a:r>
                  <a:rPr lang="en-GB">
                    <a:noFill/>
                  </a:rPr>
                  <a:t> </a:t>
                </a:r>
              </a:p>
            </p:txBody>
          </p:sp>
        </mc:Fallback>
      </mc:AlternateContent>
    </p:spTree>
    <p:extLst>
      <p:ext uri="{BB962C8B-B14F-4D97-AF65-F5344CB8AC3E}">
        <p14:creationId xmlns:p14="http://schemas.microsoft.com/office/powerpoint/2010/main" val="418647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el MAE en función de la desviación de la predicción de cero.</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MAE (CERO Y PREDICCIÓN)</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183259"/>
            <a:ext cx="7966364"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Como los valores reales de rentabilidad son muy cercanos al cero el resultado obtenido es muy parecido y por lo tanto indica que las predicciones siguen siendo precisas.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04499" y="2442181"/>
                <a:ext cx="2152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m:t>
                          </m:r>
                          <m:r>
                            <a:rPr lang="en-US" sz="1800" b="0" i="1" smtClean="0">
                              <a:solidFill>
                                <a:schemeClr val="bg1">
                                  <a:lumMod val="10000"/>
                                </a:schemeClr>
                              </a:solidFill>
                              <a:latin typeface="Cambria Math" panose="02040503050406030204" pitchFamily="18" charset="0"/>
                            </a:rPr>
                            <m:t>𝐴</m:t>
                          </m:r>
                          <m:r>
                            <a:rPr lang="en-US" sz="1800" i="1">
                              <a:solidFill>
                                <a:schemeClr val="bg1">
                                  <a:lumMod val="10000"/>
                                </a:schemeClr>
                              </a:solidFill>
                              <a:latin typeface="Cambria Math" panose="02040503050406030204" pitchFamily="18" charset="0"/>
                            </a:rPr>
                            <m:t>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=0.009740</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04499" y="2442181"/>
                <a:ext cx="2152128" cy="276999"/>
              </a:xfrm>
              <a:prstGeom prst="rect">
                <a:avLst/>
              </a:prstGeom>
              <a:blipFill>
                <a:blip r:embed="rId3"/>
                <a:stretch>
                  <a:fillRect l="-1977" t="-31111" r="-7062" b="-4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404499" y="2071664"/>
                <a:ext cx="21349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=0.009716</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404499" y="2071664"/>
                <a:ext cx="2134943" cy="276999"/>
              </a:xfrm>
              <a:prstGeom prst="rect">
                <a:avLst/>
              </a:prstGeom>
              <a:blipFill>
                <a:blip r:embed="rId4"/>
                <a:stretch>
                  <a:fillRect l="-1994" t="-31111" r="-7407" b="-48889"/>
                </a:stretch>
              </a:blipFill>
            </p:spPr>
            <p:txBody>
              <a:bodyPr/>
              <a:lstStyle/>
              <a:p>
                <a:r>
                  <a:rPr lang="en-GB">
                    <a:noFill/>
                  </a:rPr>
                  <a:t> </a:t>
                </a:r>
              </a:p>
            </p:txBody>
          </p:sp>
        </mc:Fallback>
      </mc:AlternateContent>
    </p:spTree>
    <p:extLst>
      <p:ext uri="{BB962C8B-B14F-4D97-AF65-F5344CB8AC3E}">
        <p14:creationId xmlns:p14="http://schemas.microsoft.com/office/powerpoint/2010/main" val="333880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también la MSE de cero con la predicción.</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MSE (CERO Y PREDICCIÓN)</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183259"/>
            <a:ext cx="7966364" cy="1323439"/>
          </a:xfrm>
          <a:prstGeom prst="rect">
            <a:avLst/>
          </a:prstGeom>
          <a:noFill/>
        </p:spPr>
        <p:txBody>
          <a:bodyPr wrap="square" rtlCol="0">
            <a:spAutoFit/>
          </a:bodyPr>
          <a:lstStyle/>
          <a:p>
            <a:r>
              <a:rPr lang="es-ES" sz="2000" dirty="0">
                <a:solidFill>
                  <a:schemeClr val="accent2"/>
                </a:solidFill>
                <a:latin typeface="Manjari"/>
                <a:cs typeface="Manjari"/>
                <a:sym typeface="Manjari"/>
              </a:rPr>
              <a:t>Al igual que en anterior caso, ya que la predicción de los valores de rentabilidad es muy cercana al cero, obtenemos un valor bajo que indica una buena predicción, con errores cuadráticos medios muy bajos.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234422" y="2438534"/>
                <a:ext cx="2692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𝑀𝑆𝐸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 0.0001645392</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234422" y="2438534"/>
                <a:ext cx="2692340" cy="276999"/>
              </a:xfrm>
              <a:prstGeom prst="rect">
                <a:avLst/>
              </a:prstGeom>
              <a:blipFill>
                <a:blip r:embed="rId3"/>
                <a:stretch>
                  <a:fillRect l="-1814" t="-31111" r="-5669" b="-5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234422" y="2068017"/>
                <a:ext cx="2675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𝑀𝑆𝐸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 0.0001638370</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234422" y="2068017"/>
                <a:ext cx="2675155" cy="276999"/>
              </a:xfrm>
              <a:prstGeom prst="rect">
                <a:avLst/>
              </a:prstGeom>
              <a:blipFill>
                <a:blip r:embed="rId4"/>
                <a:stretch>
                  <a:fillRect l="-1826" t="-30435" r="-5708" b="-47826"/>
                </a:stretch>
              </a:blipFill>
            </p:spPr>
            <p:txBody>
              <a:bodyPr/>
              <a:lstStyle/>
              <a:p>
                <a:r>
                  <a:rPr lang="en-GB">
                    <a:noFill/>
                  </a:rPr>
                  <a:t> </a:t>
                </a:r>
              </a:p>
            </p:txBody>
          </p:sp>
        </mc:Fallback>
      </mc:AlternateContent>
    </p:spTree>
    <p:extLst>
      <p:ext uri="{BB962C8B-B14F-4D97-AF65-F5344CB8AC3E}">
        <p14:creationId xmlns:p14="http://schemas.microsoft.com/office/powerpoint/2010/main" val="300670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el valor del MAPE de cero y la rentabilidad predicha.</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MAPE (CERO Y PREDICCIÓN)</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183259"/>
            <a:ext cx="7966364"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Al enfrentarnos a un paseo aleatorio de </a:t>
            </a:r>
            <a:r>
              <a:rPr lang="es-ES" sz="2000" dirty="0" err="1">
                <a:solidFill>
                  <a:schemeClr val="accent2"/>
                </a:solidFill>
                <a:latin typeface="Manjari"/>
                <a:cs typeface="Manjari"/>
                <a:sym typeface="Manjari"/>
              </a:rPr>
              <a:t>rt</a:t>
            </a:r>
            <a:r>
              <a:rPr lang="es-ES" sz="2000">
                <a:solidFill>
                  <a:schemeClr val="accent2"/>
                </a:solidFill>
                <a:latin typeface="Manjari"/>
                <a:cs typeface="Manjari"/>
                <a:sym typeface="Manjari"/>
              </a:rPr>
              <a:t>=0, al aplicar la fórmula comprobamos que estamos dividiendo el valor entre el mismo, por lo que será un 100%.</a:t>
            </a:r>
            <a:endParaRPr lang="es-ES" sz="2000" dirty="0">
              <a:solidFill>
                <a:schemeClr val="accent2"/>
              </a:solidFill>
              <a:latin typeface="Manjari"/>
              <a:cs typeface="Manjari"/>
              <a:sym typeface="Manjari"/>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24601" y="2433250"/>
                <a:ext cx="22947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𝑀𝐴𝑃𝐸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m:t>
                      </m:r>
                      <m:r>
                        <a:rPr lang="en-US" sz="1800" b="0" i="1" smtClean="0">
                          <a:latin typeface="Cambria Math" panose="02040503050406030204" pitchFamily="18" charset="0"/>
                        </a:rPr>
                        <m:t>1.000000</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24601" y="2433250"/>
                <a:ext cx="2294795" cy="276999"/>
              </a:xfrm>
              <a:prstGeom prst="rect">
                <a:avLst/>
              </a:prstGeom>
              <a:blipFill>
                <a:blip r:embed="rId3"/>
                <a:stretch>
                  <a:fillRect l="-2128" t="-30435" r="-6649" b="-478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433194" y="2064737"/>
                <a:ext cx="22776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𝑀𝐴𝑃𝐸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=1.118887</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433194" y="2064737"/>
                <a:ext cx="2277611" cy="276999"/>
              </a:xfrm>
              <a:prstGeom prst="rect">
                <a:avLst/>
              </a:prstGeom>
              <a:blipFill>
                <a:blip r:embed="rId4"/>
                <a:stretch>
                  <a:fillRect l="-1872" t="-31111" r="-6952" b="-48889"/>
                </a:stretch>
              </a:blipFill>
            </p:spPr>
            <p:txBody>
              <a:bodyPr/>
              <a:lstStyle/>
              <a:p>
                <a:r>
                  <a:rPr lang="en-GB">
                    <a:noFill/>
                  </a:rPr>
                  <a:t> </a:t>
                </a:r>
              </a:p>
            </p:txBody>
          </p:sp>
        </mc:Fallback>
      </mc:AlternateContent>
    </p:spTree>
    <p:extLst>
      <p:ext uri="{BB962C8B-B14F-4D97-AF65-F5344CB8AC3E}">
        <p14:creationId xmlns:p14="http://schemas.microsoft.com/office/powerpoint/2010/main" val="154012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911469"/>
            <a:ext cx="7717500" cy="1320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Utilizamos los últimos 30 valores para predecir el siguiente. De aquí calcularemos las anteriores métricas de nuevo (MAE, MSE y MAPE) y evaluaremos la calidad predictiva del modelo frente a un paseo aleatorio</a:t>
            </a:r>
          </a:p>
        </p:txBody>
      </p:sp>
      <p:sp>
        <p:nvSpPr>
          <p:cNvPr id="2012" name="Google Shape;2012;p84"/>
          <p:cNvSpPr txBox="1">
            <a:spLocks noGrp="1"/>
          </p:cNvSpPr>
          <p:nvPr>
            <p:ph type="title"/>
          </p:nvPr>
        </p:nvSpPr>
        <p:spPr>
          <a:xfrm>
            <a:off x="0" y="523025"/>
            <a:ext cx="9144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(C) PREDICCIÓN (VENTANA DESLIZANTE 30 DÍAS)</a:t>
            </a:r>
          </a:p>
        </p:txBody>
      </p:sp>
    </p:spTree>
    <p:extLst>
      <p:ext uri="{BB962C8B-B14F-4D97-AF65-F5344CB8AC3E}">
        <p14:creationId xmlns:p14="http://schemas.microsoft.com/office/powerpoint/2010/main" val="362070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el MAE en función de la predicción de datos nueva.</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(C) MAE (VENTANA DESLIZANTE 30 DÍAS)</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183259"/>
            <a:ext cx="7966364" cy="1631216"/>
          </a:xfrm>
          <a:prstGeom prst="rect">
            <a:avLst/>
          </a:prstGeom>
          <a:noFill/>
        </p:spPr>
        <p:txBody>
          <a:bodyPr wrap="square" rtlCol="0">
            <a:spAutoFit/>
          </a:bodyPr>
          <a:lstStyle/>
          <a:p>
            <a:r>
              <a:rPr lang="es-ES" sz="2000" dirty="0">
                <a:solidFill>
                  <a:schemeClr val="accent2"/>
                </a:solidFill>
                <a:latin typeface="Manjari"/>
                <a:cs typeface="Manjari"/>
                <a:sym typeface="Manjari"/>
              </a:rPr>
              <a:t>No solo observamos que es un valor muy bajo, sino que en comparación con el valor MAE de la primera predicción (0.009716033060463036), podemos ver que es ligeramente menor por lo que nos dice que no solo es una predicción precisa, sino que es más precisa que la primera.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95936" y="2237332"/>
                <a:ext cx="2152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m:t>
                          </m:r>
                          <m:r>
                            <a:rPr lang="en-US" sz="1800" b="0" i="1" smtClean="0">
                              <a:solidFill>
                                <a:schemeClr val="bg1">
                                  <a:lumMod val="10000"/>
                                </a:schemeClr>
                              </a:solidFill>
                              <a:latin typeface="Cambria Math" panose="02040503050406030204" pitchFamily="18" charset="0"/>
                            </a:rPr>
                            <m:t>𝐴</m:t>
                          </m:r>
                          <m:r>
                            <a:rPr lang="en-US" sz="1800" i="1">
                              <a:solidFill>
                                <a:schemeClr val="bg1">
                                  <a:lumMod val="10000"/>
                                </a:schemeClr>
                              </a:solidFill>
                              <a:latin typeface="Cambria Math" panose="02040503050406030204" pitchFamily="18" charset="0"/>
                            </a:rPr>
                            <m:t>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=0.009740</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95936" y="2237332"/>
                <a:ext cx="2152128" cy="276999"/>
              </a:xfrm>
              <a:prstGeom prst="rect">
                <a:avLst/>
              </a:prstGeom>
              <a:blipFill>
                <a:blip r:embed="rId3"/>
                <a:stretch>
                  <a:fillRect l="-1977" t="-31111" r="-7062" b="-5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504528" y="1960241"/>
                <a:ext cx="21349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=0.009716</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504528" y="1960241"/>
                <a:ext cx="2134943" cy="276999"/>
              </a:xfrm>
              <a:prstGeom prst="rect">
                <a:avLst/>
              </a:prstGeom>
              <a:blipFill>
                <a:blip r:embed="rId4"/>
                <a:stretch>
                  <a:fillRect l="-2286" t="-31111" r="-7429" b="-4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F31C70A-9755-941B-60D8-35746FFC46A4}"/>
                  </a:ext>
                </a:extLst>
              </p:cNvPr>
              <p:cNvSpPr txBox="1"/>
              <p:nvPr/>
            </p:nvSpPr>
            <p:spPr>
              <a:xfrm>
                <a:off x="3410304" y="2514331"/>
                <a:ext cx="23233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m:t>
                          </m:r>
                          <m:r>
                            <a:rPr lang="en-US" sz="1800" b="0" i="1" smtClean="0">
                              <a:solidFill>
                                <a:schemeClr val="bg1">
                                  <a:lumMod val="10000"/>
                                </a:schemeClr>
                              </a:solidFill>
                              <a:latin typeface="Cambria Math" panose="02040503050406030204" pitchFamily="18" charset="0"/>
                            </a:rPr>
                            <m:t>𝐴</m:t>
                          </m:r>
                          <m:r>
                            <a:rPr lang="en-US" sz="1800" i="1">
                              <a:solidFill>
                                <a:schemeClr val="bg1">
                                  <a:lumMod val="10000"/>
                                </a:schemeClr>
                              </a:solidFill>
                              <a:latin typeface="Cambria Math" panose="02040503050406030204" pitchFamily="18" charset="0"/>
                            </a:rPr>
                            <m:t>𝐸</m:t>
                          </m:r>
                        </m:e>
                        <m:sub>
                          <m:r>
                            <a:rPr lang="en-US" sz="1800" b="0" i="1" smtClean="0">
                              <a:solidFill>
                                <a:schemeClr val="bg1">
                                  <a:lumMod val="10000"/>
                                </a:schemeClr>
                              </a:solidFill>
                              <a:latin typeface="Cambria Math" panose="02040503050406030204" pitchFamily="18" charset="0"/>
                            </a:rPr>
                            <m:t>30</m:t>
                          </m:r>
                          <m:r>
                            <a:rPr lang="en-US" sz="1800" b="0" i="1" smtClean="0">
                              <a:solidFill>
                                <a:schemeClr val="bg1">
                                  <a:lumMod val="10000"/>
                                </a:schemeClr>
                              </a:solidFill>
                              <a:latin typeface="Cambria Math" panose="02040503050406030204" pitchFamily="18" charset="0"/>
                            </a:rPr>
                            <m:t>𝑑</m:t>
                          </m:r>
                          <m:r>
                            <a:rPr lang="en-US" sz="1800" b="0" i="1" smtClean="0">
                              <a:solidFill>
                                <a:schemeClr val="bg1">
                                  <a:lumMod val="10000"/>
                                </a:schemeClr>
                              </a:solidFill>
                              <a:latin typeface="Cambria Math" panose="02040503050406030204" pitchFamily="18" charset="0"/>
                            </a:rPr>
                            <m:t>í</m:t>
                          </m:r>
                          <m:r>
                            <a:rPr lang="en-US" sz="1800" b="0" i="1" smtClean="0">
                              <a:solidFill>
                                <a:schemeClr val="bg1">
                                  <a:lumMod val="10000"/>
                                </a:schemeClr>
                              </a:solidFill>
                              <a:latin typeface="Cambria Math" panose="02040503050406030204" pitchFamily="18" charset="0"/>
                            </a:rPr>
                            <m:t>𝑎𝑠</m:t>
                          </m:r>
                        </m:sub>
                      </m:sSub>
                      <m:r>
                        <a:rPr lang="en-US" sz="1800" i="1">
                          <a:latin typeface="Cambria Math" panose="02040503050406030204" pitchFamily="18" charset="0"/>
                        </a:rPr>
                        <m:t>=0.006149</m:t>
                      </m:r>
                    </m:oMath>
                  </m:oMathPara>
                </a14:m>
                <a:endParaRPr/>
              </a:p>
            </p:txBody>
          </p:sp>
        </mc:Choice>
        <mc:Fallback xmlns="">
          <p:sp>
            <p:nvSpPr>
              <p:cNvPr id="2" name="TextBox 1">
                <a:extLst>
                  <a:ext uri="{FF2B5EF4-FFF2-40B4-BE49-F238E27FC236}">
                    <a16:creationId xmlns:a16="http://schemas.microsoft.com/office/drawing/2014/main" id="{5F31C70A-9755-941B-60D8-35746FFC46A4}"/>
                  </a:ext>
                </a:extLst>
              </p:cNvPr>
              <p:cNvSpPr txBox="1">
                <a:spLocks noRot="1" noChangeAspect="1" noMove="1" noResize="1" noEditPoints="1" noAdjustHandles="1" noChangeArrowheads="1" noChangeShapeType="1" noTextEdit="1"/>
              </p:cNvSpPr>
              <p:nvPr/>
            </p:nvSpPr>
            <p:spPr>
              <a:xfrm>
                <a:off x="3410304" y="2514331"/>
                <a:ext cx="2323392" cy="276999"/>
              </a:xfrm>
              <a:prstGeom prst="rect">
                <a:avLst/>
              </a:prstGeom>
              <a:blipFill>
                <a:blip r:embed="rId5"/>
                <a:stretch>
                  <a:fillRect l="-1832" t="-30435" r="-6545" b="-47826"/>
                </a:stretch>
              </a:blipFill>
            </p:spPr>
            <p:txBody>
              <a:bodyPr/>
              <a:lstStyle/>
              <a:p>
                <a:r>
                  <a:rPr lang="en-GB">
                    <a:noFill/>
                  </a:rPr>
                  <a:t> </a:t>
                </a:r>
              </a:p>
            </p:txBody>
          </p:sp>
        </mc:Fallback>
      </mc:AlternateContent>
    </p:spTree>
    <p:extLst>
      <p:ext uri="{BB962C8B-B14F-4D97-AF65-F5344CB8AC3E}">
        <p14:creationId xmlns:p14="http://schemas.microsoft.com/office/powerpoint/2010/main" val="68534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también la MSE de cero con la predicción.</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(C) MSE (VENTANA DESLIZANTE 30 DÍAS)</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183259"/>
            <a:ext cx="7966364" cy="1323439"/>
          </a:xfrm>
          <a:prstGeom prst="rect">
            <a:avLst/>
          </a:prstGeom>
          <a:noFill/>
        </p:spPr>
        <p:txBody>
          <a:bodyPr wrap="square" rtlCol="0">
            <a:spAutoFit/>
          </a:bodyPr>
          <a:lstStyle/>
          <a:p>
            <a:r>
              <a:rPr lang="es-ES" sz="2000" dirty="0">
                <a:solidFill>
                  <a:schemeClr val="accent2"/>
                </a:solidFill>
                <a:latin typeface="Manjari"/>
                <a:cs typeface="Manjari"/>
                <a:sym typeface="Manjari"/>
              </a:rPr>
              <a:t>Al igual que antes, no solo obtenemos un valor bajo, lo cual nos indica una predicción acertada, sino que también el valor es menor que el MSE de la primera predicción (0.0001638370), lo que nos permite observar que esta predicción es aún más precisa.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234422" y="2237465"/>
                <a:ext cx="2692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𝑀𝑆𝐸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 0.0001645392</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234422" y="2237465"/>
                <a:ext cx="2692340" cy="276999"/>
              </a:xfrm>
              <a:prstGeom prst="rect">
                <a:avLst/>
              </a:prstGeom>
              <a:blipFill>
                <a:blip r:embed="rId3"/>
                <a:stretch>
                  <a:fillRect l="-1814" t="-31111" r="-5669" b="-5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234422" y="1960241"/>
                <a:ext cx="2675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𝑀𝑆𝐸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 0.0001638370</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234422" y="1960241"/>
                <a:ext cx="2675155" cy="276999"/>
              </a:xfrm>
              <a:prstGeom prst="rect">
                <a:avLst/>
              </a:prstGeom>
              <a:blipFill>
                <a:blip r:embed="rId4"/>
                <a:stretch>
                  <a:fillRect l="-1826" t="-31111" r="-5708" b="-4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0E608E1-7ECC-B69E-8124-2EE056F27E6A}"/>
                  </a:ext>
                </a:extLst>
              </p:cNvPr>
              <p:cNvSpPr txBox="1"/>
              <p:nvPr/>
            </p:nvSpPr>
            <p:spPr>
              <a:xfrm>
                <a:off x="3080694" y="2514464"/>
                <a:ext cx="2999796"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𝑀𝑆𝐸</m:t>
                          </m:r>
                        </m:e>
                        <m:sub>
                          <m:r>
                            <a:rPr lang="en-US" sz="1800" b="0" i="1" smtClean="0">
                              <a:latin typeface="Cambria Math" panose="02040503050406030204" pitchFamily="18" charset="0"/>
                            </a:rPr>
                            <m:t>30</m:t>
                          </m:r>
                          <m:r>
                            <a:rPr lang="en-US" sz="1800" b="0" i="1" smtClean="0">
                              <a:latin typeface="Cambria Math" panose="02040503050406030204" pitchFamily="18" charset="0"/>
                            </a:rPr>
                            <m:t>𝑑</m:t>
                          </m:r>
                          <m:r>
                            <a:rPr lang="en-US" sz="1800" b="0" i="1" smtClean="0">
                              <a:latin typeface="Cambria Math" panose="02040503050406030204" pitchFamily="18" charset="0"/>
                            </a:rPr>
                            <m:t>í</m:t>
                          </m:r>
                          <m:r>
                            <a:rPr lang="en-US" sz="1800" b="0" i="1" smtClean="0">
                              <a:latin typeface="Cambria Math" panose="02040503050406030204" pitchFamily="18" charset="0"/>
                            </a:rPr>
                            <m:t>𝑎𝑠</m:t>
                          </m:r>
                        </m:sub>
                      </m:sSub>
                      <m:r>
                        <a:rPr lang="en-US" sz="1800" i="1">
                          <a:latin typeface="Cambria Math" panose="02040503050406030204" pitchFamily="18" charset="0"/>
                        </a:rPr>
                        <m:t>=5.685716</m:t>
                      </m:r>
                      <m:sSup>
                        <m:sSupPr>
                          <m:ctrlPr>
                            <a:rPr lang="en-US" sz="1800" i="1" smtClean="0">
                              <a:solidFill>
                                <a:srgbClr val="836967"/>
                              </a:solidFill>
                              <a:latin typeface="Cambria Math" panose="02040503050406030204" pitchFamily="18" charset="0"/>
                            </a:rPr>
                          </m:ctrlPr>
                        </m:sSupPr>
                        <m:e>
                          <m:r>
                            <a:rPr lang="en-US" sz="1800" b="0" i="1" smtClean="0">
                              <a:solidFill>
                                <a:srgbClr val="836967"/>
                              </a:solidFill>
                              <a:latin typeface="Cambria Math" panose="02040503050406030204" pitchFamily="18" charset="0"/>
                            </a:rPr>
                            <m:t>∗</m:t>
                          </m:r>
                          <m:r>
                            <a:rPr lang="en-US" sz="1800" i="1" smtClean="0">
                              <a:latin typeface="Cambria Math" panose="02040503050406030204" pitchFamily="18" charset="0"/>
                            </a:rPr>
                            <m:t>10</m:t>
                          </m:r>
                        </m:e>
                        <m:sup>
                          <m:r>
                            <a:rPr lang="en-US" sz="1800" i="1" smtClean="0">
                              <a:latin typeface="Cambria Math" panose="02040503050406030204" pitchFamily="18" charset="0"/>
                            </a:rPr>
                            <m:t>−5</m:t>
                          </m:r>
                        </m:sup>
                      </m:sSup>
                    </m:oMath>
                  </m:oMathPara>
                </a14:m>
                <a:endParaRPr/>
              </a:p>
            </p:txBody>
          </p:sp>
        </mc:Choice>
        <mc:Fallback xmlns="">
          <p:sp>
            <p:nvSpPr>
              <p:cNvPr id="2" name="TextBox 1">
                <a:extLst>
                  <a:ext uri="{FF2B5EF4-FFF2-40B4-BE49-F238E27FC236}">
                    <a16:creationId xmlns:a16="http://schemas.microsoft.com/office/drawing/2014/main" id="{10E608E1-7ECC-B69E-8124-2EE056F27E6A}"/>
                  </a:ext>
                </a:extLst>
              </p:cNvPr>
              <p:cNvSpPr txBox="1">
                <a:spLocks noRot="1" noChangeAspect="1" noMove="1" noResize="1" noEditPoints="1" noAdjustHandles="1" noChangeArrowheads="1" noChangeShapeType="1" noTextEdit="1"/>
              </p:cNvSpPr>
              <p:nvPr/>
            </p:nvSpPr>
            <p:spPr>
              <a:xfrm>
                <a:off x="3080694" y="2514464"/>
                <a:ext cx="2999796" cy="280077"/>
              </a:xfrm>
              <a:prstGeom prst="rect">
                <a:avLst/>
              </a:prstGeom>
              <a:blipFill>
                <a:blip r:embed="rId5"/>
                <a:stretch>
                  <a:fillRect l="-1423" t="-28261" r="-5081" b="-50000"/>
                </a:stretch>
              </a:blipFill>
            </p:spPr>
            <p:txBody>
              <a:bodyPr/>
              <a:lstStyle/>
              <a:p>
                <a:r>
                  <a:rPr lang="en-GB">
                    <a:noFill/>
                  </a:rPr>
                  <a:t> </a:t>
                </a:r>
              </a:p>
            </p:txBody>
          </p:sp>
        </mc:Fallback>
      </mc:AlternateContent>
    </p:spTree>
    <p:extLst>
      <p:ext uri="{BB962C8B-B14F-4D97-AF65-F5344CB8AC3E}">
        <p14:creationId xmlns:p14="http://schemas.microsoft.com/office/powerpoint/2010/main" val="247567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Calculamos el MAPE en función de la predicción de datos nueva.</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(C) MAPE (VENTANA DESLIZANTE 30 DÍAS)</a:t>
            </a:r>
          </a:p>
        </p:txBody>
      </p:sp>
      <p:sp>
        <p:nvSpPr>
          <p:cNvPr id="4" name="TextBox 3">
            <a:extLst>
              <a:ext uri="{FF2B5EF4-FFF2-40B4-BE49-F238E27FC236}">
                <a16:creationId xmlns:a16="http://schemas.microsoft.com/office/drawing/2014/main" id="{3DDE1963-3882-20ED-2D9C-BA3C19D60669}"/>
              </a:ext>
            </a:extLst>
          </p:cNvPr>
          <p:cNvSpPr txBox="1"/>
          <p:nvPr/>
        </p:nvSpPr>
        <p:spPr>
          <a:xfrm>
            <a:off x="588818" y="3063395"/>
            <a:ext cx="7966364" cy="1938992"/>
          </a:xfrm>
          <a:prstGeom prst="rect">
            <a:avLst/>
          </a:prstGeom>
          <a:noFill/>
        </p:spPr>
        <p:txBody>
          <a:bodyPr wrap="square" rtlCol="0">
            <a:spAutoFit/>
          </a:bodyPr>
          <a:lstStyle/>
          <a:p>
            <a:r>
              <a:rPr lang="es-ES" sz="2000" dirty="0">
                <a:solidFill>
                  <a:schemeClr val="accent2"/>
                </a:solidFill>
                <a:latin typeface="Manjari"/>
                <a:cs typeface="Manjari"/>
                <a:sym typeface="Manjari"/>
              </a:rPr>
              <a:t>Es un porcentaje muy bajo, lo que nos dice que tiene un error relativo bajo y por lo tanto nos vuelve a mostrar que es una predicción precisa, pero, a diferencia de las anteriores métricas, este valor es un poco mayor que el MAPE de la primera predicción (1.1188872121117088) lo que nos muestra que tiene un error relativo ligeramente más alto.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24601" y="2335127"/>
                <a:ext cx="22947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𝑀𝐴𝑃𝐸</m:t>
                          </m:r>
                        </m:e>
                        <m:sub>
                          <m:r>
                            <a:rPr lang="en-US" sz="1800" b="0" i="1" smtClean="0">
                              <a:latin typeface="Cambria Math" panose="02040503050406030204" pitchFamily="18" charset="0"/>
                            </a:rPr>
                            <m:t>𝑐𝑒𝑟𝑜</m:t>
                          </m:r>
                        </m:sub>
                      </m:sSub>
                      <m:r>
                        <a:rPr lang="en-US" sz="1800" i="1">
                          <a:latin typeface="Cambria Math" panose="02040503050406030204" pitchFamily="18" charset="0"/>
                        </a:rPr>
                        <m:t>=</m:t>
                      </m:r>
                      <m:r>
                        <a:rPr lang="en-US" sz="1800" b="0" i="1" smtClean="0">
                          <a:latin typeface="Cambria Math" panose="02040503050406030204" pitchFamily="18" charset="0"/>
                        </a:rPr>
                        <m:t>1.000000</m:t>
                      </m:r>
                    </m:oMath>
                  </m:oMathPara>
                </a14:m>
                <a:endParaRPr/>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24601" y="2335127"/>
                <a:ext cx="2294795" cy="276999"/>
              </a:xfrm>
              <a:prstGeom prst="rect">
                <a:avLst/>
              </a:prstGeom>
              <a:blipFill>
                <a:blip r:embed="rId3"/>
                <a:stretch>
                  <a:fillRect l="-2128" t="-31111" r="-6649" b="-5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011656-2D8A-95C0-28A1-073CE4EFC04E}"/>
                  </a:ext>
                </a:extLst>
              </p:cNvPr>
              <p:cNvSpPr txBox="1"/>
              <p:nvPr/>
            </p:nvSpPr>
            <p:spPr>
              <a:xfrm>
                <a:off x="3433194" y="2064737"/>
                <a:ext cx="22776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𝑀𝐴𝑃𝐸</m:t>
                          </m:r>
                        </m:e>
                        <m:sub>
                          <m:r>
                            <a:rPr lang="en-US" sz="1800" b="0" i="1" smtClean="0">
                              <a:latin typeface="Cambria Math" panose="02040503050406030204" pitchFamily="18" charset="0"/>
                            </a:rPr>
                            <m:t>𝑟𝑒𝑎𝑙</m:t>
                          </m:r>
                        </m:sub>
                      </m:sSub>
                      <m:r>
                        <a:rPr lang="en-US" sz="1800" i="1">
                          <a:latin typeface="Cambria Math" panose="02040503050406030204" pitchFamily="18" charset="0"/>
                        </a:rPr>
                        <m:t>=1.118887</m:t>
                      </m:r>
                    </m:oMath>
                  </m:oMathPara>
                </a14:m>
                <a:endParaRPr/>
              </a:p>
            </p:txBody>
          </p:sp>
        </mc:Choice>
        <mc:Fallback xmlns="">
          <p:sp>
            <p:nvSpPr>
              <p:cNvPr id="3" name="TextBox 2">
                <a:extLst>
                  <a:ext uri="{FF2B5EF4-FFF2-40B4-BE49-F238E27FC236}">
                    <a16:creationId xmlns:a16="http://schemas.microsoft.com/office/drawing/2014/main" id="{05011656-2D8A-95C0-28A1-073CE4EFC04E}"/>
                  </a:ext>
                </a:extLst>
              </p:cNvPr>
              <p:cNvSpPr txBox="1">
                <a:spLocks noRot="1" noChangeAspect="1" noMove="1" noResize="1" noEditPoints="1" noAdjustHandles="1" noChangeArrowheads="1" noChangeShapeType="1" noTextEdit="1"/>
              </p:cNvSpPr>
              <p:nvPr/>
            </p:nvSpPr>
            <p:spPr>
              <a:xfrm>
                <a:off x="3433194" y="2064737"/>
                <a:ext cx="2277611" cy="276999"/>
              </a:xfrm>
              <a:prstGeom prst="rect">
                <a:avLst/>
              </a:prstGeom>
              <a:blipFill>
                <a:blip r:embed="rId4"/>
                <a:stretch>
                  <a:fillRect l="-1872" t="-31111" r="-6952" b="-4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CB0FB4-A6AC-122A-A265-15919BAE064B}"/>
                  </a:ext>
                </a:extLst>
              </p:cNvPr>
              <p:cNvSpPr txBox="1"/>
              <p:nvPr/>
            </p:nvSpPr>
            <p:spPr>
              <a:xfrm>
                <a:off x="3338968" y="2612126"/>
                <a:ext cx="2466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b="0" i="1" smtClean="0">
                              <a:solidFill>
                                <a:schemeClr val="bg1">
                                  <a:lumMod val="10000"/>
                                </a:schemeClr>
                              </a:solidFill>
                              <a:latin typeface="Cambria Math" panose="02040503050406030204" pitchFamily="18" charset="0"/>
                            </a:rPr>
                            <m:t>𝑀𝐴𝑃𝐸</m:t>
                          </m:r>
                        </m:e>
                        <m:sub>
                          <m:r>
                            <a:rPr lang="en-US" sz="1800" b="0" i="1" smtClean="0">
                              <a:solidFill>
                                <a:schemeClr val="bg1">
                                  <a:lumMod val="10000"/>
                                </a:schemeClr>
                              </a:solidFill>
                              <a:latin typeface="Cambria Math" panose="02040503050406030204" pitchFamily="18" charset="0"/>
                            </a:rPr>
                            <m:t>30</m:t>
                          </m:r>
                          <m:r>
                            <a:rPr lang="en-US" sz="1800" b="0" i="1" smtClean="0">
                              <a:solidFill>
                                <a:schemeClr val="bg1">
                                  <a:lumMod val="10000"/>
                                </a:schemeClr>
                              </a:solidFill>
                              <a:latin typeface="Cambria Math" panose="02040503050406030204" pitchFamily="18" charset="0"/>
                            </a:rPr>
                            <m:t>𝑑</m:t>
                          </m:r>
                          <m:r>
                            <a:rPr lang="en-US" sz="1800" b="0" i="1" smtClean="0">
                              <a:solidFill>
                                <a:schemeClr val="bg1">
                                  <a:lumMod val="10000"/>
                                </a:schemeClr>
                              </a:solidFill>
                              <a:latin typeface="Cambria Math" panose="02040503050406030204" pitchFamily="18" charset="0"/>
                            </a:rPr>
                            <m:t>í</m:t>
                          </m:r>
                          <m:r>
                            <a:rPr lang="en-US" sz="1800" b="0" i="1" smtClean="0">
                              <a:solidFill>
                                <a:schemeClr val="bg1">
                                  <a:lumMod val="10000"/>
                                </a:schemeClr>
                              </a:solidFill>
                              <a:latin typeface="Cambria Math" panose="02040503050406030204" pitchFamily="18" charset="0"/>
                            </a:rPr>
                            <m:t>𝑎𝑠</m:t>
                          </m:r>
                        </m:sub>
                      </m:sSub>
                      <m:r>
                        <a:rPr lang="en-US" sz="1800" i="1">
                          <a:latin typeface="Cambria Math" panose="02040503050406030204" pitchFamily="18" charset="0"/>
                        </a:rPr>
                        <m:t>=1.385370</m:t>
                      </m:r>
                    </m:oMath>
                  </m:oMathPara>
                </a14:m>
                <a:endParaRPr/>
              </a:p>
            </p:txBody>
          </p:sp>
        </mc:Choice>
        <mc:Fallback xmlns="">
          <p:sp>
            <p:nvSpPr>
              <p:cNvPr id="2" name="TextBox 1">
                <a:extLst>
                  <a:ext uri="{FF2B5EF4-FFF2-40B4-BE49-F238E27FC236}">
                    <a16:creationId xmlns:a16="http://schemas.microsoft.com/office/drawing/2014/main" id="{9ACB0FB4-A6AC-122A-A265-15919BAE064B}"/>
                  </a:ext>
                </a:extLst>
              </p:cNvPr>
              <p:cNvSpPr txBox="1">
                <a:spLocks noRot="1" noChangeAspect="1" noMove="1" noResize="1" noEditPoints="1" noAdjustHandles="1" noChangeArrowheads="1" noChangeShapeType="1" noTextEdit="1"/>
              </p:cNvSpPr>
              <p:nvPr/>
            </p:nvSpPr>
            <p:spPr>
              <a:xfrm>
                <a:off x="3338968" y="2612126"/>
                <a:ext cx="2466060" cy="276999"/>
              </a:xfrm>
              <a:prstGeom prst="rect">
                <a:avLst/>
              </a:prstGeom>
              <a:blipFill>
                <a:blip r:embed="rId5"/>
                <a:stretch>
                  <a:fillRect l="-1980" t="-30435" r="-6188" b="-47826"/>
                </a:stretch>
              </a:blipFill>
            </p:spPr>
            <p:txBody>
              <a:bodyPr/>
              <a:lstStyle/>
              <a:p>
                <a:r>
                  <a:rPr lang="en-GB">
                    <a:noFill/>
                  </a:rPr>
                  <a:t> </a:t>
                </a:r>
              </a:p>
            </p:txBody>
          </p:sp>
        </mc:Fallback>
      </mc:AlternateContent>
    </p:spTree>
    <p:extLst>
      <p:ext uri="{BB962C8B-B14F-4D97-AF65-F5344CB8AC3E}">
        <p14:creationId xmlns:p14="http://schemas.microsoft.com/office/powerpoint/2010/main" val="258737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91032"/>
            <a:ext cx="7717500" cy="1320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Utilizando el caso de la ventana deslizante anterior, calculamos su rentabilidad para averiguar si es una buena inversión.</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El valor de la rentabilidad obtenido de lo anterior es de [-0.13773426].</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Es un valor negativo, lo cual implica perdidas y es menor a la rentabilidad media obtenida al principio (-0.0001736404162646068).</a:t>
            </a:r>
          </a:p>
        </p:txBody>
      </p:sp>
      <p:sp>
        <p:nvSpPr>
          <p:cNvPr id="2012" name="Google Shape;2012;p84"/>
          <p:cNvSpPr txBox="1">
            <a:spLocks noGrp="1"/>
          </p:cNvSpPr>
          <p:nvPr>
            <p:ph type="title"/>
          </p:nvPr>
        </p:nvSpPr>
        <p:spPr>
          <a:xfrm>
            <a:off x="-193964" y="523025"/>
            <a:ext cx="9531928"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(D) RENTABILIDAD DE LA ESTRATEGIA DE INVERSIÓN</a:t>
            </a:r>
          </a:p>
        </p:txBody>
      </p:sp>
    </p:spTree>
    <p:extLst>
      <p:ext uri="{BB962C8B-B14F-4D97-AF65-F5344CB8AC3E}">
        <p14:creationId xmlns:p14="http://schemas.microsoft.com/office/powerpoint/2010/main" val="40878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MEDIA: Calculamos el valor rentabilidad media de los datos ya procesados.</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PROCESADO DE DATOS</a:t>
            </a:r>
            <a:endParaRPr dirty="0"/>
          </a:p>
        </p:txBody>
      </p:sp>
      <p:pic>
        <p:nvPicPr>
          <p:cNvPr id="2" name="Picture 2" descr="Calculando Media aritmética - Estadística con Python - Mi Diario Python">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685" y="1957445"/>
            <a:ext cx="1928630" cy="12286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1586345" y="3637082"/>
            <a:ext cx="5971310" cy="707886"/>
          </a:xfrm>
          <a:prstGeom prst="rect">
            <a:avLst/>
          </a:prstGeom>
          <a:noFill/>
        </p:spPr>
        <p:txBody>
          <a:bodyPr wrap="square" rtlCol="0">
            <a:spAutoFit/>
          </a:bodyPr>
          <a:lstStyle/>
          <a:p>
            <a:r>
              <a:rPr lang="es-ES" sz="2000" dirty="0">
                <a:solidFill>
                  <a:schemeClr val="accent2"/>
                </a:solidFill>
                <a:latin typeface="Manjari"/>
                <a:cs typeface="Manjari"/>
                <a:sym typeface="Manjari"/>
              </a:rPr>
              <a:t>Valor cercano a cero, y negativo. En este caso esto significa que ha habido perdida.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728404" y="3186054"/>
                <a:ext cx="1687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m:t>
                      </m:r>
                      <m:r>
                        <a:rPr lang="en-GB" sz="1800" i="1">
                          <a:latin typeface="Cambria Math" panose="02040503050406030204" pitchFamily="18" charset="0"/>
                        </a:rPr>
                        <m:t>=−0.00017</m:t>
                      </m:r>
                      <m:r>
                        <a:rPr lang="en-US" sz="1800" b="0" i="1" smtClean="0">
                          <a:latin typeface="Cambria Math" panose="02040503050406030204" pitchFamily="18" charset="0"/>
                        </a:rPr>
                        <m:t>3</m:t>
                      </m:r>
                    </m:oMath>
                  </m:oMathPara>
                </a14:m>
                <a:endParaRPr lang="en-GB"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728404" y="3186054"/>
                <a:ext cx="1687192" cy="276999"/>
              </a:xfrm>
              <a:prstGeom prst="rect">
                <a:avLst/>
              </a:prstGeom>
              <a:blipFill>
                <a:blip r:embed="rId4"/>
                <a:stretch>
                  <a:fillRect l="-2899" r="-2899" b="-8889"/>
                </a:stretch>
              </a:blipFill>
            </p:spPr>
            <p:txBody>
              <a:bodyPr/>
              <a:lstStyle/>
              <a:p>
                <a:r>
                  <a:rPr lang="en-GB">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689796"/>
            <a:ext cx="7717500" cy="1320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Conclusión:</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No lo consideramos una buena inversión teniendo en consideración que la rentabilidad es menor y se mantiene negativa, que como ya hemos dicho anteriormente significa perdidas.</a:t>
            </a:r>
          </a:p>
        </p:txBody>
      </p:sp>
      <p:sp>
        <p:nvSpPr>
          <p:cNvPr id="2012" name="Google Shape;2012;p84"/>
          <p:cNvSpPr txBox="1">
            <a:spLocks noGrp="1"/>
          </p:cNvSpPr>
          <p:nvPr>
            <p:ph type="title"/>
          </p:nvPr>
        </p:nvSpPr>
        <p:spPr>
          <a:xfrm>
            <a:off x="-193964" y="523025"/>
            <a:ext cx="9531928"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(D) RENTABILIDAD DE LA ESTRATEGIA DE INVERSIÓN</a:t>
            </a:r>
          </a:p>
        </p:txBody>
      </p:sp>
    </p:spTree>
    <p:extLst>
      <p:ext uri="{BB962C8B-B14F-4D97-AF65-F5344CB8AC3E}">
        <p14:creationId xmlns:p14="http://schemas.microsoft.com/office/powerpoint/2010/main" val="427268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VARIANZA: La hemos calculado elevando al cuadrado la desviación estándar usada para eliminar los datos atípicos. </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PROCESADO DE DATOS</a:t>
            </a:r>
            <a:endParaRPr dirty="0"/>
          </a:p>
        </p:txBody>
      </p:sp>
      <p:pic>
        <p:nvPicPr>
          <p:cNvPr id="2" name="Picture 2">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srcRect/>
          <a:stretch/>
        </p:blipFill>
        <p:spPr bwMode="auto">
          <a:xfrm>
            <a:off x="2543889" y="1965241"/>
            <a:ext cx="4056222" cy="1213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1586345" y="3637082"/>
            <a:ext cx="5971310" cy="707886"/>
          </a:xfrm>
          <a:prstGeom prst="rect">
            <a:avLst/>
          </a:prstGeom>
          <a:noFill/>
        </p:spPr>
        <p:txBody>
          <a:bodyPr wrap="square" rtlCol="0">
            <a:spAutoFit/>
          </a:bodyPr>
          <a:lstStyle/>
          <a:p>
            <a:r>
              <a:rPr lang="es-ES" sz="2000" dirty="0">
                <a:solidFill>
                  <a:schemeClr val="accent2"/>
                </a:solidFill>
                <a:latin typeface="Manjari"/>
                <a:cs typeface="Manjari"/>
                <a:sym typeface="Manjari"/>
              </a:rPr>
              <a:t>Es cercana a cero. Esto nos dice que lo datos no varían en valor entre sí apenas (Son estables).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09406" y="3178257"/>
                <a:ext cx="23251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𝑉𝑎𝑟𝑖𝑎𝑛𝑧𝑎</m:t>
                      </m:r>
                      <m:r>
                        <a:rPr lang="en-US" sz="1800" i="1">
                          <a:latin typeface="Cambria Math" panose="02040503050406030204" pitchFamily="18" charset="0"/>
                        </a:rPr>
                        <m:t>= 0.000163</m:t>
                      </m:r>
                    </m:oMath>
                  </m:oMathPara>
                </a14:m>
                <a:endParaRPr lang="en-GB"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09406" y="3178257"/>
                <a:ext cx="2325188" cy="276999"/>
              </a:xfrm>
              <a:prstGeom prst="rect">
                <a:avLst/>
              </a:prstGeom>
              <a:blipFill>
                <a:blip r:embed="rId4"/>
                <a:stretch>
                  <a:fillRect l="-1832" r="-1832" b="-8696"/>
                </a:stretch>
              </a:blipFill>
            </p:spPr>
            <p:txBody>
              <a:bodyPr/>
              <a:lstStyle/>
              <a:p>
                <a:r>
                  <a:rPr lang="en-GB">
                    <a:noFill/>
                  </a:rPr>
                  <a:t> </a:t>
                </a:r>
              </a:p>
            </p:txBody>
          </p:sp>
        </mc:Fallback>
      </mc:AlternateContent>
    </p:spTree>
    <p:extLst>
      <p:ext uri="{BB962C8B-B14F-4D97-AF65-F5344CB8AC3E}">
        <p14:creationId xmlns:p14="http://schemas.microsoft.com/office/powerpoint/2010/main" val="30489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SESGO: Calculamos la diferencia entre la rentabilidad estimada y la real.</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PROCESADO DE DATOS</a:t>
            </a:r>
            <a:endParaRPr dirty="0"/>
          </a:p>
        </p:txBody>
      </p:sp>
      <p:pic>
        <p:nvPicPr>
          <p:cNvPr id="2" name="Picture 2">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srcRect/>
          <a:stretch/>
        </p:blipFill>
        <p:spPr bwMode="auto">
          <a:xfrm>
            <a:off x="3490432" y="1965241"/>
            <a:ext cx="2163135" cy="12130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1586345" y="3637082"/>
            <a:ext cx="5971310" cy="707886"/>
          </a:xfrm>
          <a:prstGeom prst="rect">
            <a:avLst/>
          </a:prstGeom>
          <a:noFill/>
        </p:spPr>
        <p:txBody>
          <a:bodyPr wrap="square" rtlCol="0">
            <a:spAutoFit/>
          </a:bodyPr>
          <a:lstStyle/>
          <a:p>
            <a:r>
              <a:rPr lang="es-ES" sz="2000" dirty="0">
                <a:solidFill>
                  <a:schemeClr val="accent2"/>
                </a:solidFill>
                <a:latin typeface="Manjari"/>
                <a:cs typeface="Manjari"/>
                <a:sym typeface="Manjari"/>
              </a:rPr>
              <a:t>Tiene un valor muy cercano a cero por lo que el valor estimado es muy próximo al real.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827564" y="3178257"/>
                <a:ext cx="14888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 0.126133</m:t>
                      </m:r>
                    </m:oMath>
                  </m:oMathPara>
                </a14:m>
                <a:endParaRPr lang="en-GB"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827564" y="3178257"/>
                <a:ext cx="1488869" cy="276999"/>
              </a:xfrm>
              <a:prstGeom prst="rect">
                <a:avLst/>
              </a:prstGeom>
              <a:blipFill>
                <a:blip r:embed="rId4"/>
                <a:stretch>
                  <a:fillRect l="-3279" r="-3279" b="-8696"/>
                </a:stretch>
              </a:blipFill>
            </p:spPr>
            <p:txBody>
              <a:bodyPr/>
              <a:lstStyle/>
              <a:p>
                <a:r>
                  <a:rPr lang="en-GB">
                    <a:noFill/>
                  </a:rPr>
                  <a:t> </a:t>
                </a:r>
              </a:p>
            </p:txBody>
          </p:sp>
        </mc:Fallback>
      </mc:AlternateContent>
    </p:spTree>
    <p:extLst>
      <p:ext uri="{BB962C8B-B14F-4D97-AF65-F5344CB8AC3E}">
        <p14:creationId xmlns:p14="http://schemas.microsoft.com/office/powerpoint/2010/main" val="285404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KURTOSIS: Es el grado de concentración que presentan los valores de la rentabilidad alrededor de  la zona central de la distribución de frecuencias.</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PROCESADO DE DATOS</a:t>
            </a:r>
            <a:endParaRPr dirty="0"/>
          </a:p>
        </p:txBody>
      </p:sp>
      <p:sp>
        <p:nvSpPr>
          <p:cNvPr id="4" name="TextBox 3">
            <a:extLst>
              <a:ext uri="{FF2B5EF4-FFF2-40B4-BE49-F238E27FC236}">
                <a16:creationId xmlns:a16="http://schemas.microsoft.com/office/drawing/2014/main" id="{3DDE1963-3882-20ED-2D9C-BA3C19D60669}"/>
              </a:ext>
            </a:extLst>
          </p:cNvPr>
          <p:cNvSpPr txBox="1"/>
          <p:nvPr/>
        </p:nvSpPr>
        <p:spPr>
          <a:xfrm>
            <a:off x="1586345" y="3790970"/>
            <a:ext cx="5971310" cy="400110"/>
          </a:xfrm>
          <a:prstGeom prst="rect">
            <a:avLst/>
          </a:prstGeom>
          <a:noFill/>
        </p:spPr>
        <p:txBody>
          <a:bodyPr wrap="square" rtlCol="0">
            <a:spAutoFit/>
          </a:bodyPr>
          <a:lstStyle/>
          <a:p>
            <a:r>
              <a:rPr lang="es-ES" sz="2000" dirty="0">
                <a:solidFill>
                  <a:schemeClr val="accent2"/>
                </a:solidFill>
                <a:latin typeface="Manjari"/>
                <a:cs typeface="Manjari"/>
                <a:sym typeface="Manjari"/>
              </a:rPr>
              <a:t>Es negativa lo que nos indica que es </a:t>
            </a:r>
            <a:r>
              <a:rPr lang="es-ES" sz="2000" dirty="0" err="1">
                <a:solidFill>
                  <a:schemeClr val="accent2"/>
                </a:solidFill>
                <a:latin typeface="Manjari"/>
                <a:cs typeface="Manjari"/>
                <a:sym typeface="Manjari"/>
              </a:rPr>
              <a:t>platicúrtica</a:t>
            </a:r>
            <a:r>
              <a:rPr lang="es-ES" sz="2000" dirty="0">
                <a:solidFill>
                  <a:schemeClr val="accent2"/>
                </a:solidFill>
                <a:latin typeface="Manjari"/>
                <a:cs typeface="Manjari"/>
                <a:sym typeface="Manjari"/>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4600353" y="2839705"/>
                <a:ext cx="15845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𝑔</m:t>
                      </m:r>
                      <m:r>
                        <a:rPr lang="en-US" sz="1800" i="1">
                          <a:latin typeface="Cambria Math" panose="02040503050406030204" pitchFamily="18" charset="0"/>
                        </a:rPr>
                        <m:t>= −0.961867</m:t>
                      </m:r>
                    </m:oMath>
                  </m:oMathPara>
                </a14:m>
                <a:endParaRPr lang="en-GB"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4600353" y="2839705"/>
                <a:ext cx="1584536" cy="276999"/>
              </a:xfrm>
              <a:prstGeom prst="rect">
                <a:avLst/>
              </a:prstGeom>
              <a:blipFill>
                <a:blip r:embed="rId3"/>
                <a:stretch>
                  <a:fillRect l="-3077" r="-2692" b="-28889"/>
                </a:stretch>
              </a:blipFill>
            </p:spPr>
            <p:txBody>
              <a:bodyPr/>
              <a:lstStyle/>
              <a:p>
                <a:r>
                  <a:rPr lang="en-GB">
                    <a:noFill/>
                  </a:rPr>
                  <a:t> </a:t>
                </a:r>
              </a:p>
            </p:txBody>
          </p:sp>
        </mc:Fallback>
      </mc:AlternateContent>
      <p:pic>
        <p:nvPicPr>
          <p:cNvPr id="3" name="Imagen 4">
            <a:extLst>
              <a:ext uri="{FF2B5EF4-FFF2-40B4-BE49-F238E27FC236}">
                <a16:creationId xmlns:a16="http://schemas.microsoft.com/office/drawing/2014/main" id="{C5492741-2A7D-B691-6090-F6D253705A37}"/>
              </a:ext>
            </a:extLst>
          </p:cNvPr>
          <p:cNvPicPr>
            <a:picLocks noChangeAspect="1"/>
          </p:cNvPicPr>
          <p:nvPr/>
        </p:nvPicPr>
        <p:blipFill>
          <a:blip r:embed="rId4"/>
          <a:stretch>
            <a:fillRect/>
          </a:stretch>
        </p:blipFill>
        <p:spPr>
          <a:xfrm>
            <a:off x="2149005" y="2252861"/>
            <a:ext cx="1926808" cy="1450686"/>
          </a:xfrm>
          <a:prstGeom prst="rect">
            <a:avLst/>
          </a:prstGeom>
        </p:spPr>
      </p:pic>
    </p:spTree>
    <p:extLst>
      <p:ext uri="{BB962C8B-B14F-4D97-AF65-F5344CB8AC3E}">
        <p14:creationId xmlns:p14="http://schemas.microsoft.com/office/powerpoint/2010/main" val="226785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4641272" y="1302951"/>
            <a:ext cx="3789477" cy="17370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En este histograma Podemos ver en las barras una mayor frecuencia de valores cercanos a cero o a la zona negative de rentabilidad, como mostraban los datos. </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PROCESADO DE DATOS</a:t>
            </a:r>
            <a:endParaRPr dirty="0"/>
          </a:p>
        </p:txBody>
      </p:sp>
      <p:sp>
        <p:nvSpPr>
          <p:cNvPr id="4" name="TextBox 3">
            <a:extLst>
              <a:ext uri="{FF2B5EF4-FFF2-40B4-BE49-F238E27FC236}">
                <a16:creationId xmlns:a16="http://schemas.microsoft.com/office/drawing/2014/main" id="{3DDE1963-3882-20ED-2D9C-BA3C19D60669}"/>
              </a:ext>
            </a:extLst>
          </p:cNvPr>
          <p:cNvSpPr txBox="1"/>
          <p:nvPr/>
        </p:nvSpPr>
        <p:spPr>
          <a:xfrm>
            <a:off x="4641272" y="3278410"/>
            <a:ext cx="4405746"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La curva roja nos permite ver la forma platiforme producto del coeficiente de </a:t>
            </a:r>
            <a:r>
              <a:rPr lang="es-ES" sz="2000" dirty="0" err="1">
                <a:solidFill>
                  <a:schemeClr val="accent2"/>
                </a:solidFill>
                <a:latin typeface="Manjari"/>
                <a:cs typeface="Manjari"/>
                <a:sym typeface="Manjari"/>
              </a:rPr>
              <a:t>kurtosis</a:t>
            </a:r>
            <a:r>
              <a:rPr lang="es-ES" sz="2000" dirty="0">
                <a:solidFill>
                  <a:schemeClr val="accent2"/>
                </a:solidFill>
                <a:latin typeface="Manjari"/>
                <a:cs typeface="Manjari"/>
                <a:sym typeface="Manjari"/>
              </a:rPr>
              <a:t> obtenido.</a:t>
            </a:r>
          </a:p>
        </p:txBody>
      </p:sp>
      <p:pic>
        <p:nvPicPr>
          <p:cNvPr id="3" name="Marcador de contenido 4" descr="Gráfico, Histograma&#10;&#10;Descripción generada automáticamente">
            <a:extLst>
              <a:ext uri="{FF2B5EF4-FFF2-40B4-BE49-F238E27FC236}">
                <a16:creationId xmlns:a16="http://schemas.microsoft.com/office/drawing/2014/main" id="{74A40E5F-79BC-5A8A-1A93-68F6C7A6B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91" y="1352530"/>
            <a:ext cx="4232438" cy="2941543"/>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3586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3578774" y="1746917"/>
            <a:ext cx="3789477" cy="10800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Comparación de la predicción de rentabilidad y la rentabilidad real.</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COMPARACIÓN PREDICCIÓN Y REAL</a:t>
            </a:r>
          </a:p>
        </p:txBody>
      </p:sp>
      <p:sp>
        <p:nvSpPr>
          <p:cNvPr id="4" name="TextBox 3">
            <a:extLst>
              <a:ext uri="{FF2B5EF4-FFF2-40B4-BE49-F238E27FC236}">
                <a16:creationId xmlns:a16="http://schemas.microsoft.com/office/drawing/2014/main" id="{3DDE1963-3882-20ED-2D9C-BA3C19D60669}"/>
              </a:ext>
            </a:extLst>
          </p:cNvPr>
          <p:cNvSpPr txBox="1"/>
          <p:nvPr/>
        </p:nvSpPr>
        <p:spPr>
          <a:xfrm>
            <a:off x="713250" y="3603138"/>
            <a:ext cx="7717500"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Se puede observar a primera vista     que los valores son muy parecidos por lo que podemos interpretar que es una </a:t>
            </a:r>
            <a:r>
              <a:rPr lang="es-ES" sz="2000" dirty="0" err="1">
                <a:solidFill>
                  <a:schemeClr val="accent2"/>
                </a:solidFill>
                <a:latin typeface="Manjari"/>
                <a:cs typeface="Manjari"/>
                <a:sym typeface="Manjari"/>
              </a:rPr>
              <a:t>prediccion</a:t>
            </a:r>
            <a:r>
              <a:rPr lang="es-ES" sz="2000" dirty="0">
                <a:solidFill>
                  <a:schemeClr val="accent2"/>
                </a:solidFill>
                <a:latin typeface="Manjari"/>
                <a:cs typeface="Manjari"/>
                <a:sym typeface="Manjari"/>
              </a:rPr>
              <a:t> acertada.</a:t>
            </a:r>
          </a:p>
        </p:txBody>
      </p:sp>
      <p:pic>
        <p:nvPicPr>
          <p:cNvPr id="2" name="Marcador de contenido 4" descr="Texto, Tabla&#10;&#10;Descripción generada automáticamente con confianza media">
            <a:extLst>
              <a:ext uri="{FF2B5EF4-FFF2-40B4-BE49-F238E27FC236}">
                <a16:creationId xmlns:a16="http://schemas.microsoft.com/office/drawing/2014/main" id="{16445A4E-C3B7-1269-632B-D28E04BBA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49" y="1109324"/>
            <a:ext cx="2227137" cy="2355216"/>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8345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1470014" y="3664527"/>
            <a:ext cx="2512717" cy="4093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000" dirty="0"/>
              <a:t>Rentabilidad real</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COMPARACIÓN PREDICCIÓN Y REAL</a:t>
            </a:r>
          </a:p>
        </p:txBody>
      </p:sp>
      <p:pic>
        <p:nvPicPr>
          <p:cNvPr id="3" name="Imagen 6" descr="Gráfico, Histograma&#10;&#10;Descripción generada automáticamente">
            <a:extLst>
              <a:ext uri="{FF2B5EF4-FFF2-40B4-BE49-F238E27FC236}">
                <a16:creationId xmlns:a16="http://schemas.microsoft.com/office/drawing/2014/main" id="{41039034-B82F-DB43-494E-8C0156061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2" y="1319751"/>
            <a:ext cx="3278842" cy="2344776"/>
          </a:xfrm>
          <a:prstGeom prst="rect">
            <a:avLst/>
          </a:prstGeom>
        </p:spPr>
      </p:pic>
      <p:sp>
        <p:nvSpPr>
          <p:cNvPr id="5" name="Google Shape;2011;p84">
            <a:extLst>
              <a:ext uri="{FF2B5EF4-FFF2-40B4-BE49-F238E27FC236}">
                <a16:creationId xmlns:a16="http://schemas.microsoft.com/office/drawing/2014/main" id="{5EA81C14-7481-8C2A-3DA6-76B37C27FBAE}"/>
              </a:ext>
            </a:extLst>
          </p:cNvPr>
          <p:cNvSpPr txBox="1">
            <a:spLocks/>
          </p:cNvSpPr>
          <p:nvPr/>
        </p:nvSpPr>
        <p:spPr>
          <a:xfrm>
            <a:off x="4835237" y="3664527"/>
            <a:ext cx="3171770" cy="409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a:buAutoNum type="romanLcPeriod"/>
              <a:defRPr sz="1400" b="0" i="0" u="none" strike="noStrike" cap="none">
                <a:solidFill>
                  <a:schemeClr val="accent2"/>
                </a:solidFill>
                <a:latin typeface="Manjari"/>
                <a:ea typeface="Manjari"/>
                <a:cs typeface="Manjari"/>
                <a:sym typeface="Manjari"/>
              </a:defRPr>
            </a:lvl9pPr>
          </a:lstStyle>
          <a:p>
            <a:pPr marL="0" indent="0" algn="ctr">
              <a:buFont typeface="Manjari"/>
              <a:buNone/>
            </a:pPr>
            <a:r>
              <a:rPr lang="es-ES" sz="2000" dirty="0"/>
              <a:t>Rentabilidad predicha</a:t>
            </a:r>
          </a:p>
        </p:txBody>
      </p:sp>
      <p:pic>
        <p:nvPicPr>
          <p:cNvPr id="6" name="Imagen 6">
            <a:extLst>
              <a:ext uri="{FF2B5EF4-FFF2-40B4-BE49-F238E27FC236}">
                <a16:creationId xmlns:a16="http://schemas.microsoft.com/office/drawing/2014/main" id="{2EAB1C2F-D7AF-07F8-84E9-C7CC119925FC}"/>
              </a:ext>
            </a:extLst>
          </p:cNvPr>
          <p:cNvPicPr>
            <a:picLocks noChangeAspect="1"/>
          </p:cNvPicPr>
          <p:nvPr/>
        </p:nvPicPr>
        <p:blipFill>
          <a:blip r:embed="rId4"/>
          <a:srcRect/>
          <a:stretch/>
        </p:blipFill>
        <p:spPr>
          <a:xfrm>
            <a:off x="4781701" y="1357735"/>
            <a:ext cx="3278842" cy="2268807"/>
          </a:xfrm>
          <a:prstGeom prst="rect">
            <a:avLst/>
          </a:prstGeom>
        </p:spPr>
      </p:pic>
    </p:spTree>
    <p:extLst>
      <p:ext uri="{BB962C8B-B14F-4D97-AF65-F5344CB8AC3E}">
        <p14:creationId xmlns:p14="http://schemas.microsoft.com/office/powerpoint/2010/main" val="344512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84"/>
          <p:cNvSpPr txBox="1">
            <a:spLocks noGrp="1"/>
          </p:cNvSpPr>
          <p:nvPr>
            <p:ph type="body" idx="1"/>
          </p:nvPr>
        </p:nvSpPr>
        <p:spPr>
          <a:xfrm>
            <a:off x="713250" y="1152475"/>
            <a:ext cx="7717500" cy="724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MAE (Error Absoluto Medio): indica cuánto se desvían, en promedio, las predicciones del valor real.</a:t>
            </a:r>
          </a:p>
        </p:txBody>
      </p:sp>
      <p:sp>
        <p:nvSpPr>
          <p:cNvPr id="2012" name="Google Shape;2012;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(B) MAE (REAL Y PREDICCIÓN)</a:t>
            </a:r>
            <a:endParaRPr dirty="0"/>
          </a:p>
        </p:txBody>
      </p:sp>
      <p:pic>
        <p:nvPicPr>
          <p:cNvPr id="2" name="Picture 2">
            <a:extLst>
              <a:ext uri="{FF2B5EF4-FFF2-40B4-BE49-F238E27FC236}">
                <a16:creationId xmlns:a16="http://schemas.microsoft.com/office/drawing/2014/main" id="{216E053C-6141-87C7-6CE1-C287F6517D66}"/>
              </a:ext>
            </a:extLst>
          </p:cNvPr>
          <p:cNvPicPr>
            <a:picLocks noChangeAspect="1" noChangeArrowheads="1"/>
          </p:cNvPicPr>
          <p:nvPr/>
        </p:nvPicPr>
        <p:blipFill>
          <a:blip r:embed="rId3"/>
          <a:srcRect/>
          <a:stretch/>
        </p:blipFill>
        <p:spPr bwMode="auto">
          <a:xfrm>
            <a:off x="3607685" y="1965241"/>
            <a:ext cx="1928630" cy="733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E1963-3882-20ED-2D9C-BA3C19D60669}"/>
              </a:ext>
            </a:extLst>
          </p:cNvPr>
          <p:cNvSpPr txBox="1"/>
          <p:nvPr/>
        </p:nvSpPr>
        <p:spPr>
          <a:xfrm>
            <a:off x="588818" y="3483193"/>
            <a:ext cx="7966364" cy="1015663"/>
          </a:xfrm>
          <a:prstGeom prst="rect">
            <a:avLst/>
          </a:prstGeom>
          <a:noFill/>
        </p:spPr>
        <p:txBody>
          <a:bodyPr wrap="square" rtlCol="0">
            <a:spAutoFit/>
          </a:bodyPr>
          <a:lstStyle/>
          <a:p>
            <a:r>
              <a:rPr lang="es-ES" sz="2000" dirty="0">
                <a:solidFill>
                  <a:schemeClr val="accent2"/>
                </a:solidFill>
                <a:latin typeface="Manjari"/>
                <a:cs typeface="Manjari"/>
                <a:sym typeface="Manjari"/>
              </a:rPr>
              <a:t>Es una medida bastante baja, y sugiere que las predicciones del modelo son bastante precisas en comparación con los valores reales en el conjunto de datos.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6C1E82-BD42-7D09-9134-2BF38D5CB7AB}"/>
                  </a:ext>
                </a:extLst>
              </p:cNvPr>
              <p:cNvSpPr txBox="1"/>
              <p:nvPr/>
            </p:nvSpPr>
            <p:spPr>
              <a:xfrm>
                <a:off x="3498116" y="2952402"/>
                <a:ext cx="21477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a:solidFill>
                                <a:srgbClr val="836967"/>
                              </a:solidFill>
                              <a:latin typeface="Cambria Math" panose="02040503050406030204" pitchFamily="18" charset="0"/>
                            </a:rPr>
                          </m:ctrlPr>
                        </m:sSubPr>
                        <m:e>
                          <m:r>
                            <a:rPr lang="en-US" sz="1800" i="1">
                              <a:solidFill>
                                <a:schemeClr val="bg1">
                                  <a:lumMod val="10000"/>
                                </a:schemeClr>
                              </a:solidFill>
                              <a:latin typeface="Cambria Math" panose="02040503050406030204" pitchFamily="18" charset="0"/>
                            </a:rPr>
                            <m:t>𝑀𝐴𝐸</m:t>
                          </m:r>
                        </m:e>
                        <m:sub>
                          <m:r>
                            <a:rPr lang="en-US" sz="1800" i="1">
                              <a:latin typeface="Cambria Math" panose="02040503050406030204" pitchFamily="18" charset="0"/>
                            </a:rPr>
                            <m:t>𝑟𝑒𝑎𝑙</m:t>
                          </m:r>
                        </m:sub>
                      </m:sSub>
                      <m:r>
                        <a:rPr lang="en-US" sz="1800" i="1">
                          <a:latin typeface="Cambria Math" panose="02040503050406030204" pitchFamily="18" charset="0"/>
                        </a:rPr>
                        <m:t>=0.009716</m:t>
                      </m:r>
                    </m:oMath>
                  </m:oMathPara>
                </a14:m>
                <a:endParaRPr lang="en-US" sz="1800" dirty="0"/>
              </a:p>
            </p:txBody>
          </p:sp>
        </mc:Choice>
        <mc:Fallback xmlns="">
          <p:sp>
            <p:nvSpPr>
              <p:cNvPr id="5" name="TextBox 4">
                <a:extLst>
                  <a:ext uri="{FF2B5EF4-FFF2-40B4-BE49-F238E27FC236}">
                    <a16:creationId xmlns:a16="http://schemas.microsoft.com/office/drawing/2014/main" id="{A46C1E82-BD42-7D09-9134-2BF38D5CB7AB}"/>
                  </a:ext>
                </a:extLst>
              </p:cNvPr>
              <p:cNvSpPr txBox="1">
                <a:spLocks noRot="1" noChangeAspect="1" noMove="1" noResize="1" noEditPoints="1" noAdjustHandles="1" noChangeArrowheads="1" noChangeShapeType="1" noTextEdit="1"/>
              </p:cNvSpPr>
              <p:nvPr/>
            </p:nvSpPr>
            <p:spPr>
              <a:xfrm>
                <a:off x="3498116" y="2952402"/>
                <a:ext cx="2147767" cy="276999"/>
              </a:xfrm>
              <a:prstGeom prst="rect">
                <a:avLst/>
              </a:prstGeom>
              <a:blipFill>
                <a:blip r:embed="rId4"/>
                <a:stretch>
                  <a:fillRect l="-1989" r="-1989" b="-17391"/>
                </a:stretch>
              </a:blipFill>
            </p:spPr>
            <p:txBody>
              <a:bodyPr/>
              <a:lstStyle/>
              <a:p>
                <a:r>
                  <a:rPr lang="en-GB">
                    <a:noFill/>
                  </a:rPr>
                  <a:t> </a:t>
                </a:r>
              </a:p>
            </p:txBody>
          </p:sp>
        </mc:Fallback>
      </mc:AlternateContent>
    </p:spTree>
    <p:extLst>
      <p:ext uri="{BB962C8B-B14F-4D97-AF65-F5344CB8AC3E}">
        <p14:creationId xmlns:p14="http://schemas.microsoft.com/office/powerpoint/2010/main" val="968381350"/>
      </p:ext>
    </p:extLst>
  </p:cSld>
  <p:clrMapOvr>
    <a:masterClrMapping/>
  </p:clrMapOvr>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1109</Words>
  <Application>Microsoft Office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Manjari</vt:lpstr>
      <vt:lpstr>Cambria Math</vt:lpstr>
      <vt:lpstr>Arial</vt:lpstr>
      <vt:lpstr>Roboto Condensed</vt:lpstr>
      <vt:lpstr>Hammersmith One</vt:lpstr>
      <vt:lpstr>Elegant Education Pack for Students XL by Slidesgo</vt:lpstr>
      <vt:lpstr>Predicción dinámica en contexto financiero</vt:lpstr>
      <vt:lpstr>(A) PROCESADO DE DATOS</vt:lpstr>
      <vt:lpstr>(A) PROCESADO DE DATOS</vt:lpstr>
      <vt:lpstr>(A) PROCESADO DE DATOS</vt:lpstr>
      <vt:lpstr>(A) PROCESADO DE DATOS</vt:lpstr>
      <vt:lpstr>(A) PROCESADO DE DATOS</vt:lpstr>
      <vt:lpstr>(B) COMPARACIÓN PREDICCIÓN Y REAL</vt:lpstr>
      <vt:lpstr>(B) COMPARACIÓN PREDICCIÓN Y REAL</vt:lpstr>
      <vt:lpstr>(B) MAE (REAL Y PREDICCIÓN)</vt:lpstr>
      <vt:lpstr>(B) MSE (REAL Y PREDICCIÓN)</vt:lpstr>
      <vt:lpstr>(B) MAPE (REAL Y PREDICCIÓN)</vt:lpstr>
      <vt:lpstr>(B) MAE (CERO Y PREDICCIÓN)</vt:lpstr>
      <vt:lpstr>(B) MSE (CERO Y PREDICCIÓN)</vt:lpstr>
      <vt:lpstr>(B) MAPE (CERO Y PREDICCIÓN)</vt:lpstr>
      <vt:lpstr>(C) PREDICCIÓN (VENTANA DESLIZANTE 30 DÍAS)</vt:lpstr>
      <vt:lpstr>(C) MAE (VENTANA DESLIZANTE 30 DÍAS)</vt:lpstr>
      <vt:lpstr>(C) MSE (VENTANA DESLIZANTE 30 DÍAS)</vt:lpstr>
      <vt:lpstr>(C) MAPE (VENTANA DESLIZANTE 30 DÍAS)</vt:lpstr>
      <vt:lpstr>(D) RENTABILIDAD DE LA ESTRATEGIA DE INVERSIÓN</vt:lpstr>
      <vt:lpstr>(D) RENTABILIDAD DE LA ESTRATEGIA DE INVERSIÓN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pokes</dc:creator>
  <cp:lastModifiedBy>pokes</cp:lastModifiedBy>
  <cp:revision>12</cp:revision>
  <dcterms:modified xsi:type="dcterms:W3CDTF">2024-02-05T20:56:52Z</dcterms:modified>
</cp:coreProperties>
</file>