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9d12948155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9d1294815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9d12948155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9d1294815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9d0fd0a587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9d0fd0a58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9d0fd0a587_4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9d0fd0a587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9d12948155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9d1294815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9d12948155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9d1294815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9d12948155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9d1294815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9d12948155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9d1294815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9d12948155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9d1294815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la tarjeta de nombre">
  <p:cSld name="Citar la tarjeta de nombr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ro o falso">
  <p:cSld name="Verdadero o fals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2.png"/><Relationship Id="rId6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">
              <a:srgbClr val="FFFFFF"/>
            </a:gs>
            <a:gs pos="100000">
              <a:srgbClr val="CFCFCF"/>
            </a:gs>
          </a:gsLst>
          <a:lin ang="6120000" scaled="0"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ones coloridos en el cielo" id="143" name="Google Shape;143;p18"/>
          <p:cNvPicPr preferRelativeResize="0"/>
          <p:nvPr/>
        </p:nvPicPr>
        <p:blipFill rotWithShape="1">
          <a:blip r:embed="rId3">
            <a:alphaModFix amt="15000"/>
          </a:blip>
          <a:srcRect b="11027" l="0" r="0" t="47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s-ES"/>
              <a:t>PEC2</a:t>
            </a:r>
            <a:endParaRPr/>
          </a:p>
        </p:txBody>
      </p:sp>
      <p:sp>
        <p:nvSpPr>
          <p:cNvPr id="145" name="Google Shape;145;p18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ES"/>
              <a:t>José </a:t>
            </a:r>
            <a:r>
              <a:rPr lang="es-ES"/>
              <a:t>Fernández López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ES"/>
              <a:t>Adrián Fernández Marín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ES"/>
              <a:t>Victoria Fernández Murciano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ES"/>
              <a:t>Jorge Fernández Ráez</a:t>
            </a:r>
            <a:endParaRPr/>
          </a:p>
        </p:txBody>
      </p:sp>
      <p:sp>
        <p:nvSpPr>
          <p:cNvPr id="146" name="Google Shape;146;p18"/>
          <p:cNvSpPr txBox="1"/>
          <p:nvPr/>
        </p:nvSpPr>
        <p:spPr>
          <a:xfrm>
            <a:off x="1156175" y="128475"/>
            <a:ext cx="88344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7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INTELIGENCIA ARTIFICIAL</a:t>
            </a:r>
            <a:endParaRPr sz="27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5.MODELO DE </a:t>
            </a:r>
            <a:r>
              <a:rPr lang="es-ES"/>
              <a:t>ÁRBOL</a:t>
            </a:r>
            <a:endParaRPr/>
          </a:p>
        </p:txBody>
      </p:sp>
      <p:pic>
        <p:nvPicPr>
          <p:cNvPr descr="Diagrama&#10;&#10;Descripción generada automáticamente" id="207" name="Google Shape;207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734" y="1442720"/>
            <a:ext cx="9747000" cy="48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6. MODELO </a:t>
            </a:r>
            <a:r>
              <a:rPr lang="es-ES"/>
              <a:t>BAYESIANO</a:t>
            </a:r>
            <a:endParaRPr/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s-ES" sz="2400"/>
              <a:t>MODELO </a:t>
            </a:r>
            <a:r>
              <a:rPr lang="es-ES" sz="2400"/>
              <a:t>ÓPTIMO</a:t>
            </a:r>
            <a:r>
              <a:rPr lang="es-ES" sz="2400"/>
              <a:t> SEGÚN EL </a:t>
            </a:r>
            <a:r>
              <a:rPr lang="es-ES" sz="2400"/>
              <a:t>HIPER PARÁMETRO</a:t>
            </a:r>
            <a:r>
              <a:rPr lang="es-ES" sz="2400"/>
              <a:t> (</a:t>
            </a:r>
            <a:r>
              <a:rPr lang="es-ES" sz="2400"/>
              <a:t>PARÁMETRO</a:t>
            </a:r>
            <a:r>
              <a:rPr lang="es-ES" sz="2400"/>
              <a:t> DE SUAVIZADO) MEDIANTE LA </a:t>
            </a:r>
            <a:r>
              <a:rPr lang="es-ES" sz="2400"/>
              <a:t>VALIDACIÓN</a:t>
            </a:r>
            <a:r>
              <a:rPr lang="es-ES" sz="2400"/>
              <a:t> CRUZADA:</a:t>
            </a:r>
            <a:endParaRPr/>
          </a:p>
        </p:txBody>
      </p:sp>
      <p:pic>
        <p:nvPicPr>
          <p:cNvPr id="214" name="Google Shape;21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3429000"/>
            <a:ext cx="8909205" cy="106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7. </a:t>
            </a:r>
            <a:r>
              <a:rPr lang="es-ES"/>
              <a:t>COMPARACIÓN</a:t>
            </a:r>
            <a:r>
              <a:rPr lang="es-ES"/>
              <a:t> (Precision)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677321" y="1976064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38" y="1930513"/>
            <a:ext cx="8768775" cy="3971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29"/>
          <p:cNvCxnSpPr/>
          <p:nvPr/>
        </p:nvCxnSpPr>
        <p:spPr>
          <a:xfrm flipH="1" rot="10800000">
            <a:off x="705175" y="4665125"/>
            <a:ext cx="5951400" cy="23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7. </a:t>
            </a:r>
            <a:r>
              <a:rPr lang="es-ES"/>
              <a:t>COMPARACIÓN</a:t>
            </a:r>
            <a:r>
              <a:rPr lang="es-ES"/>
              <a:t> (Matrices de </a:t>
            </a:r>
            <a:r>
              <a:rPr lang="es-ES"/>
              <a:t>confusión</a:t>
            </a:r>
            <a:r>
              <a:rPr lang="es-ES"/>
              <a:t>)</a:t>
            </a:r>
            <a:endParaRPr/>
          </a:p>
        </p:txBody>
      </p:sp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0000" y="4204900"/>
            <a:ext cx="2663825" cy="2164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6250" y="2308288"/>
            <a:ext cx="2753756" cy="2241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325" y="1838425"/>
            <a:ext cx="5163649" cy="420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99999" y="609601"/>
            <a:ext cx="2663819" cy="21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8. CRÍTICAS Y MEJORAS</a:t>
            </a:r>
            <a:endParaRPr/>
          </a:p>
        </p:txBody>
      </p:sp>
      <p:sp>
        <p:nvSpPr>
          <p:cNvPr id="238" name="Google Shape;238;p31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2740" lvl="0" marL="457200" rtl="0" algn="l">
              <a:spcBef>
                <a:spcPts val="1000"/>
              </a:spcBef>
              <a:spcAft>
                <a:spcPts val="0"/>
              </a:spcAft>
              <a:buSzPts val="1640"/>
              <a:buChar char="►"/>
            </a:pPr>
            <a:r>
              <a:rPr lang="es-ES" sz="2000"/>
              <a:t>KNN:</a:t>
            </a:r>
            <a:endParaRPr sz="2000"/>
          </a:p>
          <a:p>
            <a:pPr indent="-332740" lvl="1" marL="914400" rtl="0" algn="l">
              <a:spcBef>
                <a:spcPts val="0"/>
              </a:spcBef>
              <a:spcAft>
                <a:spcPts val="0"/>
              </a:spcAft>
              <a:buSzPts val="1640"/>
              <a:buChar char="►"/>
            </a:pPr>
            <a:r>
              <a:rPr lang="es-ES" sz="1800"/>
              <a:t>ROBUSTO -&gt;    COSTE COMPUTACIONAL</a:t>
            </a:r>
            <a:endParaRPr sz="1800"/>
          </a:p>
          <a:p>
            <a:pPr indent="-332740" lvl="1" marL="914400" rtl="0" algn="l">
              <a:spcBef>
                <a:spcPts val="0"/>
              </a:spcBef>
              <a:spcAft>
                <a:spcPts val="0"/>
              </a:spcAft>
              <a:buSzPts val="1640"/>
              <a:buChar char="►"/>
            </a:pPr>
            <a:r>
              <a:rPr lang="es-ES" sz="1800"/>
              <a:t>HIPER PARÁMETRO</a:t>
            </a:r>
            <a:r>
              <a:rPr lang="es-ES" sz="1800"/>
              <a:t> K -&gt;   COSTE COMPUTACIONAL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es-ES" sz="1800"/>
              <a:t>MEJORA: AJUSTE Y PREPROCESAMIENTO DE DATOS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2740" lvl="0" marL="457200" rtl="0" algn="l">
              <a:spcBef>
                <a:spcPts val="1000"/>
              </a:spcBef>
              <a:spcAft>
                <a:spcPts val="0"/>
              </a:spcAft>
              <a:buSzPts val="1640"/>
              <a:buChar char="►"/>
            </a:pPr>
            <a:r>
              <a:rPr lang="es-ES" sz="2000"/>
              <a:t>MODELO LINEAL: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es-ES" sz="1800"/>
              <a:t>BUENO CON   CARGA -&gt;    SENSIBLE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es-ES" sz="1800"/>
              <a:t>   RÍGIDO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es-ES" sz="1800"/>
              <a:t>ELIMINAR DATOS ATÍPICOS -&gt;   AJUSTE</a:t>
            </a:r>
            <a:endParaRPr sz="1800"/>
          </a:p>
        </p:txBody>
      </p:sp>
      <p:sp>
        <p:nvSpPr>
          <p:cNvPr id="239" name="Google Shape;239;p31"/>
          <p:cNvSpPr/>
          <p:nvPr/>
        </p:nvSpPr>
        <p:spPr>
          <a:xfrm>
            <a:off x="2986125" y="2496500"/>
            <a:ext cx="184500" cy="231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0" name="Google Shape;240;p31"/>
          <p:cNvSpPr/>
          <p:nvPr/>
        </p:nvSpPr>
        <p:spPr>
          <a:xfrm>
            <a:off x="4052575" y="2804000"/>
            <a:ext cx="184500" cy="231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1" name="Google Shape;241;p31"/>
          <p:cNvSpPr/>
          <p:nvPr/>
        </p:nvSpPr>
        <p:spPr>
          <a:xfrm>
            <a:off x="2908900" y="4159150"/>
            <a:ext cx="184500" cy="231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2" name="Google Shape;242;p31"/>
          <p:cNvSpPr/>
          <p:nvPr/>
        </p:nvSpPr>
        <p:spPr>
          <a:xfrm>
            <a:off x="4091025" y="4159150"/>
            <a:ext cx="184500" cy="231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3" name="Google Shape;243;p31"/>
          <p:cNvSpPr/>
          <p:nvPr/>
        </p:nvSpPr>
        <p:spPr>
          <a:xfrm>
            <a:off x="1660525" y="4440275"/>
            <a:ext cx="184500" cy="231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4" name="Google Shape;244;p31"/>
          <p:cNvSpPr/>
          <p:nvPr/>
        </p:nvSpPr>
        <p:spPr>
          <a:xfrm>
            <a:off x="4578050" y="4714850"/>
            <a:ext cx="184500" cy="231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8. CRÍTICAS Y MEJORAS</a:t>
            </a:r>
            <a:endParaRPr/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2740" lvl="0" marL="457200" rtl="0" algn="l">
              <a:spcBef>
                <a:spcPts val="1000"/>
              </a:spcBef>
              <a:spcAft>
                <a:spcPts val="0"/>
              </a:spcAft>
              <a:buSzPts val="1640"/>
              <a:buChar char="►"/>
            </a:pPr>
            <a:r>
              <a:rPr lang="es-ES" sz="2000"/>
              <a:t>MODELO DE </a:t>
            </a:r>
            <a:r>
              <a:rPr lang="es-ES" sz="2000"/>
              <a:t>ÁRBOLES</a:t>
            </a:r>
            <a:r>
              <a:rPr lang="es-ES" sz="2000"/>
              <a:t>:</a:t>
            </a:r>
            <a:endParaRPr sz="2000"/>
          </a:p>
          <a:p>
            <a:pPr indent="-332740" lvl="1" marL="914400" rtl="0" algn="l">
              <a:spcBef>
                <a:spcPts val="0"/>
              </a:spcBef>
              <a:spcAft>
                <a:spcPts val="0"/>
              </a:spcAft>
              <a:buSzPts val="1640"/>
              <a:buChar char="►"/>
            </a:pPr>
            <a:r>
              <a:rPr lang="es-ES" sz="1800"/>
              <a:t> </a:t>
            </a:r>
            <a:r>
              <a:rPr lang="es-ES" sz="1800"/>
              <a:t>DATOS -&gt;    SOBREAJUSTE Y COMPLEJIDAD</a:t>
            </a:r>
            <a:endParaRPr sz="1800"/>
          </a:p>
          <a:p>
            <a:pPr indent="-332740" lvl="1" marL="914400" rtl="0" algn="l">
              <a:spcBef>
                <a:spcPts val="0"/>
              </a:spcBef>
              <a:spcAft>
                <a:spcPts val="0"/>
              </a:spcAft>
              <a:buSzPts val="1640"/>
              <a:buChar char="►"/>
            </a:pPr>
            <a:r>
              <a:rPr lang="es-ES" sz="1800"/>
              <a:t>INESTABILIDAD</a:t>
            </a:r>
            <a:endParaRPr sz="1800"/>
          </a:p>
          <a:p>
            <a:pPr indent="-332740" lvl="1" marL="914400" rtl="0" algn="l">
              <a:spcBef>
                <a:spcPts val="0"/>
              </a:spcBef>
              <a:spcAft>
                <a:spcPts val="0"/>
              </a:spcAft>
              <a:buSzPts val="1640"/>
              <a:buChar char="►"/>
            </a:pPr>
            <a:r>
              <a:rPr lang="es-ES" sz="1800"/>
              <a:t>VARIACIÓN</a:t>
            </a:r>
            <a:r>
              <a:rPr lang="es-ES" sz="1800"/>
              <a:t> ENTRENAMIENTO -&gt; CAMBIO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2740" lvl="0" marL="457200" rtl="0" algn="l">
              <a:spcBef>
                <a:spcPts val="1000"/>
              </a:spcBef>
              <a:spcAft>
                <a:spcPts val="0"/>
              </a:spcAft>
              <a:buSzPts val="1640"/>
              <a:buChar char="►"/>
            </a:pPr>
            <a:r>
              <a:rPr lang="es-ES" sz="2000"/>
              <a:t>MODELO BAYESIANO:</a:t>
            </a:r>
            <a:endParaRPr sz="2000"/>
          </a:p>
          <a:p>
            <a:pPr indent="-332740" lvl="1" marL="914400" rtl="0" algn="l">
              <a:spcBef>
                <a:spcPts val="0"/>
              </a:spcBef>
              <a:spcAft>
                <a:spcPts val="0"/>
              </a:spcAft>
              <a:buSzPts val="1640"/>
              <a:buChar char="►"/>
            </a:pPr>
            <a:r>
              <a:rPr lang="es-ES" sz="1800"/>
              <a:t>  </a:t>
            </a:r>
            <a:r>
              <a:rPr lang="es-ES" sz="1800"/>
              <a:t>SUAVIZADO -&gt;   SOBREAJUSTE</a:t>
            </a:r>
            <a:endParaRPr sz="1800"/>
          </a:p>
          <a:p>
            <a:pPr indent="-332740" lvl="1" marL="914400" rtl="0" algn="l">
              <a:spcBef>
                <a:spcPts val="0"/>
              </a:spcBef>
              <a:spcAft>
                <a:spcPts val="0"/>
              </a:spcAft>
              <a:buSzPts val="1640"/>
              <a:buChar char="►"/>
            </a:pPr>
            <a:r>
              <a:rPr lang="es-ES" sz="1800"/>
              <a:t>  </a:t>
            </a:r>
            <a:r>
              <a:rPr lang="es-ES" sz="1800"/>
              <a:t>COMPUTACIÓN</a:t>
            </a:r>
            <a:endParaRPr sz="1800"/>
          </a:p>
          <a:p>
            <a:pPr indent="-332740" lvl="1" marL="914400" rtl="0" algn="l">
              <a:spcBef>
                <a:spcPts val="0"/>
              </a:spcBef>
              <a:spcAft>
                <a:spcPts val="0"/>
              </a:spcAft>
              <a:buSzPts val="1640"/>
              <a:buChar char="►"/>
            </a:pPr>
            <a:r>
              <a:rPr lang="es-ES" sz="1800"/>
              <a:t>  PRECISO</a:t>
            </a:r>
            <a:endParaRPr sz="1800"/>
          </a:p>
        </p:txBody>
      </p:sp>
      <p:sp>
        <p:nvSpPr>
          <p:cNvPr id="251" name="Google Shape;251;p32"/>
          <p:cNvSpPr/>
          <p:nvPr/>
        </p:nvSpPr>
        <p:spPr>
          <a:xfrm>
            <a:off x="1538300" y="2503650"/>
            <a:ext cx="184500" cy="231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2" name="Google Shape;252;p32"/>
          <p:cNvSpPr/>
          <p:nvPr/>
        </p:nvSpPr>
        <p:spPr>
          <a:xfrm>
            <a:off x="2686125" y="2503650"/>
            <a:ext cx="184500" cy="231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3" name="Google Shape;253;p32"/>
          <p:cNvSpPr/>
          <p:nvPr/>
        </p:nvSpPr>
        <p:spPr>
          <a:xfrm>
            <a:off x="3207500" y="4166325"/>
            <a:ext cx="184500" cy="231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1609375" y="4438850"/>
            <a:ext cx="184500" cy="231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5" name="Google Shape;255;p32"/>
          <p:cNvSpPr/>
          <p:nvPr/>
        </p:nvSpPr>
        <p:spPr>
          <a:xfrm>
            <a:off x="1609375" y="4712025"/>
            <a:ext cx="184500" cy="231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6" name="Google Shape;256;p32"/>
          <p:cNvSpPr/>
          <p:nvPr/>
        </p:nvSpPr>
        <p:spPr>
          <a:xfrm>
            <a:off x="1609375" y="4214275"/>
            <a:ext cx="184500" cy="182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9. </a:t>
            </a:r>
            <a:r>
              <a:rPr lang="es-ES"/>
              <a:t>DIVISIÓN</a:t>
            </a:r>
            <a:r>
              <a:rPr lang="es-ES"/>
              <a:t> Y </a:t>
            </a:r>
            <a:r>
              <a:rPr lang="es-ES"/>
              <a:t>COMPROBACIÓN</a:t>
            </a:r>
            <a:r>
              <a:rPr lang="es-ES"/>
              <a:t> DE DATOS</a:t>
            </a:r>
            <a:endParaRPr/>
          </a:p>
        </p:txBody>
      </p:sp>
      <p:sp>
        <p:nvSpPr>
          <p:cNvPr id="262" name="Google Shape;262;p33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342900" rtl="0" algn="l">
              <a:spcBef>
                <a:spcPts val="0"/>
              </a:spcBef>
              <a:spcAft>
                <a:spcPts val="0"/>
              </a:spcAft>
              <a:buSzPts val="1460"/>
              <a:buChar char="►"/>
            </a:pPr>
            <a:r>
              <a:rPr lang="es-ES" sz="2100"/>
              <a:t>PORCENTAJE ENTRENAMIENTO: 70%</a:t>
            </a:r>
            <a:endParaRPr sz="700"/>
          </a:p>
          <a:p>
            <a:pPr indent="-273050" lvl="0" marL="342900" rtl="0" algn="l">
              <a:spcBef>
                <a:spcPts val="1000"/>
              </a:spcBef>
              <a:spcAft>
                <a:spcPts val="0"/>
              </a:spcAft>
              <a:buSzPts val="1460"/>
              <a:buChar char="►"/>
            </a:pPr>
            <a:r>
              <a:rPr lang="es-ES" sz="2100"/>
              <a:t>PORCENTAJE TEST: 30%</a:t>
            </a:r>
            <a:endParaRPr sz="700"/>
          </a:p>
        </p:txBody>
      </p:sp>
      <p:pic>
        <p:nvPicPr>
          <p:cNvPr id="263" name="Google Shape;26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050" y="3286450"/>
            <a:ext cx="4003175" cy="310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8996" y="3286452"/>
            <a:ext cx="3835926" cy="12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9. K-NN</a:t>
            </a:r>
            <a:endParaRPr/>
          </a:p>
        </p:txBody>
      </p:sp>
      <p:pic>
        <p:nvPicPr>
          <p:cNvPr id="270" name="Google Shape;2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924" y="1673450"/>
            <a:ext cx="7458394" cy="478035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4"/>
          <p:cNvSpPr txBox="1"/>
          <p:nvPr/>
        </p:nvSpPr>
        <p:spPr>
          <a:xfrm>
            <a:off x="1463325" y="1224375"/>
            <a:ext cx="7602000" cy="14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Precisión</a:t>
            </a:r>
            <a:r>
              <a:rPr lang="es-E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de test:0.88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9.</a:t>
            </a:r>
            <a:r>
              <a:rPr lang="es-ES"/>
              <a:t>MODELO LINEAL -</a:t>
            </a:r>
            <a:r>
              <a:rPr lang="es-ES"/>
              <a:t> MODELO BAYESIANO</a:t>
            </a:r>
            <a:endParaRPr/>
          </a:p>
        </p:txBody>
      </p:sp>
      <p:sp>
        <p:nvSpPr>
          <p:cNvPr id="277" name="Google Shape;277;p35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MODELO LINEAL: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MODELO BAYESIANO: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825" y="2712200"/>
            <a:ext cx="8494625" cy="10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825" y="4736139"/>
            <a:ext cx="7745075" cy="116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9. </a:t>
            </a:r>
            <a:r>
              <a:rPr lang="es-ES"/>
              <a:t>MODELO DE ÁRBOLES</a:t>
            </a:r>
            <a:endParaRPr/>
          </a:p>
        </p:txBody>
      </p:sp>
      <p:pic>
        <p:nvPicPr>
          <p:cNvPr id="285" name="Google Shape;28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563" y="2582151"/>
            <a:ext cx="7930325" cy="399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0563" y="1590050"/>
            <a:ext cx="500062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BASE DE DATOS</a:t>
            </a:r>
            <a:endParaRPr/>
          </a:p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677334" y="1703546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80"/>
              <a:buChar char="►"/>
            </a:pPr>
            <a:r>
              <a:rPr lang="es-ES" sz="3600"/>
              <a:t>DATOS TUMORES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880"/>
              <a:buChar char="►"/>
            </a:pPr>
            <a:r>
              <a:rPr lang="es-ES" sz="3600"/>
              <a:t>TARGET: BENIGNO(1)- MALIGNO(0)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Tabla&#10;&#10;Descripción generada automáticamente" id="153" name="Google Shape;15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2604" y="3247693"/>
            <a:ext cx="6726127" cy="3214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type="title"/>
          </p:nvPr>
        </p:nvSpPr>
        <p:spPr>
          <a:xfrm>
            <a:off x="677334" y="330625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9. COMPARAR MODELOS</a:t>
            </a:r>
            <a:endParaRPr/>
          </a:p>
        </p:txBody>
      </p:sp>
      <p:pic>
        <p:nvPicPr>
          <p:cNvPr id="292" name="Google Shape;29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1024350"/>
            <a:ext cx="3561476" cy="289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7"/>
          <p:cNvPicPr preferRelativeResize="0"/>
          <p:nvPr/>
        </p:nvPicPr>
        <p:blipFill rotWithShape="1">
          <a:blip r:embed="rId4">
            <a:alphaModFix/>
          </a:blip>
          <a:srcRect b="0" l="0" r="28622" t="0"/>
          <a:stretch/>
        </p:blipFill>
        <p:spPr>
          <a:xfrm>
            <a:off x="4764425" y="2023500"/>
            <a:ext cx="5358390" cy="353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319" y="3738575"/>
            <a:ext cx="3375475" cy="27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1.DIVISION ENTRENAMIENTO-TEST</a:t>
            </a:r>
            <a:endParaRPr/>
          </a:p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1198881" y="2160589"/>
            <a:ext cx="9682480" cy="4443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60"/>
              <a:buChar char="►"/>
            </a:pPr>
            <a:r>
              <a:rPr lang="es-ES" sz="3200"/>
              <a:t>PORCENTAJE ENTRENAMIENTO: 80%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560"/>
              <a:buChar char="►"/>
            </a:pPr>
            <a:r>
              <a:rPr lang="es-ES" sz="3200"/>
              <a:t>PORCENTAJE TEST: 20%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1.DIVISION ENTRENAMIENTO-TEST</a:t>
            </a:r>
            <a:endParaRPr/>
          </a:p>
        </p:txBody>
      </p:sp>
      <p:pic>
        <p:nvPicPr>
          <p:cNvPr id="165" name="Google Shape;165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6068" y="1930400"/>
            <a:ext cx="6299199" cy="4788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2.COMPROBACION DATOS </a:t>
            </a:r>
            <a:endParaRPr/>
          </a:p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677325" y="1930399"/>
            <a:ext cx="8596800" cy="41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s-ES" sz="2800"/>
              <a:t>ELIMINAMOS:</a:t>
            </a:r>
            <a:endParaRPr sz="2800"/>
          </a:p>
          <a:p>
            <a:pPr indent="0" lvl="0" marL="7429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-VALORES NULOS</a:t>
            </a:r>
            <a:endParaRPr sz="2800"/>
          </a:p>
          <a:p>
            <a:pPr indent="0" lvl="0" marL="7429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-VALORES FUERA DE 3 SIGMAS</a:t>
            </a:r>
            <a:endParaRPr sz="2800"/>
          </a:p>
          <a:p>
            <a:pPr indent="0" lvl="0" marL="7429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-COMPACTNESS</a:t>
            </a:r>
            <a:endParaRPr sz="2800"/>
          </a:p>
        </p:txBody>
      </p:sp>
      <p:pic>
        <p:nvPicPr>
          <p:cNvPr descr="Imagen de la pantalla de un celular con letras&#10;&#10;Descripción generada automáticamente con confianza baja" id="172" name="Google Shape;17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4322" y="3682999"/>
            <a:ext cx="6913647" cy="171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4603" y="2274550"/>
            <a:ext cx="3875425" cy="10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3. MODELO KNN</a:t>
            </a:r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550" y="1247600"/>
            <a:ext cx="7991950" cy="51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3.MODELO KNN</a:t>
            </a:r>
            <a:endParaRPr/>
          </a:p>
        </p:txBody>
      </p:sp>
      <p:sp>
        <p:nvSpPr>
          <p:cNvPr id="185" name="Google Shape;185;p24"/>
          <p:cNvSpPr txBox="1"/>
          <p:nvPr>
            <p:ph idx="1" type="body"/>
          </p:nvPr>
        </p:nvSpPr>
        <p:spPr>
          <a:xfrm>
            <a:off x="677334" y="2160590"/>
            <a:ext cx="8934026" cy="714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s-ES" sz="2800"/>
              <a:t>HIPERPARAMETROS OPTIMOS MEDIANTE VALIDACION CRUZADA:</a:t>
            </a:r>
            <a:endParaRPr/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888" y="3469380"/>
            <a:ext cx="760095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4.MODELO LINEAL </a:t>
            </a:r>
            <a:endParaRPr/>
          </a:p>
        </p:txBody>
      </p:sp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677334" y="1446054"/>
            <a:ext cx="9157546" cy="3965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s-ES"/>
              <a:t>8 GRUPOS FORMADOS POR DISTINTAS COMBINACIONES DE </a:t>
            </a:r>
            <a:r>
              <a:rPr lang="es-ES"/>
              <a:t>CARACTERÍSTICAS</a:t>
            </a:r>
            <a:r>
              <a:rPr lang="es-ES"/>
              <a:t> Y DECIDIMOS EL MEJOR EN </a:t>
            </a:r>
            <a:r>
              <a:rPr lang="es-ES"/>
              <a:t>FUNCIÓN</a:t>
            </a:r>
            <a:r>
              <a:rPr lang="es-ES"/>
              <a:t> DEL CRITERIO DE AKAIKE:</a:t>
            </a:r>
            <a:endParaRPr/>
          </a:p>
        </p:txBody>
      </p:sp>
      <p:pic>
        <p:nvPicPr>
          <p:cNvPr id="193" name="Google Shape;19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502" y="2455796"/>
            <a:ext cx="4657725" cy="337255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 txBox="1"/>
          <p:nvPr/>
        </p:nvSpPr>
        <p:spPr>
          <a:xfrm>
            <a:off x="5827395" y="2230615"/>
            <a:ext cx="43833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Mejor AIC: 30.57</a:t>
            </a:r>
            <a:endParaRPr sz="1800">
              <a:solidFill>
                <a:srgbClr val="21212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Características del modelo: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rial"/>
              <a:buChar char="•"/>
            </a:pPr>
            <a:r>
              <a:rPr b="0" i="0" lang="es-ES" sz="18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'worst radius’,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rial"/>
              <a:buChar char="•"/>
            </a:pPr>
            <a:r>
              <a:rPr b="0" i="0" lang="es-ES" sz="18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'mean radius’,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rial"/>
              <a:buChar char="•"/>
            </a:pPr>
            <a:r>
              <a:rPr b="0" i="0" lang="es-ES" sz="18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'worst fractal dimension’,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rial"/>
              <a:buChar char="•"/>
            </a:pPr>
            <a:r>
              <a:rPr b="0" i="0" lang="es-ES" sz="18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'worst perimeter’,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rial"/>
              <a:buChar char="•"/>
            </a:pPr>
            <a:r>
              <a:rPr b="0" i="0" lang="es-ES" sz="18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'mean symmetry’,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rial"/>
              <a:buChar char="•"/>
            </a:pPr>
            <a:r>
              <a:rPr b="0" i="0" lang="es-ES" sz="18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'worst concave points’,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rial"/>
              <a:buChar char="•"/>
            </a:pPr>
            <a:r>
              <a:rPr b="0" i="0" lang="es-ES" sz="18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'mean area’,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rial"/>
              <a:buChar char="•"/>
            </a:pPr>
            <a:r>
              <a:rPr b="0" i="0" lang="es-ES" sz="18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'worst smoothness’,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rial"/>
              <a:buChar char="•"/>
            </a:pPr>
            <a:r>
              <a:rPr b="0" i="0" lang="es-ES" sz="18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'mean compactness’,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rial"/>
              <a:buChar char="•"/>
            </a:pPr>
            <a:r>
              <a:rPr b="0" i="0" lang="es-ES" sz="18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'mean concave points’,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rial"/>
              <a:buChar char="•"/>
            </a:pPr>
            <a:r>
              <a:rPr b="0" i="0" lang="es-ES" sz="18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'worst area’,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rial"/>
              <a:buChar char="•"/>
            </a:pPr>
            <a:r>
              <a:rPr b="0" i="0" lang="es-ES" sz="18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'mean smoothness'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ES"/>
              <a:t>5.MODELO DE </a:t>
            </a:r>
            <a:r>
              <a:rPr lang="es-ES"/>
              <a:t>ÁRBOL</a:t>
            </a:r>
            <a:endParaRPr/>
          </a:p>
        </p:txBody>
      </p:sp>
      <p:sp>
        <p:nvSpPr>
          <p:cNvPr id="200" name="Google Shape;200;p2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s-ES" sz="2800"/>
              <a:t>HIPERPARAMETROS OPTIMOS (PROFUNDIDAD) MEDIANTE </a:t>
            </a:r>
            <a:r>
              <a:rPr lang="es-ES" sz="2800"/>
              <a:t>VALIDACIÓN</a:t>
            </a:r>
            <a:r>
              <a:rPr lang="es-ES" sz="2800"/>
              <a:t> CRUZADA:</a:t>
            </a:r>
            <a:endParaRPr/>
          </a:p>
        </p:txBody>
      </p:sp>
      <p:pic>
        <p:nvPicPr>
          <p:cNvPr descr="Texto&#10;&#10;Descripción generada automáticamente con confianza baja" id="201" name="Google Shape;20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115" y="3349605"/>
            <a:ext cx="8822705" cy="1699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a">
  <a:themeElements>
    <a:clrScheme name="Faceta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