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1" r:id="rId3"/>
    <p:sldId id="257" r:id="rId4"/>
    <p:sldId id="259" r:id="rId5"/>
    <p:sldId id="260" r:id="rId6"/>
    <p:sldId id="262" r:id="rId7"/>
    <p:sldId id="263" r:id="rId8"/>
    <p:sldId id="266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2" r:id="rId34"/>
    <p:sldId id="294" r:id="rId35"/>
    <p:sldId id="293" r:id="rId36"/>
    <p:sldId id="295" r:id="rId37"/>
    <p:sldId id="290" r:id="rId38"/>
    <p:sldId id="291" r:id="rId39"/>
    <p:sldId id="296" r:id="rId40"/>
    <p:sldId id="297" r:id="rId41"/>
    <p:sldId id="300" r:id="rId42"/>
    <p:sldId id="298" r:id="rId43"/>
    <p:sldId id="299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9DA0-35F2-3445-8AEA-C37BE808FF07}" type="datetimeFigureOut">
              <a:t>04/06/16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4B01-B817-4047-8F14-77F7B98CD4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4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9DA0-35F2-3445-8AEA-C37BE808FF07}" type="datetimeFigureOut">
              <a:t>04/06/16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4B01-B817-4047-8F14-77F7B98CD4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9DA0-35F2-3445-8AEA-C37BE808FF07}" type="datetimeFigureOut">
              <a:t>04/06/16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4B01-B817-4047-8F14-77F7B98CD4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2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9DA0-35F2-3445-8AEA-C37BE808FF07}" type="datetimeFigureOut">
              <a:t>04/06/16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4B01-B817-4047-8F14-77F7B98CD4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1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9DA0-35F2-3445-8AEA-C37BE808FF07}" type="datetimeFigureOut">
              <a:t>04/06/16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4B01-B817-4047-8F14-77F7B98CD4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9DA0-35F2-3445-8AEA-C37BE808FF07}" type="datetimeFigureOut">
              <a:t>04/06/16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4B01-B817-4047-8F14-77F7B98CD4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3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9DA0-35F2-3445-8AEA-C37BE808FF07}" type="datetimeFigureOut">
              <a:t>04/06/16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4B01-B817-4047-8F14-77F7B98CD4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9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9DA0-35F2-3445-8AEA-C37BE808FF07}" type="datetimeFigureOut">
              <a:t>04/06/16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4B01-B817-4047-8F14-77F7B98CD4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9DA0-35F2-3445-8AEA-C37BE808FF07}" type="datetimeFigureOut">
              <a:t>04/06/16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4B01-B817-4047-8F14-77F7B98CD4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9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9DA0-35F2-3445-8AEA-C37BE808FF07}" type="datetimeFigureOut">
              <a:t>04/06/16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4B01-B817-4047-8F14-77F7B98CD4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4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9DA0-35F2-3445-8AEA-C37BE808FF07}" type="datetimeFigureOut">
              <a:t>04/06/16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4B01-B817-4047-8F14-77F7B98CD4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3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89DA0-35F2-3445-8AEA-C37BE808FF07}" type="datetimeFigureOut">
              <a:t>04/06/16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A4B01-B817-4047-8F14-77F7B98CD4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7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oseflaviojr/transcriptograma/wik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oseflaviojr/transcriptograma/tree/master/UseCase-Leukemia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Transcriptograms and Differentially Expressed Modules of Leukemia Patients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5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9"/>
            <a:ext cx="9143999" cy="720000"/>
          </a:xfrm>
        </p:spPr>
        <p:txBody>
          <a:bodyPr>
            <a:normAutofit/>
          </a:bodyPr>
          <a:lstStyle/>
          <a:p>
            <a:r>
              <a:rPr lang="en-US" sz="2800" b="1"/>
              <a:t>Step 3: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23476"/>
            <a:ext cx="9143999" cy="4434524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buFont typeface="Lucida Grande"/>
              <a:buChar char="&gt;"/>
            </a:pPr>
            <a:r>
              <a:rPr lang="pt-BR" sz="2800">
                <a:solidFill>
                  <a:srgbClr val="00D502"/>
                </a:solidFill>
              </a:rPr>
              <a:t>ConverterGenes.sh Hs ALIAS2EG "Seriation_Final_Genes.txt" "Seriation_Final_Genes_Entrez.txt"</a:t>
            </a:r>
          </a:p>
          <a:p>
            <a:pPr>
              <a:buFont typeface="Lucida Grande"/>
              <a:buChar char="&gt;"/>
            </a:pPr>
            <a:endParaRPr lang="pt-BR" sz="2800">
              <a:solidFill>
                <a:srgbClr val="00D502"/>
              </a:solidFill>
            </a:endParaRPr>
          </a:p>
          <a:p>
            <a:pPr>
              <a:buFont typeface="Lucida Grande"/>
              <a:buChar char="&gt;"/>
            </a:pPr>
            <a:r>
              <a:rPr lang="pt-BR" sz="2800">
                <a:solidFill>
                  <a:srgbClr val="00D502"/>
                </a:solidFill>
              </a:rPr>
              <a:t>TraduzirColuna.sh "Seriation_Final_Genes.txt" 1 "EnsemblDB.txt" 1 3 "#" &gt; "Seriation_Final_Genes_Entrez2.txt"</a:t>
            </a:r>
            <a:endParaRPr lang="it-IT" sz="2800">
              <a:solidFill>
                <a:srgbClr val="00D50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6355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Translate, if necessary, the gene names to other identity patterns: Ensembl, Entrez, etc.</a:t>
            </a:r>
          </a:p>
        </p:txBody>
      </p:sp>
    </p:spTree>
    <p:extLst>
      <p:ext uri="{BB962C8B-B14F-4D97-AF65-F5344CB8AC3E}">
        <p14:creationId xmlns:p14="http://schemas.microsoft.com/office/powerpoint/2010/main" val="203140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9"/>
            <a:ext cx="9143999" cy="720000"/>
          </a:xfrm>
        </p:spPr>
        <p:txBody>
          <a:bodyPr>
            <a:normAutofit/>
          </a:bodyPr>
          <a:lstStyle/>
          <a:p>
            <a:r>
              <a:rPr lang="en-US" sz="2800" b="1"/>
              <a:t>Step 4[INPUT]: Window 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23476"/>
            <a:ext cx="9143999" cy="4434524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>
              <a:buFont typeface="Lucida Grande"/>
              <a:buChar char="&gt;"/>
            </a:pPr>
            <a:r>
              <a:rPr lang="pt-BR" sz="2800">
                <a:solidFill>
                  <a:srgbClr val="00D502"/>
                </a:solidFill>
              </a:rPr>
              <a:t>ModularidadeJanela.sh "Network.csv" "Seriation_Final_Sequence.txt" 251 &gt; "WindowModularity.txt"</a:t>
            </a:r>
          </a:p>
          <a:p>
            <a:pPr>
              <a:buFont typeface="Lucida Grande"/>
              <a:buChar char="&gt;"/>
            </a:pPr>
            <a:r>
              <a:rPr lang="pt-BR" sz="2800">
                <a:solidFill>
                  <a:srgbClr val="00D502"/>
                </a:solidFill>
              </a:rPr>
              <a:t>ModularidadeDensidade.sh "Network.csv" "Seriation_Final_Sequence.txt" 60 &gt; "DensityModularity.txt"</a:t>
            </a:r>
          </a:p>
          <a:p>
            <a:pPr>
              <a:buFont typeface="Lucida Grande"/>
              <a:buChar char="&gt;"/>
            </a:pPr>
            <a:r>
              <a:rPr lang="pt-BR" sz="2800">
                <a:solidFill>
                  <a:srgbClr val="00D502"/>
                </a:solidFill>
              </a:rPr>
              <a:t>GerarGrafico.sh "WindowModularity.txt" area 600 000000 "WindowModularity.png"</a:t>
            </a:r>
          </a:p>
          <a:p>
            <a:pPr>
              <a:buFont typeface="Lucida Grande"/>
              <a:buChar char="&gt;"/>
            </a:pPr>
            <a:r>
              <a:rPr lang="pt-BR" sz="2800">
                <a:solidFill>
                  <a:srgbClr val="00D502"/>
                </a:solidFill>
              </a:rPr>
              <a:t>GerarGrafico.sh "DensityModularity.txt" area 600 000000 "DensityModularity.png"</a:t>
            </a:r>
          </a:p>
          <a:p>
            <a:pPr>
              <a:buFont typeface="Lucida Grande"/>
              <a:buChar char="&gt;"/>
            </a:pPr>
            <a:r>
              <a:rPr lang="pt-BR" sz="2800">
                <a:solidFill>
                  <a:srgbClr val="00D502"/>
                </a:solidFill>
              </a:rPr>
              <a:t>Fronteiras.sh "WindowModularity.txt" 50 4 &gt; "WindowModularity_Borders.txt"</a:t>
            </a:r>
          </a:p>
          <a:p>
            <a:pPr>
              <a:buFont typeface="Lucida Grande"/>
              <a:buChar char="&gt;"/>
            </a:pPr>
            <a:r>
              <a:rPr lang="pt-BR" sz="2800">
                <a:solidFill>
                  <a:srgbClr val="00D502"/>
                </a:solidFill>
              </a:rPr>
              <a:t>ColorirModulos.sh "WindowModularity.png" "WindowModularity_Colored.png" &lt; "WindowModularity_Borders.txt"</a:t>
            </a:r>
            <a:endParaRPr lang="it-IT" sz="2800">
              <a:solidFill>
                <a:srgbClr val="00D50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7815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Calculate modularities of the seriated network, identify borders and paint the modules.</a:t>
            </a:r>
          </a:p>
        </p:txBody>
      </p:sp>
    </p:spTree>
    <p:extLst>
      <p:ext uri="{BB962C8B-B14F-4D97-AF65-F5344CB8AC3E}">
        <p14:creationId xmlns:p14="http://schemas.microsoft.com/office/powerpoint/2010/main" val="1962422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"/>
            <a:ext cx="9144000" cy="720000"/>
          </a:xfrm>
        </p:spPr>
        <p:txBody>
          <a:bodyPr>
            <a:normAutofit/>
          </a:bodyPr>
          <a:lstStyle/>
          <a:p>
            <a:r>
              <a:rPr lang="en-US" sz="2800" b="1"/>
              <a:t>Step 4[OUTPUT]: Window Modularity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328529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Modules of the related genes, based only on the seriated network.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7852"/>
            <a:ext cx="9139109" cy="127433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471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9"/>
            <a:ext cx="9143999" cy="720000"/>
          </a:xfrm>
        </p:spPr>
        <p:txBody>
          <a:bodyPr>
            <a:normAutofit/>
          </a:bodyPr>
          <a:lstStyle/>
          <a:p>
            <a:r>
              <a:rPr lang="en-US" sz="2800" b="1"/>
              <a:t>Step 5: Quality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23476"/>
            <a:ext cx="9143999" cy="4434524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buFont typeface="Lucida Grande"/>
              <a:buChar char="&gt;"/>
            </a:pPr>
            <a:r>
              <a:rPr lang="pt-BR" sz="2800">
                <a:solidFill>
                  <a:srgbClr val="00D502"/>
                </a:solidFill>
              </a:rPr>
              <a:t>Qualidade.sh "Network.txt" "Seriation_Final_Genes.txt" "WindowModularity_Borders.txt" "Silhouette,Dunn,Connectivity" "WindowModularity_Quality.txt"</a:t>
            </a:r>
          </a:p>
          <a:p>
            <a:pPr>
              <a:buFont typeface="Lucida Grande"/>
              <a:buChar char="&gt;"/>
            </a:pPr>
            <a:r>
              <a:rPr lang="pt-BR" sz="2800">
                <a:solidFill>
                  <a:srgbClr val="00D502"/>
                </a:solidFill>
              </a:rPr>
              <a:t>Silhouette.sh "Network.txt" "Seriation_Final_Genes.txt" "WindowModularity_Borders.txt" "WindowModularity_Silhouette.txt"</a:t>
            </a:r>
            <a:endParaRPr lang="it-IT" sz="2800">
              <a:solidFill>
                <a:srgbClr val="00D50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0954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Check the quality of the clusters/modules.</a:t>
            </a:r>
          </a:p>
        </p:txBody>
      </p:sp>
    </p:spTree>
    <p:extLst>
      <p:ext uri="{BB962C8B-B14F-4D97-AF65-F5344CB8AC3E}">
        <p14:creationId xmlns:p14="http://schemas.microsoft.com/office/powerpoint/2010/main" val="2634743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"/>
            <a:ext cx="9143998" cy="720000"/>
          </a:xfrm>
        </p:spPr>
        <p:txBody>
          <a:bodyPr>
            <a:normAutofit/>
          </a:bodyPr>
          <a:lstStyle/>
          <a:p>
            <a:r>
              <a:rPr lang="en-US" sz="2800" b="1"/>
              <a:t>Step 6[INPUT]: Functional Enrichment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68705"/>
            <a:ext cx="9143999" cy="4989295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>
              <a:buFont typeface="Lucida Grande"/>
              <a:buChar char="&gt;"/>
            </a:pPr>
            <a:r>
              <a:rPr lang="de-DE" sz="2800">
                <a:solidFill>
                  <a:srgbClr val="00D502"/>
                </a:solidFill>
              </a:rPr>
              <a:t>mkdir WindowModularity_Enrichment</a:t>
            </a:r>
          </a:p>
          <a:p>
            <a:pPr>
              <a:buFont typeface="Lucida Grande"/>
              <a:buChar char="&gt;"/>
            </a:pPr>
            <a:r>
              <a:rPr lang="de-DE" sz="2800">
                <a:solidFill>
                  <a:srgbClr val="00D502"/>
                </a:solidFill>
              </a:rPr>
              <a:t>cd WindowModularity_Enrichment</a:t>
            </a:r>
            <a:endParaRPr lang="en-US" sz="2800">
              <a:solidFill>
                <a:srgbClr val="00D502"/>
              </a:solidFill>
            </a:endParaRP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SepararModulos.sh "../Seriation_Final_Genes_Entrez.txt" "../WindowModularity_Borders.txt" "#" "M"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files=""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for f in M*txt; do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    files="$files$f "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done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Enriquecer.sh Hs BP GeneOntology_BP.txt $files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Enriquecer.sh Hs MF GeneOntology_MF.txt $files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Enriquecer.sh Hs CC GeneOntology_CC.txt $files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Heatmap.sh GeneOntology_BP.txt M 50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Heatmap.sh GeneOntology_MF.txt M 50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Heatmap.sh GeneOntology_CC.txt M 50</a:t>
            </a:r>
          </a:p>
          <a:p>
            <a:pPr>
              <a:buFont typeface="Lucida Grande"/>
              <a:buChar char="&gt;"/>
            </a:pPr>
            <a:r>
              <a:rPr lang="tr-TR" sz="2800">
                <a:solidFill>
                  <a:srgbClr val="00D502"/>
                </a:solidFill>
              </a:rPr>
              <a:t>cd ..</a:t>
            </a:r>
            <a:endParaRPr lang="it-IT" sz="2800">
              <a:solidFill>
                <a:srgbClr val="00D50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802965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Detect the biological functions of the modules, based on enrichment analysis of the Gene Ontology Consortium.</a:t>
            </a:r>
          </a:p>
        </p:txBody>
      </p:sp>
    </p:spTree>
    <p:extLst>
      <p:ext uri="{BB962C8B-B14F-4D97-AF65-F5344CB8AC3E}">
        <p14:creationId xmlns:p14="http://schemas.microsoft.com/office/powerpoint/2010/main" val="1998527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"/>
            <a:ext cx="9139108" cy="720000"/>
          </a:xfrm>
        </p:spPr>
        <p:txBody>
          <a:bodyPr>
            <a:normAutofit/>
          </a:bodyPr>
          <a:lstStyle/>
          <a:p>
            <a:r>
              <a:rPr lang="en-US" sz="2800" b="1"/>
              <a:t>Step 6[OUTPUT]: Functional Enrichment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7376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BP enrichment’s top result for window modules.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1" r="2326"/>
          <a:stretch/>
        </p:blipFill>
        <p:spPr>
          <a:xfrm>
            <a:off x="744514" y="1355383"/>
            <a:ext cx="7839278" cy="55026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4693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9"/>
            <a:ext cx="9139109" cy="720000"/>
          </a:xfrm>
        </p:spPr>
        <p:txBody>
          <a:bodyPr>
            <a:normAutofit/>
          </a:bodyPr>
          <a:lstStyle/>
          <a:p>
            <a:r>
              <a:rPr lang="en-US" sz="2800" b="1"/>
              <a:t>Step 6[OUTPUT]: Functional Enrichment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9" t="43820" r="3830" b="6302"/>
          <a:stretch/>
        </p:blipFill>
        <p:spPr>
          <a:xfrm>
            <a:off x="1966924" y="963550"/>
            <a:ext cx="7172184" cy="35768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583666"/>
            <a:ext cx="9139109" cy="127433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948818" y="4335979"/>
            <a:ext cx="3678768" cy="1737311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394083" y="4335979"/>
            <a:ext cx="2583897" cy="211689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379520" y="4335979"/>
            <a:ext cx="394154" cy="2262884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875862" y="4335979"/>
            <a:ext cx="1182461" cy="211689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372204" y="4335979"/>
            <a:ext cx="1985366" cy="1941701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912340" y="4335979"/>
            <a:ext cx="2102153" cy="211689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811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68705"/>
            <a:ext cx="9143999" cy="4989295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OrganizarTabela.sh "Seriation_Final_Genes.txt" "Expressions.txt" tab &gt; "Expressions_Seriated.txt"</a:t>
            </a:r>
          </a:p>
          <a:p>
            <a:pPr>
              <a:buFont typeface="Lucida Grande"/>
              <a:buChar char="&gt;"/>
            </a:pPr>
            <a:endParaRPr lang="en-US" sz="2800">
              <a:solidFill>
                <a:srgbClr val="00D502"/>
              </a:solidFill>
            </a:endParaRP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Transcriptograma.sh "Expressions_Seriated.txt" 251 &gt; "Transcriptograms.txt"</a:t>
            </a:r>
          </a:p>
          <a:p>
            <a:pPr>
              <a:buFont typeface="Lucida Grande"/>
              <a:buChar char="&gt;"/>
            </a:pPr>
            <a:endParaRPr lang="en-US" sz="2800">
              <a:solidFill>
                <a:srgbClr val="00D502"/>
              </a:solidFill>
            </a:endParaRP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GraficoTranscriptograma.sh "WindowModularity.txt" "DensityModularity.txt" "Transcriptograms.txt" "1-17" "Expressions_Labels.txt" "Chart_Healthy_Labels.txt" "Chart_Healthy.svg"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GraficoTranscriptograma.sh "WindowModularity.txt" "DensityModularity.txt" "Transcriptograms.txt" "18-29" "Expressions_Labels.txt" "Chart_ALL_Labels.txt" "Chart_ALL.svg"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GraficoTranscriptograma.sh "WindowModularity.txt" "DensityModularity.txt" "Transcriptograms.txt" "30-72" "Expressions_Labels.txt" "Chart_AML_Labels.txt" "Chart_AML.svg"</a:t>
            </a:r>
            <a:endParaRPr lang="it-IT" sz="2800">
              <a:solidFill>
                <a:srgbClr val="00D50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3435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Calculate and plot the transcriptograms of the patients.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86" y="9"/>
            <a:ext cx="9140814" cy="720000"/>
          </a:xfrm>
        </p:spPr>
        <p:txBody>
          <a:bodyPr>
            <a:normAutofit/>
          </a:bodyPr>
          <a:lstStyle/>
          <a:p>
            <a:r>
              <a:rPr lang="en-US" sz="2800" b="1"/>
              <a:t>Step 7[INPUT]: Transcriptogram</a:t>
            </a:r>
          </a:p>
        </p:txBody>
      </p:sp>
    </p:spTree>
    <p:extLst>
      <p:ext uri="{BB962C8B-B14F-4D97-AF65-F5344CB8AC3E}">
        <p14:creationId xmlns:p14="http://schemas.microsoft.com/office/powerpoint/2010/main" val="3713226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_Health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74"/>
          <a:stretch/>
        </p:blipFill>
        <p:spPr>
          <a:xfrm>
            <a:off x="0" y="819078"/>
            <a:ext cx="9144000" cy="605017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86" y="9"/>
            <a:ext cx="9140814" cy="720000"/>
          </a:xfrm>
        </p:spPr>
        <p:txBody>
          <a:bodyPr>
            <a:normAutofit/>
          </a:bodyPr>
          <a:lstStyle/>
          <a:p>
            <a:r>
              <a:rPr lang="en-US" sz="2800" b="1"/>
              <a:t>Step 7[OUTPUT]: Transcriptogram</a:t>
            </a:r>
          </a:p>
        </p:txBody>
      </p:sp>
    </p:spTree>
    <p:extLst>
      <p:ext uri="{BB962C8B-B14F-4D97-AF65-F5344CB8AC3E}">
        <p14:creationId xmlns:p14="http://schemas.microsoft.com/office/powerpoint/2010/main" val="3988748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84"/>
          <a:stretch/>
        </p:blipFill>
        <p:spPr>
          <a:xfrm>
            <a:off x="0" y="819078"/>
            <a:ext cx="9144000" cy="602242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186" y="9"/>
            <a:ext cx="9140814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/>
              <a:t>Step 7[OUTPUT]: Transcriptogram</a:t>
            </a:r>
          </a:p>
        </p:txBody>
      </p:sp>
    </p:spTree>
    <p:extLst>
      <p:ext uri="{BB962C8B-B14F-4D97-AF65-F5344CB8AC3E}">
        <p14:creationId xmlns:p14="http://schemas.microsoft.com/office/powerpoint/2010/main" val="150959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>
            <a:normAutofit/>
          </a:bodyPr>
          <a:lstStyle/>
          <a:p>
            <a:r>
              <a:rPr lang="en-US" sz="2800" b="1"/>
              <a:t>Instalation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/>
              <a:t>Tools for transcriptogram: </a:t>
            </a:r>
            <a:r>
              <a:rPr lang="en-US" sz="2800">
                <a:hlinkClick r:id="rId2"/>
              </a:rPr>
              <a:t>https://github.com/joseflaviojr/transcriptograma/wiki</a:t>
            </a:r>
            <a:endParaRPr lang="en-US" sz="2800"/>
          </a:p>
          <a:p>
            <a:endParaRPr lang="en-US" sz="2800"/>
          </a:p>
          <a:p>
            <a:pPr algn="just"/>
            <a:endParaRPr lang="fr-FR" sz="2800"/>
          </a:p>
          <a:p>
            <a:pPr algn="just"/>
            <a:endParaRPr lang="fr-FR" sz="2800"/>
          </a:p>
          <a:p>
            <a:pPr algn="just"/>
            <a:endParaRPr lang="en-US" sz="2800"/>
          </a:p>
          <a:p>
            <a:pPr algn="just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3425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" y="9"/>
            <a:ext cx="9140814" cy="720000"/>
          </a:xfrm>
        </p:spPr>
        <p:txBody>
          <a:bodyPr>
            <a:normAutofit/>
          </a:bodyPr>
          <a:lstStyle/>
          <a:p>
            <a:r>
              <a:rPr lang="en-US" sz="2800" b="1"/>
              <a:t>Step 7[OUTPUT]: Transcriptogram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27"/>
          <a:stretch/>
        </p:blipFill>
        <p:spPr>
          <a:xfrm>
            <a:off x="3186" y="819079"/>
            <a:ext cx="9140814" cy="603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90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"/>
            <a:ext cx="9143998" cy="720000"/>
          </a:xfrm>
        </p:spPr>
        <p:txBody>
          <a:bodyPr>
            <a:normAutofit/>
          </a:bodyPr>
          <a:lstStyle/>
          <a:p>
            <a:r>
              <a:rPr lang="en-US" sz="2800" b="1"/>
              <a:t>Step 8[INPUT]: Dendrogram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62982"/>
            <a:ext cx="9143999" cy="2595018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R -q --no-save -e "source('Dendrograms.R');"</a:t>
            </a:r>
            <a:endParaRPr lang="it-IT" sz="2800">
              <a:solidFill>
                <a:srgbClr val="00D50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8911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Execute script to plot dendrograms of the patients.</a:t>
            </a:r>
          </a:p>
        </p:txBody>
      </p:sp>
    </p:spTree>
    <p:extLst>
      <p:ext uri="{BB962C8B-B14F-4D97-AF65-F5344CB8AC3E}">
        <p14:creationId xmlns:p14="http://schemas.microsoft.com/office/powerpoint/2010/main" val="3710498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"/>
            <a:ext cx="9139108" cy="720000"/>
          </a:xfrm>
        </p:spPr>
        <p:txBody>
          <a:bodyPr>
            <a:normAutofit/>
          </a:bodyPr>
          <a:lstStyle/>
          <a:p>
            <a:r>
              <a:rPr lang="en-US" sz="2800" b="1"/>
              <a:t>Step 8[OUTPUT]: Dendrogram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7376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Dendrogram of the patients based on its transcriptograms.</a:t>
            </a:r>
          </a:p>
        </p:txBody>
      </p:sp>
      <p:pic>
        <p:nvPicPr>
          <p:cNvPr id="3" name="Picture 2" descr="Dendrogram_Transcriptogra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3723"/>
            <a:ext cx="9144000" cy="531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39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"/>
            <a:ext cx="9139108" cy="720000"/>
          </a:xfrm>
        </p:spPr>
        <p:txBody>
          <a:bodyPr>
            <a:normAutofit/>
          </a:bodyPr>
          <a:lstStyle/>
          <a:p>
            <a:r>
              <a:rPr lang="en-US" sz="2800" b="1"/>
              <a:t>Step 8[OUTPUT]: Dendrogram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7376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Dendrogram of the patients based on its expressions.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3723"/>
            <a:ext cx="9144000" cy="531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75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"/>
            <a:ext cx="9143998" cy="720000"/>
          </a:xfrm>
        </p:spPr>
        <p:txBody>
          <a:bodyPr>
            <a:normAutofit/>
          </a:bodyPr>
          <a:lstStyle/>
          <a:p>
            <a:r>
              <a:rPr lang="en-US" sz="2800" b="1"/>
              <a:t>Step 9[INPUT]: DEG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41035"/>
            <a:ext cx="9143999" cy="3616965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DEG.sh "Transcriptograms.txt" "DEG_ALL.txt" "1-17" "18-29”</a:t>
            </a:r>
          </a:p>
          <a:p>
            <a:pPr>
              <a:buFont typeface="Lucida Grande"/>
              <a:buChar char="&gt;"/>
            </a:pPr>
            <a:endParaRPr lang="en-US" sz="2800">
              <a:solidFill>
                <a:srgbClr val="00D502"/>
              </a:solidFill>
            </a:endParaRP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DEG.sh "Transcriptograms.txt" "DEG_AML.txt" "1-17" "30-72"</a:t>
            </a:r>
            <a:endParaRPr lang="it-IT" sz="2800">
              <a:solidFill>
                <a:srgbClr val="00D50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94945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Differentially Expressed Genes (DEG)</a:t>
            </a:r>
          </a:p>
          <a:p>
            <a:pPr marL="285750" indent="-285750">
              <a:buFont typeface="Arial"/>
              <a:buChar char="•"/>
            </a:pPr>
            <a:r>
              <a:rPr lang="en-US" sz="2800"/>
              <a:t>ALL versus Healthy</a:t>
            </a:r>
          </a:p>
          <a:p>
            <a:pPr marL="285750" indent="-285750">
              <a:buFont typeface="Arial"/>
              <a:buChar char="•"/>
            </a:pPr>
            <a:r>
              <a:rPr lang="en-US" sz="2800"/>
              <a:t>AML versus Healthy</a:t>
            </a:r>
          </a:p>
        </p:txBody>
      </p:sp>
    </p:spTree>
    <p:extLst>
      <p:ext uri="{BB962C8B-B14F-4D97-AF65-F5344CB8AC3E}">
        <p14:creationId xmlns:p14="http://schemas.microsoft.com/office/powerpoint/2010/main" val="1462072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"/>
            <a:ext cx="9139108" cy="720000"/>
          </a:xfrm>
        </p:spPr>
        <p:txBody>
          <a:bodyPr>
            <a:normAutofit/>
          </a:bodyPr>
          <a:lstStyle/>
          <a:p>
            <a:r>
              <a:rPr lang="en-US" sz="2800" b="1"/>
              <a:t>Step 9[OUTPUT]: DEG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094945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DEG ALL x Healthy – Top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19087"/>
            <a:ext cx="91391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000">
                <a:latin typeface="Courier"/>
                <a:cs typeface="Courier"/>
              </a:rPr>
              <a:t>index	statistic	pvalue	gene</a:t>
            </a:r>
          </a:p>
          <a:p>
            <a:r>
              <a:rPr lang="is-IS" sz="2000">
                <a:latin typeface="Courier"/>
                <a:cs typeface="Courier"/>
              </a:rPr>
              <a:t>3554	5.65301188833966	4.59046631073878e-05	RFESD</a:t>
            </a:r>
          </a:p>
          <a:p>
            <a:r>
              <a:rPr lang="is-IS" sz="2000">
                <a:latin typeface="Courier"/>
                <a:cs typeface="Courier"/>
              </a:rPr>
              <a:t>3555	5.64786121828344	4.63451047695296e-05	ZNF224</a:t>
            </a:r>
          </a:p>
          <a:p>
            <a:r>
              <a:rPr lang="is-IS" sz="2000">
                <a:latin typeface="Courier"/>
                <a:cs typeface="Courier"/>
              </a:rPr>
              <a:t>3541	5.64143519355814	4.69007683987499e-05	PRR22</a:t>
            </a:r>
          </a:p>
          <a:p>
            <a:r>
              <a:rPr lang="is-IS" sz="2000">
                <a:latin typeface="Courier"/>
                <a:cs typeface="Courier"/>
              </a:rPr>
              <a:t>3540	5.64116599274164	4.69241969430767e-05	PDGFRA</a:t>
            </a:r>
          </a:p>
          <a:p>
            <a:r>
              <a:rPr lang="is-IS" sz="2000">
                <a:latin typeface="Courier"/>
                <a:cs typeface="Courier"/>
              </a:rPr>
              <a:t>3537	5.6373459045242	4.72579729804412e-05	NUDT22</a:t>
            </a:r>
          </a:p>
          <a:p>
            <a:r>
              <a:rPr lang="is-IS" sz="2000">
                <a:latin typeface="Courier"/>
                <a:cs typeface="Courier"/>
              </a:rPr>
              <a:t>3538	5.6364247921491	4.73388226822635e-05	TDRD7</a:t>
            </a:r>
          </a:p>
          <a:p>
            <a:r>
              <a:rPr lang="is-IS" sz="2000">
                <a:latin typeface="Courier"/>
                <a:cs typeface="Courier"/>
              </a:rPr>
              <a:t>3536	5.63559620286918	4.74116740529773e-05	PCTP</a:t>
            </a:r>
          </a:p>
          <a:p>
            <a:r>
              <a:rPr lang="is-IS" sz="2000">
                <a:latin typeface="Courier"/>
                <a:cs typeface="Courier"/>
              </a:rPr>
              <a:t>3535	5.63470685562561	4.7489997023531e-05	SREK1</a:t>
            </a:r>
          </a:p>
          <a:p>
            <a:r>
              <a:rPr lang="is-IS" sz="2000">
                <a:latin typeface="Courier"/>
                <a:cs typeface="Courier"/>
              </a:rPr>
              <a:t>3539	5.63315502537733	4.76269856117817e-05	NID2</a:t>
            </a:r>
          </a:p>
          <a:p>
            <a:r>
              <a:rPr lang="is-IS" sz="2000">
                <a:latin typeface="Courier"/>
                <a:cs typeface="Courier"/>
              </a:rPr>
              <a:t>3556	5.63066181312944	6.2001738832751e-05	RAD18</a:t>
            </a:r>
          </a:p>
          <a:p>
            <a:r>
              <a:rPr lang="en-US" sz="2000">
                <a:latin typeface="Courier"/>
                <a:cs typeface="Courier"/>
              </a:rPr>
              <a:t>... And more</a:t>
            </a:r>
          </a:p>
        </p:txBody>
      </p:sp>
    </p:spTree>
    <p:extLst>
      <p:ext uri="{BB962C8B-B14F-4D97-AF65-F5344CB8AC3E}">
        <p14:creationId xmlns:p14="http://schemas.microsoft.com/office/powerpoint/2010/main" val="3132040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"/>
            <a:ext cx="9139108" cy="720000"/>
          </a:xfrm>
        </p:spPr>
        <p:txBody>
          <a:bodyPr>
            <a:normAutofit/>
          </a:bodyPr>
          <a:lstStyle/>
          <a:p>
            <a:r>
              <a:rPr lang="en-US" sz="2800" b="1"/>
              <a:t>Step 9[OUTPUT]: DEG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094945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DEG AML x Healthy – Top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19087"/>
            <a:ext cx="91391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>
                <a:latin typeface="Courier"/>
                <a:cs typeface="Courier"/>
              </a:rPr>
              <a:t>index	statistic	pvalue	gene</a:t>
            </a:r>
          </a:p>
          <a:p>
            <a:r>
              <a:rPr lang="nb-NO" sz="2000">
                <a:latin typeface="Courier"/>
                <a:cs typeface="Courier"/>
              </a:rPr>
              <a:t>931	-13.6610252098166	0	CASP7</a:t>
            </a:r>
          </a:p>
          <a:p>
            <a:r>
              <a:rPr lang="nb-NO" sz="2000">
                <a:latin typeface="Courier"/>
                <a:cs typeface="Courier"/>
              </a:rPr>
              <a:t>932	-13.6147187598722	0	APOL1</a:t>
            </a:r>
          </a:p>
          <a:p>
            <a:r>
              <a:rPr lang="nb-NO" sz="2000">
                <a:latin typeface="Courier"/>
                <a:cs typeface="Courier"/>
              </a:rPr>
              <a:t>884	-13.3959850475511	0	CDKN1B</a:t>
            </a:r>
          </a:p>
          <a:p>
            <a:r>
              <a:rPr lang="nb-NO" sz="2000">
                <a:latin typeface="Courier"/>
                <a:cs typeface="Courier"/>
              </a:rPr>
              <a:t>882	-13.3938753304491	0	IL11</a:t>
            </a:r>
          </a:p>
          <a:p>
            <a:r>
              <a:rPr lang="nb-NO" sz="2000">
                <a:latin typeface="Courier"/>
                <a:cs typeface="Courier"/>
              </a:rPr>
              <a:t>896	-13.3825079405206	0	CCDC130</a:t>
            </a:r>
          </a:p>
          <a:p>
            <a:r>
              <a:rPr lang="nb-NO" sz="2000">
                <a:latin typeface="Courier"/>
                <a:cs typeface="Courier"/>
              </a:rPr>
              <a:t>929	-13.3638040101552	0	CARD10</a:t>
            </a:r>
          </a:p>
          <a:p>
            <a:r>
              <a:rPr lang="nb-NO" sz="2000">
                <a:latin typeface="Courier"/>
                <a:cs typeface="Courier"/>
              </a:rPr>
              <a:t>930	-13.3518726386199	0	JMJD7</a:t>
            </a:r>
          </a:p>
          <a:p>
            <a:r>
              <a:rPr lang="nb-NO" sz="2000">
                <a:latin typeface="Courier"/>
                <a:cs typeface="Courier"/>
              </a:rPr>
              <a:t>928	-13.3502276393306	0	FOXJ2</a:t>
            </a:r>
          </a:p>
          <a:p>
            <a:r>
              <a:rPr lang="nb-NO" sz="2000">
                <a:latin typeface="Courier"/>
                <a:cs typeface="Courier"/>
              </a:rPr>
              <a:t>972	-13.3435712717987	0	BUD13</a:t>
            </a:r>
          </a:p>
          <a:p>
            <a:r>
              <a:rPr lang="nb-NO" sz="2000">
                <a:latin typeface="Courier"/>
                <a:cs typeface="Courier"/>
              </a:rPr>
              <a:t>883	-13.3413873221972	0	FAM129A</a:t>
            </a:r>
          </a:p>
          <a:p>
            <a:r>
              <a:rPr lang="en-US" sz="2000">
                <a:latin typeface="Courier"/>
                <a:cs typeface="Courier"/>
              </a:rPr>
              <a:t>... And more</a:t>
            </a:r>
          </a:p>
        </p:txBody>
      </p:sp>
    </p:spTree>
    <p:extLst>
      <p:ext uri="{BB962C8B-B14F-4D97-AF65-F5344CB8AC3E}">
        <p14:creationId xmlns:p14="http://schemas.microsoft.com/office/powerpoint/2010/main" val="3255365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"/>
            <a:ext cx="9143998" cy="720000"/>
          </a:xfrm>
        </p:spPr>
        <p:txBody>
          <a:bodyPr>
            <a:normAutofit/>
          </a:bodyPr>
          <a:lstStyle/>
          <a:p>
            <a:r>
              <a:rPr lang="en-US" sz="2800" b="1"/>
              <a:t>Step 10[INPUT]: DEG’s Heatmap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41035"/>
            <a:ext cx="9143999" cy="3616965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HeatmapDEG.sh "Transcriptograms.txt" "Expressions_Labels.txt" "DEG_ALL.txt" "DEG_ALL.png”</a:t>
            </a:r>
          </a:p>
          <a:p>
            <a:pPr>
              <a:buFont typeface="Lucida Grande"/>
              <a:buChar char="&gt;"/>
            </a:pPr>
            <a:endParaRPr lang="en-US" sz="2800">
              <a:solidFill>
                <a:srgbClr val="00D502"/>
              </a:solidFill>
            </a:endParaRP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HeatmapDEG.sh "Transcriptograms.txt" "Expressions_Labels.txt" "DEG_AML.txt" "DEG_AML.png"</a:t>
            </a:r>
            <a:endParaRPr lang="it-IT" sz="2800">
              <a:solidFill>
                <a:srgbClr val="00D50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94945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Top DEG’s heatmap relative to the transcriptograms of the patients.</a:t>
            </a:r>
          </a:p>
        </p:txBody>
      </p:sp>
    </p:spTree>
    <p:extLst>
      <p:ext uri="{BB962C8B-B14F-4D97-AF65-F5344CB8AC3E}">
        <p14:creationId xmlns:p14="http://schemas.microsoft.com/office/powerpoint/2010/main" val="1871720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"/>
            <a:ext cx="9139108" cy="720000"/>
          </a:xfrm>
        </p:spPr>
        <p:txBody>
          <a:bodyPr>
            <a:normAutofit/>
          </a:bodyPr>
          <a:lstStyle/>
          <a:p>
            <a:r>
              <a:rPr lang="en-US" sz="2800" b="1"/>
              <a:t>Step 10[OUTPUT]: DEG’s Heatmap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7376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Top DEG of the ALL/Healthy in all transcriptograms.</a:t>
            </a:r>
          </a:p>
        </p:txBody>
      </p:sp>
      <p:pic>
        <p:nvPicPr>
          <p:cNvPr id="5" name="Picture 4" descr="DEG_ALL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0" b="3387"/>
          <a:stretch/>
        </p:blipFill>
        <p:spPr>
          <a:xfrm>
            <a:off x="0" y="1296987"/>
            <a:ext cx="9139108" cy="556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43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"/>
            <a:ext cx="9139108" cy="720000"/>
          </a:xfrm>
        </p:spPr>
        <p:txBody>
          <a:bodyPr>
            <a:normAutofit/>
          </a:bodyPr>
          <a:lstStyle/>
          <a:p>
            <a:r>
              <a:rPr lang="en-US" sz="2800" b="1"/>
              <a:t>Step 10[OUTPUT]: DEG’s Heatmap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7376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Top DEG of the AML/Healthy in all transcriptograms.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82" b="3610"/>
          <a:stretch/>
        </p:blipFill>
        <p:spPr>
          <a:xfrm>
            <a:off x="0" y="1296987"/>
            <a:ext cx="9144000" cy="556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9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6110"/>
            <a:ext cx="9144001" cy="720000"/>
          </a:xfrm>
        </p:spPr>
        <p:txBody>
          <a:bodyPr>
            <a:normAutofit/>
          </a:bodyPr>
          <a:lstStyle/>
          <a:p>
            <a:r>
              <a:rPr lang="en-US" sz="2800" b="1"/>
              <a:t>Use Case: Leukemia Patients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/>
              <a:t>Reference:</a:t>
            </a:r>
            <a:r>
              <a:rPr lang="en-US" sz="2800"/>
              <a:t> Macrae T, Sargeant T, Lemieux S, Hébert J et al. RNA-Seq reveals spliceosome and proteasome genes as most consistent transcripts in human cancer cells. PLoS One 2013;8(9):e72884.</a:t>
            </a:r>
          </a:p>
          <a:p>
            <a:pPr algn="just"/>
            <a:r>
              <a:rPr lang="en-US" sz="2800" b="1"/>
              <a:t>Data:</a:t>
            </a:r>
            <a:r>
              <a:rPr lang="en-US" sz="2800"/>
              <a:t> http://www.ncbi.nlm.nih.gov/geo/query/acc.cgi?acc=GSE4817</a:t>
            </a:r>
          </a:p>
          <a:p>
            <a:pPr algn="just"/>
            <a:r>
              <a:rPr lang="en-US" sz="2800" b="1"/>
              <a:t>Patients:</a:t>
            </a:r>
            <a:r>
              <a:rPr lang="en-US" sz="2800"/>
              <a:t> 72 = 17 (Healthy) + 12 (ALL) + 43 (AML)</a:t>
            </a:r>
          </a:p>
        </p:txBody>
      </p:sp>
    </p:spTree>
    <p:extLst>
      <p:ext uri="{BB962C8B-B14F-4D97-AF65-F5344CB8AC3E}">
        <p14:creationId xmlns:p14="http://schemas.microsoft.com/office/powerpoint/2010/main" val="3103750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"/>
            <a:ext cx="9143998" cy="720000"/>
          </a:xfrm>
        </p:spPr>
        <p:txBody>
          <a:bodyPr>
            <a:normAutofit/>
          </a:bodyPr>
          <a:lstStyle/>
          <a:p>
            <a:r>
              <a:rPr lang="en-US" sz="2800" b="1"/>
              <a:t>Step 11: Seriation of the DEG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69469"/>
            <a:ext cx="9143999" cy="4288531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R -q --no-save -e "source('DEG_Seriated.R');"</a:t>
            </a:r>
          </a:p>
          <a:p>
            <a:pPr>
              <a:buFont typeface="Lucida Grande"/>
              <a:buChar char="&gt;"/>
            </a:pPr>
            <a:endParaRPr lang="en-US" sz="2800">
              <a:solidFill>
                <a:srgbClr val="00D502"/>
              </a:solidFill>
            </a:endParaRP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Normalizar.sh "DEG_Seriated_ALL_Values.txt" virg 1000 &gt; "DEG_Seriated_ALL_Values_Norm.txt”</a:t>
            </a:r>
          </a:p>
          <a:p>
            <a:pPr>
              <a:buFont typeface="Lucida Grande"/>
              <a:buChar char="&gt;"/>
            </a:pPr>
            <a:endParaRPr lang="en-US" sz="2800">
              <a:solidFill>
                <a:srgbClr val="00D502"/>
              </a:solidFill>
            </a:endParaRP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Normalizar.sh "DEG_Seriated_AML_Values.txt" virg 1000 &gt; "DEG_Seriated_AML_Values_Norm.txt"</a:t>
            </a:r>
            <a:endParaRPr lang="it-IT" sz="2800">
              <a:solidFill>
                <a:srgbClr val="00D50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94945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Place the DEG’s results in the order of the network seriation.</a:t>
            </a:r>
          </a:p>
        </p:txBody>
      </p:sp>
    </p:spTree>
    <p:extLst>
      <p:ext uri="{BB962C8B-B14F-4D97-AF65-F5344CB8AC3E}">
        <p14:creationId xmlns:p14="http://schemas.microsoft.com/office/powerpoint/2010/main" val="2714113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"/>
            <a:ext cx="9143998" cy="720000"/>
          </a:xfrm>
        </p:spPr>
        <p:txBody>
          <a:bodyPr>
            <a:normAutofit/>
          </a:bodyPr>
          <a:lstStyle/>
          <a:p>
            <a:r>
              <a:rPr lang="en-US" sz="2800" b="1"/>
              <a:t>Step 12: Differentially Expressed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1109"/>
            <a:ext cx="9143999" cy="5076891"/>
          </a:xfrm>
          <a:solidFill>
            <a:schemeClr val="tx1"/>
          </a:solidFill>
        </p:spPr>
        <p:txBody>
          <a:bodyPr>
            <a:normAutofit fontScale="85000" lnSpcReduction="10000"/>
          </a:bodyPr>
          <a:lstStyle/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GerarGrafico.sh "DEG_Seriated_ALL_Values_Norm.txt" area 600 000000 "DEG_Seriated_ALL.png"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FronteirasDEG.sh "Seriation_Final_Genes.txt" "DEG_ALL.txt" S 4 2 S DESC 50 1000 "DEG_ALL_Borders.txt" "DEG_ALL_Modules.txt"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ColorirModulos.sh "DEG_Seriated_ALL.png" "DEG_Seriated_ALL_Colored.png" &lt; "DEG_ALL_Borders.txt"</a:t>
            </a:r>
          </a:p>
          <a:p>
            <a:pPr>
              <a:buFont typeface="Lucida Grande"/>
              <a:buChar char="&gt;"/>
            </a:pPr>
            <a:endParaRPr lang="en-US" sz="2800">
              <a:solidFill>
                <a:srgbClr val="00D502"/>
              </a:solidFill>
            </a:endParaRP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GerarGrafico.sh "DEG_Seriated_AML_Values_Norm.txt" area 600 000000 "DEG_Seriated_AML.png"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FronteirasDEG.sh "Seriation_Final_Genes.txt" "DEG_AML.txt" S 4 2 S DESC 50 1000 "DEG_AML_Borders.txt" "DEG_AML_Modules.txt"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ColorirModulos.sh "DEG_Seriated_AML.png" "DEG_Seriated_AML_Colored.png" &lt; "DEG_AML_Borders.txt"</a:t>
            </a:r>
            <a:endParaRPr lang="it-IT" sz="2800">
              <a:solidFill>
                <a:srgbClr val="00D50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1537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Identify differentially expressed modules (DEM) based on DEG’s seriated results: ALL/Healthy and AML/Healthy.</a:t>
            </a:r>
          </a:p>
        </p:txBody>
      </p:sp>
    </p:spTree>
    <p:extLst>
      <p:ext uri="{BB962C8B-B14F-4D97-AF65-F5344CB8AC3E}">
        <p14:creationId xmlns:p14="http://schemas.microsoft.com/office/powerpoint/2010/main" val="4064825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91" y="9"/>
            <a:ext cx="9144000" cy="720000"/>
          </a:xfrm>
        </p:spPr>
        <p:txBody>
          <a:bodyPr>
            <a:normAutofit/>
          </a:bodyPr>
          <a:lstStyle/>
          <a:p>
            <a:r>
              <a:rPr lang="en-US" sz="2800" b="1"/>
              <a:t>Step 12: Differentially Expressed Modules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33677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The borders were calculated based on tail of the DEG’s list.</a:t>
            </a:r>
          </a:p>
          <a:p>
            <a:endParaRPr lang="en-US" sz="2800"/>
          </a:p>
          <a:p>
            <a:pPr marL="285750" indent="-285750">
              <a:buFont typeface="Arial"/>
              <a:buChar char="•"/>
            </a:pPr>
            <a:r>
              <a:rPr lang="en-US" sz="2800"/>
              <a:t>Seriated DEG and expressed modules of the ALL/Healthy.</a:t>
            </a:r>
          </a:p>
        </p:txBody>
      </p:sp>
      <p:pic>
        <p:nvPicPr>
          <p:cNvPr id="3" name="Picture 2" descr="DEG_Seriated_ALL_Colo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92" y="2211921"/>
            <a:ext cx="9144000" cy="1275017"/>
          </a:xfrm>
          <a:prstGeom prst="rect">
            <a:avLst/>
          </a:prstGeom>
        </p:spPr>
      </p:pic>
      <p:pic>
        <p:nvPicPr>
          <p:cNvPr id="6" name="Picture 5" descr="DEG_Seriated_AML_Color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92" y="5014977"/>
            <a:ext cx="9144000" cy="12750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4892" y="434237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Seriated DEG and expressed modules of the AML/Healthy.</a:t>
            </a:r>
          </a:p>
        </p:txBody>
      </p:sp>
    </p:spTree>
    <p:extLst>
      <p:ext uri="{BB962C8B-B14F-4D97-AF65-F5344CB8AC3E}">
        <p14:creationId xmlns:p14="http://schemas.microsoft.com/office/powerpoint/2010/main" val="4245466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8" cy="720000"/>
          </a:xfrm>
        </p:spPr>
        <p:txBody>
          <a:bodyPr>
            <a:normAutofit/>
          </a:bodyPr>
          <a:lstStyle/>
          <a:p>
            <a:r>
              <a:rPr lang="en-US" sz="2800" b="1"/>
              <a:t>Step 12: Differentially Expressed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1109"/>
            <a:ext cx="9143999" cy="5076891"/>
          </a:xfrm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mkdir DEG_ALL_Enrichment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cd DEG_ALL_Enrichment</a:t>
            </a:r>
          </a:p>
          <a:p>
            <a:pPr>
              <a:buFont typeface="Lucida Grande"/>
              <a:buChar char="&gt;"/>
            </a:pPr>
            <a:endParaRPr lang="en-US" sz="2800">
              <a:solidFill>
                <a:srgbClr val="00D502"/>
              </a:solidFill>
            </a:endParaRP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SepararModulos.sh "../Seriation_Final_Genes_Entrez.txt" "../DEG_ALL_Borders.txt" "#" "M"</a:t>
            </a:r>
          </a:p>
          <a:p>
            <a:pPr>
              <a:buFont typeface="Lucida Grande"/>
              <a:buChar char="&gt;"/>
            </a:pPr>
            <a:endParaRPr lang="en-US" sz="2800">
              <a:solidFill>
                <a:srgbClr val="00D502"/>
              </a:solidFill>
            </a:endParaRP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files=""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for f in M*txt; do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    files="$files$f "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done</a:t>
            </a:r>
          </a:p>
          <a:p>
            <a:pPr>
              <a:buFont typeface="Lucida Grande"/>
              <a:buChar char="&gt;"/>
            </a:pPr>
            <a:endParaRPr lang="en-US" sz="2800">
              <a:solidFill>
                <a:srgbClr val="00D502"/>
              </a:solidFill>
            </a:endParaRP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Enriquecer.sh Hs BP GeneOntology_BP.txt $files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Enriquecer.sh Hs MF GeneOntology_MF.txt $files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Enriquecer.sh Hs CC GeneOntology_CC.txt $files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Heatmap.sh GeneOntology_BP.txt M 50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Heatmap.sh GeneOntology_MF.txt M 50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Heatmap.sh GeneOntology_CC.txt M 50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cd ..</a:t>
            </a:r>
            <a:endParaRPr lang="it-IT" sz="2800">
              <a:solidFill>
                <a:srgbClr val="00D50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2997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Enrichment of the expressed modules of the DEG ALL/Healthy.</a:t>
            </a:r>
          </a:p>
        </p:txBody>
      </p:sp>
    </p:spTree>
    <p:extLst>
      <p:ext uri="{BB962C8B-B14F-4D97-AF65-F5344CB8AC3E}">
        <p14:creationId xmlns:p14="http://schemas.microsoft.com/office/powerpoint/2010/main" val="1012307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"/>
            <a:ext cx="9139108" cy="720000"/>
          </a:xfrm>
        </p:spPr>
        <p:txBody>
          <a:bodyPr>
            <a:normAutofit/>
          </a:bodyPr>
          <a:lstStyle/>
          <a:p>
            <a:r>
              <a:rPr lang="en-US" sz="2800" b="1"/>
              <a:t>Step 12: Differentially Expressed Modules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33677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Samples of the Biological Process (Gene Ontology) terms detected in the functional enrichment of the differentially expressed modules of the DEG ALL/Healthy.</a:t>
            </a:r>
          </a:p>
        </p:txBody>
      </p:sp>
      <p:pic>
        <p:nvPicPr>
          <p:cNvPr id="3" name="Picture 2" descr="DEG_Seriated_ALL_Colo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92" y="2211921"/>
            <a:ext cx="9144000" cy="12750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171" y="4204586"/>
            <a:ext cx="4858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/>
              <a:t>GO:0006749 </a:t>
            </a:r>
            <a:r>
              <a:rPr lang="it-IT"/>
              <a:t>glutathione metabolic process</a:t>
            </a:r>
          </a:p>
          <a:p>
            <a:r>
              <a:rPr lang="is-IS"/>
              <a:t>GO:0072540 </a:t>
            </a:r>
            <a:r>
              <a:rPr lang="en-US"/>
              <a:t>T-helper 17 cell lineage commitment</a:t>
            </a:r>
          </a:p>
          <a:p>
            <a:r>
              <a:rPr lang="is-IS"/>
              <a:t>GO:0035690 </a:t>
            </a:r>
            <a:r>
              <a:rPr lang="en-US"/>
              <a:t>cellular response to drug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00718" y="3357829"/>
            <a:ext cx="204376" cy="8467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5999" y="5781305"/>
            <a:ext cx="5561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GO:0010467 gene expression</a:t>
            </a:r>
          </a:p>
          <a:p>
            <a:r>
              <a:rPr lang="en-US"/>
              <a:t>GO:0044260 cellular macromolecule metabolic process</a:t>
            </a:r>
          </a:p>
          <a:p>
            <a:r>
              <a:rPr lang="en-US"/>
              <a:t>GO:0008380 RNA splicing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255382" y="3357829"/>
            <a:ext cx="2291931" cy="24234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297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4611"/>
            <a:ext cx="9143998" cy="720000"/>
          </a:xfrm>
        </p:spPr>
        <p:txBody>
          <a:bodyPr>
            <a:normAutofit/>
          </a:bodyPr>
          <a:lstStyle/>
          <a:p>
            <a:r>
              <a:rPr lang="en-US" sz="2800" b="1"/>
              <a:t>Step 12: Differentially Expressed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5918"/>
            <a:ext cx="9143999" cy="5252082"/>
          </a:xfrm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mkdir DEG_AML_Enrichment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cd DEG_AML_Enrichment</a:t>
            </a:r>
          </a:p>
          <a:p>
            <a:pPr>
              <a:buFont typeface="Lucida Grande"/>
              <a:buChar char="&gt;"/>
            </a:pPr>
            <a:endParaRPr lang="en-US" sz="2800">
              <a:solidFill>
                <a:srgbClr val="00D502"/>
              </a:solidFill>
            </a:endParaRP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SepararModulos.sh "../Seriation_Final_Genes_Entrez.txt" "../DEG_AML_Borders.txt" "#" "M"</a:t>
            </a:r>
          </a:p>
          <a:p>
            <a:pPr>
              <a:buFont typeface="Lucida Grande"/>
              <a:buChar char="&gt;"/>
            </a:pPr>
            <a:endParaRPr lang="en-US" sz="2800">
              <a:solidFill>
                <a:srgbClr val="00D502"/>
              </a:solidFill>
            </a:endParaRP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files=""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for f in M*txt; do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    files="$files$f "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done</a:t>
            </a:r>
          </a:p>
          <a:p>
            <a:pPr>
              <a:buFont typeface="Lucida Grande"/>
              <a:buChar char="&gt;"/>
            </a:pPr>
            <a:endParaRPr lang="en-US" sz="2800">
              <a:solidFill>
                <a:srgbClr val="00D502"/>
              </a:solidFill>
            </a:endParaRP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Enriquecer.sh Hs BP GeneOntology_BP.txt $files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Enriquecer.sh Hs MF GeneOntology_MF.txt $files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Enriquecer.sh Hs CC GeneOntology_CC.txt $files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Heatmap.sh GeneOntology_BP.txt M 50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Heatmap.sh GeneOntology_MF.txt M 50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Heatmap.sh GeneOntology_CC.txt M 50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cd ..</a:t>
            </a:r>
            <a:endParaRPr lang="it-IT" sz="2800">
              <a:solidFill>
                <a:srgbClr val="00D50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27777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Enrichment of the expressed modules of the DEG AML/Healthy.</a:t>
            </a:r>
          </a:p>
        </p:txBody>
      </p:sp>
    </p:spTree>
    <p:extLst>
      <p:ext uri="{BB962C8B-B14F-4D97-AF65-F5344CB8AC3E}">
        <p14:creationId xmlns:p14="http://schemas.microsoft.com/office/powerpoint/2010/main" val="759897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"/>
            <a:ext cx="9139108" cy="720000"/>
          </a:xfrm>
        </p:spPr>
        <p:txBody>
          <a:bodyPr>
            <a:normAutofit/>
          </a:bodyPr>
          <a:lstStyle/>
          <a:p>
            <a:r>
              <a:rPr lang="en-US" sz="2800" b="1"/>
              <a:t>Step 12: Differentially Expressed Modules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33677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Samples of the Biological Process (Gene Ontology) terms detected in the functional enrichment of the differentially expressed modules of the DEG AML/Healthy.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90" y="2211921"/>
            <a:ext cx="9143996" cy="12750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171" y="4204586"/>
            <a:ext cx="4005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GO:0002376 immune system process</a:t>
            </a:r>
          </a:p>
          <a:p>
            <a:r>
              <a:rPr lang="en-US"/>
              <a:t>GO:0006952 defense response</a:t>
            </a:r>
          </a:p>
          <a:p>
            <a:r>
              <a:rPr lang="en-US"/>
              <a:t>GO:0070208 protein heterotrimerization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05094" y="3357829"/>
            <a:ext cx="0" cy="8467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91879" y="5547721"/>
            <a:ext cx="5561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GO:0007049 cell cycle</a:t>
            </a:r>
          </a:p>
          <a:p>
            <a:r>
              <a:rPr lang="en-US"/>
              <a:t>GO:0006996 organelle organization</a:t>
            </a:r>
          </a:p>
          <a:p>
            <a:r>
              <a:rPr lang="en-US"/>
              <a:t>GO:0043933 macromolecular complex subunit organization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53632" y="3357829"/>
            <a:ext cx="855767" cy="21606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701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"/>
            <a:ext cx="9143998" cy="720000"/>
          </a:xfrm>
        </p:spPr>
        <p:txBody>
          <a:bodyPr>
            <a:normAutofit/>
          </a:bodyPr>
          <a:lstStyle/>
          <a:p>
            <a:r>
              <a:rPr lang="en-US" sz="2800" b="1"/>
              <a:t>Step 13: Transcriptogram of the DEG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69469"/>
            <a:ext cx="9143999" cy="4288531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buFont typeface="Lucida Grande"/>
              <a:buChar char="&gt;"/>
            </a:pPr>
            <a:r>
              <a:rPr lang="pt-BR" sz="2800">
                <a:solidFill>
                  <a:srgbClr val="00D502"/>
                </a:solidFill>
              </a:rPr>
              <a:t>Transcriptograma.sh "DEG_Seriated.txt" 251 &gt; "Transcriptograms_DEG.txt”</a:t>
            </a:r>
          </a:p>
          <a:p>
            <a:pPr>
              <a:buFont typeface="Lucida Grande"/>
              <a:buChar char="&gt;"/>
            </a:pPr>
            <a:endParaRPr lang="pt-BR" sz="2800">
              <a:solidFill>
                <a:srgbClr val="00D502"/>
              </a:solidFill>
            </a:endParaRPr>
          </a:p>
          <a:p>
            <a:pPr>
              <a:buFont typeface="Lucida Grande"/>
              <a:buChar char="&gt;"/>
            </a:pPr>
            <a:r>
              <a:rPr lang="pt-BR" sz="2800">
                <a:solidFill>
                  <a:srgbClr val="00D502"/>
                </a:solidFill>
              </a:rPr>
              <a:t>GraficoTranscriptograma.sh "WindowModularity.txt" "DensityModularity.txt" "Transcriptograms_DEG.txt" "0" "DEG_Labels.txt" "Chart_DEG_Labels.txt" "Chart_DEG.svg"</a:t>
            </a:r>
            <a:endParaRPr lang="it-IT" sz="2800">
              <a:solidFill>
                <a:srgbClr val="00D50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94945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Transcriptograms of the DEG’s results.</a:t>
            </a:r>
          </a:p>
        </p:txBody>
      </p:sp>
    </p:spTree>
    <p:extLst>
      <p:ext uri="{BB962C8B-B14F-4D97-AF65-F5344CB8AC3E}">
        <p14:creationId xmlns:p14="http://schemas.microsoft.com/office/powerpoint/2010/main" val="855751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_DE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"/>
            <a:ext cx="9144000" cy="64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67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8" cy="720000"/>
          </a:xfrm>
        </p:spPr>
        <p:txBody>
          <a:bodyPr>
            <a:normAutofit/>
          </a:bodyPr>
          <a:lstStyle/>
          <a:p>
            <a:r>
              <a:rPr lang="en-US" sz="2800" b="1"/>
              <a:t>Step 14[INPUT]: Average Expression per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38018"/>
            <a:ext cx="9143999" cy="4819984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MediaPerfis.sh "Expressions_Seriated.txt" "1-17" "18-29" "30-72" &gt; "Expressions_Average_Patients.txt”</a:t>
            </a:r>
          </a:p>
          <a:p>
            <a:pPr>
              <a:buFont typeface="Lucida Grande"/>
              <a:buChar char="&gt;"/>
            </a:pPr>
            <a:endParaRPr lang="en-US" sz="2800">
              <a:solidFill>
                <a:srgbClr val="00D502"/>
              </a:solidFill>
            </a:endParaRP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Transcriptograma.sh "Expressions_Average_Patients.txt" 251 &gt; "Transcriptograms_Average_Patients.txt"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GraficoTranscriptograma.sh "WindowModularity.txt" "DensityModularity.txt" "Transcriptograms_Average_Patients.txt" "0" "Expressions_Average_Patients_Labels.txt" "Chart_Average_Patients_Labels.txt" "Chart_Average_Patients.svg"</a:t>
            </a:r>
            <a:endParaRPr lang="it-IT" sz="2800">
              <a:solidFill>
                <a:srgbClr val="00D50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7991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Calculate, for each gene, the average expression per group: Healthy, ALL and AML.</a:t>
            </a:r>
          </a:p>
        </p:txBody>
      </p:sp>
    </p:spTree>
    <p:extLst>
      <p:ext uri="{BB962C8B-B14F-4D97-AF65-F5344CB8AC3E}">
        <p14:creationId xmlns:p14="http://schemas.microsoft.com/office/powerpoint/2010/main" val="52047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>
            <a:normAutofit/>
          </a:bodyPr>
          <a:lstStyle/>
          <a:p>
            <a:r>
              <a:rPr lang="en-US" sz="2800" b="1"/>
              <a:t>Main Input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/>
              <a:t>Expressions.txt</a:t>
            </a:r>
            <a:r>
              <a:rPr lang="pt-BR" sz="2800"/>
              <a:t> : </a:t>
            </a:r>
            <a:r>
              <a:rPr lang="en-US" sz="2800"/>
              <a:t>RNA-Seq data / leukemia and healthy patients</a:t>
            </a:r>
          </a:p>
          <a:p>
            <a:pPr algn="just"/>
            <a:r>
              <a:rPr lang="en-US" sz="2800" b="1"/>
              <a:t>Network.txt</a:t>
            </a:r>
            <a:r>
              <a:rPr lang="en-US" sz="2800"/>
              <a:t> : Human protein/gene network</a:t>
            </a:r>
          </a:p>
          <a:p>
            <a:pPr algn="just"/>
            <a:r>
              <a:rPr lang="fr-FR" sz="2800" b="1"/>
              <a:t>EnsemblDB.txt</a:t>
            </a:r>
            <a:r>
              <a:rPr lang="fr-FR" sz="2800"/>
              <a:t> : Gene name map</a:t>
            </a:r>
          </a:p>
          <a:p>
            <a:pPr algn="just"/>
            <a:endParaRPr lang="fr-FR" sz="2800"/>
          </a:p>
          <a:p>
            <a:r>
              <a:rPr lang="fr-FR" sz="2800"/>
              <a:t>Source: </a:t>
            </a:r>
            <a:r>
              <a:rPr lang="en-US" sz="2800">
                <a:hlinkClick r:id="rId2"/>
              </a:rPr>
              <a:t>https://github.com/joseflaviojr/transcriptograma/tree/master/UseCase-Leukemia</a:t>
            </a:r>
            <a:endParaRPr lang="en-US" sz="2800"/>
          </a:p>
          <a:p>
            <a:pPr algn="just"/>
            <a:endParaRPr lang="fr-FR" sz="2800"/>
          </a:p>
          <a:p>
            <a:pPr algn="just"/>
            <a:endParaRPr lang="fr-FR" sz="2800"/>
          </a:p>
          <a:p>
            <a:pPr algn="just"/>
            <a:endParaRPr lang="en-US" sz="2800"/>
          </a:p>
          <a:p>
            <a:pPr algn="just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31707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593"/>
            <a:ext cx="9143998" cy="720000"/>
          </a:xfrm>
        </p:spPr>
        <p:txBody>
          <a:bodyPr>
            <a:normAutofit/>
          </a:bodyPr>
          <a:lstStyle/>
          <a:p>
            <a:r>
              <a:rPr lang="en-US" sz="2800" b="1"/>
              <a:t>Step 14[OUTPUT]: Average Expression per Group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48" y="1518316"/>
            <a:ext cx="8437815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latin typeface="Courier"/>
                <a:cs typeface="Courier"/>
              </a:rPr>
              <a:t>GENE    HEALTHY             ALL                 AML</a:t>
            </a:r>
          </a:p>
          <a:p>
            <a:endParaRPr lang="de-DE" sz="1600">
              <a:latin typeface="Courier"/>
              <a:cs typeface="Courier"/>
            </a:endParaRPr>
          </a:p>
          <a:p>
            <a:r>
              <a:rPr lang="de-DE" sz="1600">
                <a:latin typeface="Courier"/>
                <a:cs typeface="Courier"/>
              </a:rPr>
              <a:t>MAPK7   8.257422352941177   4.4434458333333335  4.733830232558139</a:t>
            </a:r>
          </a:p>
          <a:p>
            <a:r>
              <a:rPr lang="de-DE" sz="1600">
                <a:latin typeface="Courier"/>
                <a:cs typeface="Courier"/>
              </a:rPr>
              <a:t>UBE2C   4.7770247058823525  15.6066675          8.882123255813951</a:t>
            </a:r>
          </a:p>
          <a:p>
            <a:r>
              <a:rPr lang="de-DE" sz="1600">
                <a:latin typeface="Courier"/>
                <a:cs typeface="Courier"/>
              </a:rPr>
              <a:t>ASTE1   1.6349376470588235  3.3167900000000006  3.283910232558139</a:t>
            </a:r>
          </a:p>
          <a:p>
            <a:r>
              <a:rPr lang="de-DE" sz="1600">
                <a:latin typeface="Courier"/>
                <a:cs typeface="Courier"/>
              </a:rPr>
              <a:t>LIG4    3.201185882352941   8.675902500000001   3.4670174418604636</a:t>
            </a:r>
          </a:p>
          <a:p>
            <a:r>
              <a:rPr lang="de-DE" sz="1600">
                <a:latin typeface="Courier"/>
                <a:cs typeface="Courier"/>
              </a:rPr>
              <a:t>XRCC4   1.7636164705882351  2.7732858333333326  5.0195030232558135</a:t>
            </a:r>
          </a:p>
          <a:p>
            <a:r>
              <a:rPr lang="de-DE" sz="1600">
                <a:latin typeface="Courier"/>
                <a:cs typeface="Courier"/>
              </a:rPr>
              <a:t>ATP5A1  228.45422647058822  194.88605833333335  209.48216651162795</a:t>
            </a:r>
          </a:p>
          <a:p>
            <a:r>
              <a:rPr lang="de-DE" sz="1600">
                <a:latin typeface="Courier"/>
                <a:cs typeface="Courier"/>
              </a:rPr>
              <a:t>ASPH    3.9695064705882346  1.317643333333333   6.527040232558141</a:t>
            </a:r>
          </a:p>
          <a:p>
            <a:r>
              <a:rPr lang="de-DE" sz="1600">
                <a:latin typeface="Courier"/>
                <a:cs typeface="Courier"/>
              </a:rPr>
              <a:t>DRG2    18.303418235294117  19.32307            16.82014674418605</a:t>
            </a:r>
          </a:p>
          <a:p>
            <a:r>
              <a:rPr lang="de-DE" sz="1600">
                <a:latin typeface="Courier"/>
                <a:cs typeface="Courier"/>
              </a:rPr>
              <a:t>...</a:t>
            </a:r>
            <a:endParaRPr lang="en-US" sz="160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68943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_Average_Patie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"/>
            <a:ext cx="9144000" cy="65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52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8" cy="720000"/>
          </a:xfrm>
        </p:spPr>
        <p:txBody>
          <a:bodyPr>
            <a:normAutofit/>
          </a:bodyPr>
          <a:lstStyle/>
          <a:p>
            <a:r>
              <a:rPr lang="en-US" sz="2800" b="1"/>
              <a:t>Step 15[INPUT]: Average Expression per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5881"/>
            <a:ext cx="9143999" cy="4522120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MediaModulos.sh "Expressions_Average_Patients.txt" "WindowModularity_Borders.txt" &gt; "Expressions_Average_Patients_WindowModules.txt"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MediaModulos.sh "Expressions_Average_Patients.txt" "DEG_ALL_Borders.txt" &gt; "Expressions_Average_Patients_ALLModules.txt"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MediaModulos.sh "Expressions_Average_Patients.txt" "DEG_AML_Borders.txt" &gt; "Expressions_Average_Patients_AMLModules.txt"</a:t>
            </a:r>
            <a:endParaRPr lang="it-IT" sz="2800">
              <a:solidFill>
                <a:srgbClr val="00D50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890559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Calculate the average expression per module of the “Window Modularity”, “DEG ALL” and “DEG AML”.</a:t>
            </a:r>
          </a:p>
        </p:txBody>
      </p:sp>
    </p:spTree>
    <p:extLst>
      <p:ext uri="{BB962C8B-B14F-4D97-AF65-F5344CB8AC3E}">
        <p14:creationId xmlns:p14="http://schemas.microsoft.com/office/powerpoint/2010/main" val="3147837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8" cy="720000"/>
          </a:xfrm>
        </p:spPr>
        <p:txBody>
          <a:bodyPr>
            <a:normAutofit/>
          </a:bodyPr>
          <a:lstStyle/>
          <a:p>
            <a:r>
              <a:rPr lang="en-US" sz="2800" b="1"/>
              <a:t>Step 15[OUTPUT]: Average Expression per Module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48" y="2467251"/>
            <a:ext cx="843781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latin typeface="Courier"/>
                <a:cs typeface="Courier"/>
              </a:rPr>
              <a:t>MOD HEALTHY             ALL                 AML</a:t>
            </a:r>
          </a:p>
          <a:p>
            <a:endParaRPr lang="de-DE" sz="1600">
              <a:latin typeface="Courier"/>
              <a:cs typeface="Courier"/>
            </a:endParaRPr>
          </a:p>
          <a:p>
            <a:r>
              <a:rPr lang="de-DE" sz="1600">
                <a:latin typeface="Courier"/>
                <a:cs typeface="Courier"/>
              </a:rPr>
              <a:t>M1  49.198809995978685  47.99625778945623   52.872376891489324</a:t>
            </a:r>
          </a:p>
          <a:p>
            <a:r>
              <a:rPr lang="de-DE" sz="1600">
                <a:latin typeface="Courier"/>
                <a:cs typeface="Courier"/>
              </a:rPr>
              <a:t>M2  40.66683248181029   38.831559164403515  44.004647697876806</a:t>
            </a:r>
          </a:p>
          <a:p>
            <a:r>
              <a:rPr lang="de-DE" sz="1600">
                <a:latin typeface="Courier"/>
                <a:cs typeface="Courier"/>
              </a:rPr>
              <a:t>M3  89.75433565582885   60.02517477660731   99.06158404247908</a:t>
            </a:r>
          </a:p>
          <a:p>
            <a:r>
              <a:rPr lang="de-DE" sz="1600">
                <a:latin typeface="Courier"/>
                <a:cs typeface="Courier"/>
              </a:rPr>
              <a:t>M4  16.53933628272068   16.53747410623043   37.10427718146631</a:t>
            </a:r>
          </a:p>
          <a:p>
            <a:r>
              <a:rPr lang="de-DE" sz="1600">
                <a:latin typeface="Courier"/>
                <a:cs typeface="Courier"/>
              </a:rPr>
              <a:t>M5  13.609250737456074  14.315416817116182  15.259160548386612</a:t>
            </a:r>
          </a:p>
          <a:p>
            <a:r>
              <a:rPr lang="de-DE" sz="1600">
                <a:latin typeface="Courier"/>
                <a:cs typeface="Courier"/>
              </a:rPr>
              <a:t>M6  19.83442048891097   21.808060232280287  24.111098659150215</a:t>
            </a:r>
          </a:p>
          <a:p>
            <a:r>
              <a:rPr lang="de-DE" sz="1600">
                <a:latin typeface="Courier"/>
                <a:cs typeface="Courier"/>
              </a:rPr>
              <a:t>M7  17.956391222271026  18.28605997955249   20.89736886164982</a:t>
            </a:r>
          </a:p>
          <a:p>
            <a:r>
              <a:rPr lang="de-DE" sz="1600">
                <a:latin typeface="Courier"/>
                <a:cs typeface="Courier"/>
              </a:rPr>
              <a:t>M8  13.818872900111504  12.818230305482638  14.051765608581094</a:t>
            </a:r>
          </a:p>
          <a:p>
            <a:r>
              <a:rPr lang="de-DE" sz="1600">
                <a:latin typeface="Courier"/>
                <a:cs typeface="Courier"/>
              </a:rPr>
              <a:t>M9  17.13925064570132   18.837447466342365  19.17593607016014</a:t>
            </a:r>
          </a:p>
          <a:p>
            <a:r>
              <a:rPr lang="de-DE" sz="1600">
                <a:latin typeface="Courier"/>
                <a:cs typeface="Courier"/>
              </a:rPr>
              <a:t>M10 21.226944115629006  23.093612777179622  23.197743093858982</a:t>
            </a:r>
          </a:p>
          <a:p>
            <a:r>
              <a:rPr lang="de-DE" sz="1600">
                <a:latin typeface="Courier"/>
                <a:cs typeface="Courier"/>
              </a:rPr>
              <a:t>M11 35.76070972723684   29.38175253159843   32.085415419105146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82539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Average expression of the detected modules in the Window Modularity.</a:t>
            </a:r>
          </a:p>
        </p:txBody>
      </p:sp>
    </p:spTree>
    <p:extLst>
      <p:ext uri="{BB962C8B-B14F-4D97-AF65-F5344CB8AC3E}">
        <p14:creationId xmlns:p14="http://schemas.microsoft.com/office/powerpoint/2010/main" val="275522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>
            <a:normAutofit/>
          </a:bodyPr>
          <a:lstStyle/>
          <a:p>
            <a:r>
              <a:rPr lang="en-US" sz="2800" b="1"/>
              <a:t>Protein/Gene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/>
              <a:t>Reference:</a:t>
            </a:r>
            <a:r>
              <a:rPr lang="en-US" sz="2800"/>
              <a:t> Rolland T, Taşan M, Charloteaux B, et al. A proteome-scale map of the human interactome network. Cell. 2014;159(5):1212-1226. doi:10.1016/j.cell.2014.10.050.</a:t>
            </a:r>
          </a:p>
          <a:p>
            <a:pPr algn="just"/>
            <a:r>
              <a:rPr lang="en-US" sz="2800" b="1"/>
              <a:t>Data:</a:t>
            </a:r>
            <a:r>
              <a:rPr lang="en-US" sz="2800"/>
              <a:t> http://interactome.dfci.harvard.edu/H_sapiens/</a:t>
            </a:r>
          </a:p>
          <a:p>
            <a:pPr algn="just"/>
            <a:r>
              <a:rPr lang="en-US" sz="2800" b="1"/>
              <a:t>Name:</a:t>
            </a:r>
            <a:r>
              <a:rPr lang="en-US" sz="2800"/>
              <a:t> HI-II-14</a:t>
            </a:r>
          </a:p>
          <a:p>
            <a:pPr algn="just"/>
            <a:r>
              <a:rPr lang="en-US" sz="2800" b="1"/>
              <a:t>Genes:</a:t>
            </a:r>
            <a:r>
              <a:rPr lang="en-US" sz="2800"/>
              <a:t> 4303</a:t>
            </a:r>
          </a:p>
          <a:p>
            <a:pPr algn="just"/>
            <a:r>
              <a:rPr lang="en-US" sz="2800" b="1"/>
              <a:t>Edges:</a:t>
            </a:r>
            <a:r>
              <a:rPr lang="en-US" sz="2800"/>
              <a:t> </a:t>
            </a:r>
            <a:r>
              <a:rPr lang="is-IS" sz="2800"/>
              <a:t>13685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614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51"/>
            <a:ext cx="9144000" cy="720000"/>
          </a:xfrm>
        </p:spPr>
        <p:txBody>
          <a:bodyPr>
            <a:normAutofit/>
          </a:bodyPr>
          <a:lstStyle/>
          <a:p>
            <a:r>
              <a:rPr lang="en-US" sz="2800" b="1"/>
              <a:t>Pipeline</a:t>
            </a:r>
          </a:p>
        </p:txBody>
      </p:sp>
      <p:pic>
        <p:nvPicPr>
          <p:cNvPr id="5" name="Content Placeholder 4" descr="Transcriptograma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58" b="-2364"/>
          <a:stretch/>
        </p:blipFill>
        <p:spPr>
          <a:xfrm>
            <a:off x="0" y="841863"/>
            <a:ext cx="9144000" cy="3591417"/>
          </a:xfrm>
        </p:spPr>
      </p:pic>
      <p:sp>
        <p:nvSpPr>
          <p:cNvPr id="6" name="TextBox 5"/>
          <p:cNvSpPr txBox="1"/>
          <p:nvPr/>
        </p:nvSpPr>
        <p:spPr>
          <a:xfrm>
            <a:off x="339072" y="4427880"/>
            <a:ext cx="77764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is-IS" sz="2400"/>
              <a:t>Make the adjacency matrix </a:t>
            </a:r>
          </a:p>
          <a:p>
            <a:pPr marL="342900" indent="-342900">
              <a:buFont typeface="+mj-lt"/>
              <a:buAutoNum type="alphaLcParenR"/>
            </a:pPr>
            <a:r>
              <a:rPr lang="is-IS" sz="2400"/>
              <a:t>Seriate</a:t>
            </a:r>
          </a:p>
          <a:p>
            <a:pPr marL="342900" indent="-342900">
              <a:buFont typeface="+mj-lt"/>
              <a:buAutoNum type="alphaLcParenR"/>
            </a:pPr>
            <a:r>
              <a:rPr lang="is-IS" sz="2400"/>
              <a:t>Extract the seriation</a:t>
            </a:r>
          </a:p>
          <a:p>
            <a:pPr marL="342900" indent="-342900">
              <a:buFont typeface="+mj-lt"/>
              <a:buAutoNum type="alphaLcParenR"/>
            </a:pPr>
            <a:r>
              <a:rPr lang="is-IS" sz="2400"/>
              <a:t>Calculate the window </a:t>
            </a:r>
            <a:r>
              <a:rPr lang="en-US" sz="2400"/>
              <a:t>modularity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/>
              <a:t>Put the expression data and calculate the transcriptogram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/>
              <a:t>Analysis the result</a:t>
            </a:r>
          </a:p>
        </p:txBody>
      </p:sp>
    </p:spTree>
    <p:extLst>
      <p:ext uri="{BB962C8B-B14F-4D97-AF65-F5344CB8AC3E}">
        <p14:creationId xmlns:p14="http://schemas.microsoft.com/office/powerpoint/2010/main" val="33506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"/>
            <a:ext cx="9143998" cy="720000"/>
          </a:xfrm>
        </p:spPr>
        <p:txBody>
          <a:bodyPr>
            <a:normAutofit/>
          </a:bodyPr>
          <a:lstStyle/>
          <a:p>
            <a:r>
              <a:rPr lang="en-US" sz="2800" b="1"/>
              <a:t>Step 1: 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59259"/>
            <a:ext cx="9143999" cy="4098741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buFont typeface="Lucida Grande"/>
              <a:buChar char="&gt;"/>
            </a:pPr>
            <a:r>
              <a:rPr lang="it-IT" sz="2800">
                <a:solidFill>
                  <a:srgbClr val="00D502"/>
                </a:solidFill>
              </a:rPr>
              <a:t>MatrizAdjacencias.sh "Network.txt" nao tab</a:t>
            </a:r>
          </a:p>
          <a:p>
            <a:pPr>
              <a:buFont typeface="Lucida Grande"/>
              <a:buChar char="&gt;"/>
            </a:pPr>
            <a:r>
              <a:rPr lang="it-IT" sz="2800">
                <a:solidFill>
                  <a:srgbClr val="00D502"/>
                </a:solidFill>
              </a:rPr>
              <a:t>mv "Network.txt.matriz.csv" "Network.csv"</a:t>
            </a:r>
          </a:p>
          <a:p>
            <a:pPr>
              <a:buFont typeface="Lucida Grande"/>
              <a:buChar char="&gt;"/>
            </a:pPr>
            <a:r>
              <a:rPr lang="it-IT" sz="2800">
                <a:solidFill>
                  <a:srgbClr val="00D502"/>
                </a:solidFill>
              </a:rPr>
              <a:t>mv "Network.txt.nomes.txt" "Seriation_Initial_Genes.txt"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" y="1124143"/>
            <a:ext cx="914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Generate the adjacency matrix of the network.</a:t>
            </a:r>
          </a:p>
          <a:p>
            <a:pPr marL="285750" indent="-285750">
              <a:buFont typeface="Arial"/>
              <a:buChar char="•"/>
            </a:pPr>
            <a:r>
              <a:rPr lang="en-US" sz="2800"/>
              <a:t>Determine the initial sequence of the genes.</a:t>
            </a:r>
          </a:p>
        </p:txBody>
      </p:sp>
    </p:spTree>
    <p:extLst>
      <p:ext uri="{BB962C8B-B14F-4D97-AF65-F5344CB8AC3E}">
        <p14:creationId xmlns:p14="http://schemas.microsoft.com/office/powerpoint/2010/main" val="256425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"/>
            <a:ext cx="9144000" cy="720000"/>
          </a:xfrm>
        </p:spPr>
        <p:txBody>
          <a:bodyPr>
            <a:normAutofit/>
          </a:bodyPr>
          <a:lstStyle/>
          <a:p>
            <a:r>
              <a:rPr lang="en-US" sz="2800" b="1"/>
              <a:t>Step 2[INPUT]: Seriation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78248"/>
            <a:ext cx="9143999" cy="3879752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Experimento.sh "*.csv" 3600 96 1 Cla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GerarImagensDeExperimento.sh .</a:t>
            </a:r>
          </a:p>
          <a:p>
            <a:pPr>
              <a:buFont typeface="Lucida Grande"/>
              <a:buChar char="&gt;"/>
            </a:pPr>
            <a:endParaRPr lang="en-US" sz="2800">
              <a:solidFill>
                <a:srgbClr val="00D502"/>
              </a:solidFill>
            </a:endParaRP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cp "Network.csv.CLA[1].ordem.txt" "Seriation_Final_Sequence.txt"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ConverterNumerosParaNomes.sh "Seriation_Final_Sequence.txt" "Seriation_Initial_Genes.txt" &gt; "Seriation_Final_Genes.txt"</a:t>
            </a:r>
          </a:p>
          <a:p>
            <a:pPr>
              <a:buFont typeface="Lucida Grande"/>
              <a:buChar char="&gt;"/>
            </a:pPr>
            <a:endParaRPr lang="en-US" sz="2800">
              <a:solidFill>
                <a:srgbClr val="00D502"/>
              </a:solidFill>
            </a:endParaRP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Informacao.sh "Network.csv" "Seriation_Final_Sequence.txt" &gt; "Information.txt"</a:t>
            </a:r>
          </a:p>
          <a:p>
            <a:pPr>
              <a:buFont typeface="Lucida Grande"/>
              <a:buChar char="&gt;"/>
            </a:pPr>
            <a:r>
              <a:rPr lang="en-US" sz="2800">
                <a:solidFill>
                  <a:srgbClr val="00D502"/>
                </a:solidFill>
              </a:rPr>
              <a:t>GerarImagem.sh "Network.csv" "Seriation_Final_Sequence.txt" "Network.png"</a:t>
            </a:r>
            <a:endParaRPr lang="it-IT" sz="2800">
              <a:solidFill>
                <a:srgbClr val="00D50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27942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Seriate the adjacency matrix with the Claritate algorithm </a:t>
            </a:r>
            <a:r>
              <a:rPr lang="en-US" sz="2800"/>
              <a:t>–</a:t>
            </a:r>
            <a:r>
              <a:rPr lang="en-US" sz="2800"/>
              <a:t> by 10 hours = 3600 seconds.</a:t>
            </a:r>
          </a:p>
          <a:p>
            <a:pPr marL="285750" indent="-285750">
              <a:buFont typeface="Arial"/>
              <a:buChar char="•"/>
            </a:pPr>
            <a:r>
              <a:rPr lang="en-US" sz="2800"/>
              <a:t>Generate evoluation snapshots.</a:t>
            </a:r>
          </a:p>
          <a:p>
            <a:pPr marL="285750" indent="-285750">
              <a:buFont typeface="Arial"/>
              <a:buChar char="•"/>
            </a:pPr>
            <a:r>
              <a:rPr lang="en-US" sz="2800"/>
              <a:t>Determine the final sequence of the genes.</a:t>
            </a:r>
          </a:p>
          <a:p>
            <a:pPr marL="285750" indent="-285750">
              <a:buFont typeface="Arial"/>
              <a:buChar char="•"/>
            </a:pPr>
            <a:r>
              <a:rPr lang="en-US" sz="2800"/>
              <a:t>Get general informations about the seriated network.</a:t>
            </a:r>
          </a:p>
        </p:txBody>
      </p:sp>
    </p:spTree>
    <p:extLst>
      <p:ext uri="{BB962C8B-B14F-4D97-AF65-F5344CB8AC3E}">
        <p14:creationId xmlns:p14="http://schemas.microsoft.com/office/powerpoint/2010/main" val="197521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"/>
            <a:ext cx="9144000" cy="720000"/>
          </a:xfrm>
        </p:spPr>
        <p:txBody>
          <a:bodyPr>
            <a:normAutofit/>
          </a:bodyPr>
          <a:lstStyle/>
          <a:p>
            <a:r>
              <a:rPr lang="en-US" sz="2800" b="1"/>
              <a:t>Step 2[OUTPUT]: Seriation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1537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Seriated adjacency matrix of the network.</a:t>
            </a:r>
          </a:p>
          <a:p>
            <a:pPr marL="285750" indent="-285750">
              <a:buFont typeface="Arial"/>
              <a:buChar char="•"/>
            </a:pPr>
            <a:r>
              <a:rPr lang="en-US" sz="2800"/>
              <a:t>Final sequence of the genes.</a:t>
            </a:r>
          </a:p>
        </p:txBody>
      </p:sp>
      <p:pic>
        <p:nvPicPr>
          <p:cNvPr id="6" name="Picture 5" descr="Netwo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27" y="1786270"/>
            <a:ext cx="4293036" cy="4293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992684" y="6176535"/>
            <a:ext cx="7165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MAPK7, UBE2C, ASTE1, LIG4, XRCC4, ATP5A1, </a:t>
            </a:r>
            <a:r>
              <a:rPr lang="is-IS" sz="2800"/>
              <a:t>…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5936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1964</Words>
  <Application>Microsoft Macintosh PowerPoint</Application>
  <PresentationFormat>On-screen Show (4:3)</PresentationFormat>
  <Paragraphs>273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Transcriptograms and Differentially Expressed Modules of Leukemia Patients</vt:lpstr>
      <vt:lpstr>Instalation</vt:lpstr>
      <vt:lpstr>Use Case: Leukemia Patients</vt:lpstr>
      <vt:lpstr>Main Input Files</vt:lpstr>
      <vt:lpstr>Protein/Gene Network</vt:lpstr>
      <vt:lpstr>Pipeline</vt:lpstr>
      <vt:lpstr>Step 1: Adjacency Matrix</vt:lpstr>
      <vt:lpstr>Step 2[INPUT]: Seriation</vt:lpstr>
      <vt:lpstr>Step 2[OUTPUT]: Seriation</vt:lpstr>
      <vt:lpstr>Step 3: Translation</vt:lpstr>
      <vt:lpstr>Step 4[INPUT]: Window Modularity</vt:lpstr>
      <vt:lpstr>Step 4[OUTPUT]: Window Modularity</vt:lpstr>
      <vt:lpstr>Step 5: Quality Metrics</vt:lpstr>
      <vt:lpstr>Step 6[INPUT]: Functional Enrichment</vt:lpstr>
      <vt:lpstr>Step 6[OUTPUT]: Functional Enrichment</vt:lpstr>
      <vt:lpstr>Step 6[OUTPUT]: Functional Enrichment</vt:lpstr>
      <vt:lpstr>Step 7[INPUT]: Transcriptogram</vt:lpstr>
      <vt:lpstr>Step 7[OUTPUT]: Transcriptogram</vt:lpstr>
      <vt:lpstr>PowerPoint Presentation</vt:lpstr>
      <vt:lpstr>Step 7[OUTPUT]: Transcriptogram</vt:lpstr>
      <vt:lpstr>Step 8[INPUT]: Dendrogram</vt:lpstr>
      <vt:lpstr>Step 8[OUTPUT]: Dendrogram</vt:lpstr>
      <vt:lpstr>Step 8[OUTPUT]: Dendrogram</vt:lpstr>
      <vt:lpstr>Step 9[INPUT]: DEG</vt:lpstr>
      <vt:lpstr>Step 9[OUTPUT]: DEG</vt:lpstr>
      <vt:lpstr>Step 9[OUTPUT]: DEG</vt:lpstr>
      <vt:lpstr>Step 10[INPUT]: DEG’s Heatmap</vt:lpstr>
      <vt:lpstr>Step 10[OUTPUT]: DEG’s Heatmap</vt:lpstr>
      <vt:lpstr>Step 10[OUTPUT]: DEG’s Heatmap</vt:lpstr>
      <vt:lpstr>Step 11: Seriation of the DEG</vt:lpstr>
      <vt:lpstr>Step 12: Differentially Expressed Modules</vt:lpstr>
      <vt:lpstr>Step 12: Differentially Expressed Modules</vt:lpstr>
      <vt:lpstr>Step 12: Differentially Expressed Modules</vt:lpstr>
      <vt:lpstr>Step 12: Differentially Expressed Modules</vt:lpstr>
      <vt:lpstr>Step 12: Differentially Expressed Modules</vt:lpstr>
      <vt:lpstr>Step 12: Differentially Expressed Modules</vt:lpstr>
      <vt:lpstr>Step 13: Transcriptogram of the DEG</vt:lpstr>
      <vt:lpstr>PowerPoint Presentation</vt:lpstr>
      <vt:lpstr>Step 14[INPUT]: Average Expression per Group</vt:lpstr>
      <vt:lpstr>Step 14[OUTPUT]: Average Expression per Group</vt:lpstr>
      <vt:lpstr>PowerPoint Presentation</vt:lpstr>
      <vt:lpstr>Step 15[INPUT]: Average Expression per Module</vt:lpstr>
      <vt:lpstr>Step 15[OUTPUT]: Average Expression per Module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Transcriptogram and Differentially Expressed Modules</dc:title>
  <dc:creator>José Flávio</dc:creator>
  <cp:lastModifiedBy>José Flávio</cp:lastModifiedBy>
  <cp:revision>127</cp:revision>
  <dcterms:created xsi:type="dcterms:W3CDTF">2016-05-22T12:34:53Z</dcterms:created>
  <dcterms:modified xsi:type="dcterms:W3CDTF">2016-06-04T19:05:18Z</dcterms:modified>
</cp:coreProperties>
</file>