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95" r:id="rId2"/>
    <p:sldId id="438" r:id="rId3"/>
    <p:sldId id="521" r:id="rId4"/>
    <p:sldId id="516" r:id="rId5"/>
    <p:sldId id="475" r:id="rId6"/>
    <p:sldId id="522" r:id="rId7"/>
    <p:sldId id="517" r:id="rId8"/>
    <p:sldId id="527" r:id="rId9"/>
    <p:sldId id="523" r:id="rId10"/>
    <p:sldId id="524" r:id="rId11"/>
    <p:sldId id="525" r:id="rId12"/>
    <p:sldId id="519" r:id="rId13"/>
    <p:sldId id="526" r:id="rId14"/>
    <p:sldId id="528" r:id="rId15"/>
    <p:sldId id="520" r:id="rId16"/>
    <p:sldId id="495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00"/>
    <a:srgbClr val="FFCC00"/>
    <a:srgbClr val="FF0000"/>
    <a:srgbClr val="FF6600"/>
    <a:srgbClr val="006600"/>
    <a:srgbClr val="008600"/>
    <a:srgbClr val="ABFFAB"/>
    <a:srgbClr val="FF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\Dropbox\Trabajo_de_grado\profili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B4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9648792076172959E-2"/>
                  <c:y val="-6.22559152810613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5047109987163942E-2"/>
                  <c:y val="-0.13591163387454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95915474069391E-2"/>
                  <c:y val="-2.604948787733987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330555395904159E-3"/>
                  <c:y val="-2.26381069120977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8538038584592805E-3"/>
                  <c:y val="5.601146822346350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5202253003046188E-2"/>
                  <c:y val="1.86113336329236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Hoja1!$C$4:$C$9</c:f>
              <c:strCache>
                <c:ptCount val="6"/>
                <c:pt idx="0">
                  <c:v>FindMinimizer</c:v>
                </c:pt>
                <c:pt idx="1">
                  <c:v>strncmp</c:v>
                </c:pt>
                <c:pt idx="2">
                  <c:v>SkipLine</c:v>
                </c:pt>
                <c:pt idx="3">
                  <c:v>StoreNextRecord</c:v>
                </c:pt>
                <c:pt idx="4">
                  <c:v>DistrinuteToBins</c:v>
                </c:pt>
                <c:pt idx="5">
                  <c:v>Other</c:v>
                </c:pt>
              </c:strCache>
            </c:strRef>
          </c:cat>
          <c:val>
            <c:numRef>
              <c:f>Hoja1!$B$4:$B$9</c:f>
              <c:numCache>
                <c:formatCode>General</c:formatCode>
                <c:ptCount val="6"/>
                <c:pt idx="0">
                  <c:v>44.83</c:v>
                </c:pt>
                <c:pt idx="1">
                  <c:v>12.93</c:v>
                </c:pt>
                <c:pt idx="2">
                  <c:v>7.76</c:v>
                </c:pt>
                <c:pt idx="3">
                  <c:v>7.76</c:v>
                </c:pt>
                <c:pt idx="4">
                  <c:v>5.17</c:v>
                </c:pt>
                <c:pt idx="5">
                  <c:v>21.550000000000004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8C0449-BB34-4E7C-9136-228B24C23BE7}" type="datetimeFigureOut">
              <a:rPr lang="es-MX"/>
              <a:pPr>
                <a:defRPr/>
              </a:pPr>
              <a:t>31/01/2017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3E2F3B2-0EFE-42D8-ACBB-A2862AE4F56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71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2AAACE-F9B5-44F3-B922-7F7DF42EC715}" type="datetimeFigureOut">
              <a:rPr lang="es-MX"/>
              <a:pPr>
                <a:defRPr/>
              </a:pPr>
              <a:t>31/01/2017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3F3C3C3-CBA1-4DFD-B142-2950706DC6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655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A9C4A0-B8A1-4FC3-B342-08C2938197A2}" type="slidenum">
              <a:rPr lang="es-MX" smtClean="0"/>
              <a:pPr/>
              <a:t>1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120412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10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14735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11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91908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12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48252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13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27007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14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30363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15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45642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2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7040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3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95484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4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95294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5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45900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6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2401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7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69322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8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642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9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0329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65C52-1119-4E65-85FA-A0DEA1343C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BBD64-CB39-4E8A-AC1D-CD385DCD8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B96A-C6C2-443F-9FB7-38754CE6A2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70BF-929A-4575-BC10-2C45D5592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3B054-6F6F-4F01-97BF-42DFDA9241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BA504-1B8E-41E8-8BEE-0016ABF7C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C2D9-CBAF-49FE-AB80-1C5E23FA3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83F6-FB5E-4104-83EA-F5CDDDD0BB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29BD7-DAC2-4CCA-A6A6-BB2A31EF3D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08E6B-FD89-4549-ACDE-E67B460776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2ECC5-182C-477D-91C7-8DD2FB4622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07FDB51-8309-4FA6-97BA-DFEB234A6A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80920" cy="3384376"/>
          </a:xfrm>
        </p:spPr>
        <p:txBody>
          <a:bodyPr/>
          <a:lstStyle/>
          <a:p>
            <a:pPr algn="ctr">
              <a:defRPr/>
            </a:pPr>
            <a:r>
              <a:rPr lang="es-CO" kern="1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PARALELIZACIÓN DE ALGORITMOS DE COMPRESIÓN DE SECUENCIAS GENÓMICAS UTILIZANDO UNIDADES DE PROCESAMIENTO GRÁFICO GPU </a:t>
            </a:r>
            <a:r>
              <a:rPr lang="es-ES" kern="12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/>
            </a:r>
            <a:br>
              <a:rPr lang="es-ES" kern="12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endParaRPr lang="es-ES" kern="1200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Marcador de contenido 1"/>
          <p:cNvSpPr txBox="1">
            <a:spLocks/>
          </p:cNvSpPr>
          <p:nvPr/>
        </p:nvSpPr>
        <p:spPr bwMode="auto">
          <a:xfrm>
            <a:off x="518864" y="5661248"/>
            <a:ext cx="8229600" cy="9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CO" kern="0" dirty="0" smtClean="0"/>
              <a:t>Jose Fernando Vargas Rodríguez</a:t>
            </a:r>
          </a:p>
          <a:p>
            <a:pPr algn="ctr"/>
            <a:r>
              <a:rPr lang="es-CO" kern="0" dirty="0" smtClean="0"/>
              <a:t>Estudiante de Ingeniería </a:t>
            </a:r>
            <a:r>
              <a:rPr lang="es-CO" kern="0" dirty="0" smtClean="0"/>
              <a:t>Electrónica</a:t>
            </a:r>
          </a:p>
          <a:p>
            <a:pPr algn="ctr"/>
            <a:r>
              <a:rPr lang="es-CO" kern="0" dirty="0" smtClean="0"/>
              <a:t>2017</a:t>
            </a:r>
            <a:endParaRPr lang="es-E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91276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Metodología (2)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18" y="1844824"/>
            <a:ext cx="8496944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 smtClean="0"/>
              <a:t>Diseño </a:t>
            </a:r>
            <a:r>
              <a:rPr lang="es-CO" sz="2800" dirty="0"/>
              <a:t>de código paralelo</a:t>
            </a:r>
            <a:endParaRPr lang="es-ES" sz="2800" dirty="0"/>
          </a:p>
        </p:txBody>
      </p:sp>
      <p:pic>
        <p:nvPicPr>
          <p:cNvPr id="6" name="Marcador de contenido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02" y="2648396"/>
            <a:ext cx="7924977" cy="286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537501" y="5657389"/>
            <a:ext cx="79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kern="0" dirty="0" smtClean="0"/>
              <a:t>Cadena </a:t>
            </a:r>
            <a:r>
              <a:rPr lang="es-ES" kern="0" dirty="0"/>
              <a:t>de </a:t>
            </a:r>
            <a:r>
              <a:rPr lang="es-ES" kern="0" dirty="0" smtClean="0"/>
              <a:t>procesos por segmentos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41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91276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Metodología (3)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1628800"/>
            <a:ext cx="8496944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/>
              <a:t>Pruebas</a:t>
            </a:r>
            <a:endParaRPr lang="es-ES" sz="2800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2564904"/>
            <a:ext cx="865674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contenido"/>
          <p:cNvSpPr txBox="1">
            <a:spLocks/>
          </p:cNvSpPr>
          <p:nvPr/>
        </p:nvSpPr>
        <p:spPr bwMode="auto">
          <a:xfrm>
            <a:off x="251520" y="4433417"/>
            <a:ext cx="84969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s-ES" sz="1800" kern="0" dirty="0" smtClean="0"/>
              <a:t>1.  Determinar cual versión de código fue la mas eficiente </a:t>
            </a:r>
            <a:r>
              <a:rPr lang="es-ES" sz="1800" kern="0" dirty="0" smtClean="0"/>
              <a:t>en tiempo </a:t>
            </a:r>
            <a:r>
              <a:rPr lang="es-ES" sz="1800" kern="0" dirty="0" smtClean="0"/>
              <a:t>de </a:t>
            </a:r>
            <a:r>
              <a:rPr lang="es-ES" sz="1800" kern="0" dirty="0" smtClean="0"/>
              <a:t>ejecución (Tesla M2090 - </a:t>
            </a:r>
            <a:r>
              <a:rPr lang="es-CO" sz="1800" dirty="0"/>
              <a:t>Intel </a:t>
            </a:r>
            <a:r>
              <a:rPr lang="es-CO" sz="1800" dirty="0" err="1"/>
              <a:t>Xeon</a:t>
            </a:r>
            <a:r>
              <a:rPr lang="es-CO" sz="1800" dirty="0"/>
              <a:t> E5-2620</a:t>
            </a:r>
            <a:r>
              <a:rPr lang="es-ES" sz="1800" kern="0" dirty="0" smtClean="0"/>
              <a:t>).</a:t>
            </a:r>
            <a:endParaRPr lang="es-ES" sz="1800" kern="0" dirty="0" smtClean="0"/>
          </a:p>
          <a:p>
            <a:pPr marL="0" indent="0" algn="just">
              <a:buNone/>
            </a:pPr>
            <a:endParaRPr lang="es-ES" sz="1800" kern="0" dirty="0" smtClean="0"/>
          </a:p>
          <a:p>
            <a:pPr marL="0" indent="0" algn="just">
              <a:buNone/>
            </a:pPr>
            <a:r>
              <a:rPr lang="es-ES" sz="1800" kern="0" dirty="0" smtClean="0"/>
              <a:t>2. Establecer que </a:t>
            </a:r>
            <a:r>
              <a:rPr lang="es-CO" sz="1800" dirty="0"/>
              <a:t>variables en un archivo </a:t>
            </a:r>
            <a:r>
              <a:rPr lang="es-CO" sz="1800" dirty="0" smtClean="0"/>
              <a:t>.</a:t>
            </a:r>
            <a:r>
              <a:rPr lang="es-CO" sz="1800" dirty="0" err="1" smtClean="0"/>
              <a:t>fastq</a:t>
            </a:r>
            <a:r>
              <a:rPr lang="es-CO" sz="1800" dirty="0" smtClean="0"/>
              <a:t> </a:t>
            </a:r>
            <a:r>
              <a:rPr lang="es-CO" sz="1800" dirty="0"/>
              <a:t>influyen </a:t>
            </a:r>
            <a:r>
              <a:rPr lang="es-CO" sz="1800" dirty="0" smtClean="0"/>
              <a:t>en el </a:t>
            </a:r>
            <a:r>
              <a:rPr lang="es-CO" sz="1800" dirty="0"/>
              <a:t>tiempo de ejecución del </a:t>
            </a:r>
            <a:r>
              <a:rPr lang="es-CO" sz="1800" dirty="0" smtClean="0"/>
              <a:t>programa (Tamaño de archivo, especie y longitud de Read).</a:t>
            </a:r>
            <a:endParaRPr lang="es-ES" sz="1800" kern="0" dirty="0"/>
          </a:p>
        </p:txBody>
      </p:sp>
    </p:spTree>
    <p:extLst>
      <p:ext uri="{BB962C8B-B14F-4D97-AF65-F5344CB8AC3E}">
        <p14:creationId xmlns:p14="http://schemas.microsoft.com/office/powerpoint/2010/main" val="36987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63284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Resultados y análisis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68527" y="1484784"/>
            <a:ext cx="8892480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 smtClean="0"/>
              <a:t>Resultados</a:t>
            </a:r>
          </a:p>
          <a:p>
            <a:pPr algn="ctr">
              <a:buNone/>
            </a:pPr>
            <a:endParaRPr lang="es-CO" sz="1200" dirty="0" smtClean="0"/>
          </a:p>
          <a:p>
            <a:pPr algn="ctr">
              <a:buNone/>
            </a:pPr>
            <a:r>
              <a:rPr lang="es-CO" sz="2000" dirty="0" err="1" smtClean="0"/>
              <a:t>FindMinimizer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7463511" cy="36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63284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Resultados y análisis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 smtClean="0"/>
              <a:t>Resultados</a:t>
            </a:r>
          </a:p>
          <a:p>
            <a:pPr algn="ctr">
              <a:buNone/>
            </a:pPr>
            <a:endParaRPr lang="es-CO" sz="1200" dirty="0"/>
          </a:p>
          <a:p>
            <a:pPr algn="ctr">
              <a:buNone/>
            </a:pPr>
            <a:r>
              <a:rPr lang="es-CO" sz="2000" dirty="0" smtClean="0"/>
              <a:t>ORCOM Total</a:t>
            </a:r>
            <a:endParaRPr lang="es-ES" sz="2000" dirty="0"/>
          </a:p>
        </p:txBody>
      </p:sp>
      <p:pic>
        <p:nvPicPr>
          <p:cNvPr id="5" name="Marcador de contenido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688986" cy="37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63284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Resultados y análisis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1518002"/>
            <a:ext cx="8892480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 smtClean="0"/>
              <a:t>Resultados</a:t>
            </a:r>
            <a:endParaRPr lang="es-ES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02" y="2253378"/>
            <a:ext cx="4438399" cy="21774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24" y="4430831"/>
            <a:ext cx="4477401" cy="24271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" y="2253377"/>
            <a:ext cx="4017891" cy="21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88640"/>
            <a:ext cx="5349280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Conclusiones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611560" y="2276872"/>
            <a:ext cx="7920880" cy="3888432"/>
          </a:xfrm>
        </p:spPr>
        <p:txBody>
          <a:bodyPr/>
          <a:lstStyle/>
          <a:p>
            <a:pPr algn="just"/>
            <a:r>
              <a:rPr lang="es-ES" sz="2800" dirty="0" smtClean="0"/>
              <a:t>Transmitir grandes cantidades de datos con </a:t>
            </a:r>
            <a:r>
              <a:rPr lang="es-ES" sz="2800" dirty="0" err="1"/>
              <a:t>S</a:t>
            </a:r>
            <a:r>
              <a:rPr lang="es-ES" sz="2800" dirty="0" err="1" smtClean="0"/>
              <a:t>treams</a:t>
            </a:r>
            <a:r>
              <a:rPr lang="es-ES" sz="2800" dirty="0" smtClean="0"/>
              <a:t> </a:t>
            </a:r>
            <a:r>
              <a:rPr lang="es-ES" sz="2800" smtClean="0"/>
              <a:t>es </a:t>
            </a:r>
            <a:r>
              <a:rPr lang="es-ES" sz="2800" smtClean="0"/>
              <a:t>eficiente.</a:t>
            </a:r>
            <a:endParaRPr lang="es-ES" sz="2800" dirty="0" smtClean="0"/>
          </a:p>
          <a:p>
            <a:pPr algn="just"/>
            <a:endParaRPr lang="es-ES" sz="2800" dirty="0" smtClean="0"/>
          </a:p>
          <a:p>
            <a:pPr algn="just"/>
            <a:r>
              <a:rPr lang="es-ES" sz="2800" dirty="0" err="1" smtClean="0"/>
              <a:t>Speedup</a:t>
            </a:r>
            <a:r>
              <a:rPr lang="es-ES" sz="2800" dirty="0" smtClean="0"/>
              <a:t> varía según características de archivos .</a:t>
            </a:r>
            <a:r>
              <a:rPr lang="es-ES" sz="2800" dirty="0" err="1" smtClean="0"/>
              <a:t>fastq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pPr algn="just"/>
            <a:endParaRPr lang="es-ES" sz="2800" dirty="0" smtClean="0"/>
          </a:p>
          <a:p>
            <a:pPr algn="just"/>
            <a:r>
              <a:rPr lang="es-CO" sz="2800" dirty="0" smtClean="0"/>
              <a:t>La GPU </a:t>
            </a:r>
            <a:r>
              <a:rPr lang="es-CO" sz="2800" dirty="0"/>
              <a:t>es una herramienta </a:t>
            </a:r>
            <a:r>
              <a:rPr lang="es-CO" sz="2800" dirty="0" smtClean="0"/>
              <a:t>asequible y económica.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421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11560" y="3415353"/>
            <a:ext cx="75608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s-E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GRACIAS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714480" y="21429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MX" sz="5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Introducción (1) </a:t>
            </a:r>
            <a:endParaRPr lang="es-ES" sz="5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Secuenciación Genómica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7" y="2780766"/>
            <a:ext cx="7280350" cy="407088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2014" y="2134435"/>
            <a:ext cx="84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latin typeface="CenturyGothic"/>
              </a:rPr>
              <a:t>Procesos </a:t>
            </a:r>
            <a:r>
              <a:rPr lang="es-CO" dirty="0">
                <a:latin typeface="CenturyGothic"/>
              </a:rPr>
              <a:t>bioquímicos y </a:t>
            </a:r>
            <a:r>
              <a:rPr lang="es-CO" dirty="0" smtClean="0">
                <a:latin typeface="CenturyGothic"/>
              </a:rPr>
              <a:t>fotográficos para determinar </a:t>
            </a:r>
            <a:r>
              <a:rPr lang="es-CO" dirty="0">
                <a:latin typeface="CenturyGothic"/>
              </a:rPr>
              <a:t>una sucesión de letras que</a:t>
            </a:r>
          </a:p>
          <a:p>
            <a:r>
              <a:rPr lang="es-CO" dirty="0">
                <a:latin typeface="CenturyGothic"/>
              </a:rPr>
              <a:t>representan el orden de los nucleótidos bases en una molécula de </a:t>
            </a:r>
            <a:r>
              <a:rPr lang="es-CO" dirty="0" smtClean="0">
                <a:latin typeface="CenturyGothic"/>
              </a:rPr>
              <a:t>ADN.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714480" y="21429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MX" sz="5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Introducción (2)</a:t>
            </a:r>
            <a:endParaRPr lang="es-ES" sz="5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29208" y="155786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 smtClean="0"/>
              <a:t>Archivos .</a:t>
            </a:r>
            <a:r>
              <a:rPr lang="es-CO" dirty="0" err="1" smtClean="0"/>
              <a:t>fastq</a:t>
            </a:r>
            <a:endParaRPr lang="es-ES" dirty="0"/>
          </a:p>
        </p:txBody>
      </p:sp>
      <p:sp>
        <p:nvSpPr>
          <p:cNvPr id="5" name="Marcador de contenido 17"/>
          <p:cNvSpPr txBox="1">
            <a:spLocks/>
          </p:cNvSpPr>
          <p:nvPr/>
        </p:nvSpPr>
        <p:spPr bwMode="auto">
          <a:xfrm>
            <a:off x="323528" y="2192253"/>
            <a:ext cx="8640960" cy="397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@IRIS:7:1:17:1757#0/1			</a:t>
            </a:r>
            <a:r>
              <a:rPr lang="es-CO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CO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s-CO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endParaRPr lang="es-CO" sz="18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TTTTCTCGACGATTTCCACTCCTGGTCNACGAATCC	</a:t>
            </a:r>
            <a:r>
              <a:rPr lang="es-CO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es-CO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CO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endParaRPr lang="es-CO" sz="18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``aaa`</a:t>
            </a:r>
            <a:r>
              <a:rPr lang="es-CO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_^a```]][Z[DY^XYV^_Y	</a:t>
            </a:r>
            <a:r>
              <a:rPr lang="es-CO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uality</a:t>
            </a:r>
            <a:endParaRPr lang="en-US" sz="18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@IRIS:7:1:17:1479#0/1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CATATTGTAGGGTGGATCTCGAAAGATATGAAAGAT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abaaaaa`a```^</a:t>
            </a:r>
            <a:r>
              <a:rPr lang="es-CO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`_]aaa`</a:t>
            </a:r>
            <a:r>
              <a:rPr lang="es-CO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s-CO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a_X</a:t>
            </a: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]``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CO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s-CO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7504" y="6319081"/>
            <a:ext cx="9447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!"#$%&amp;'()*+,-./0123456789:;&lt;=&gt;?@ABCDEFGHIJKLMNOPQRSTUVWXYZ[\]^_`</a:t>
            </a:r>
            <a:r>
              <a:rPr lang="es-CO" sz="1400" dirty="0" err="1"/>
              <a:t>abcdefghijklmnopqrstuvwxyz</a:t>
            </a:r>
            <a:r>
              <a:rPr lang="es-CO" sz="1400" dirty="0"/>
              <a:t>{|}~</a:t>
            </a:r>
          </a:p>
        </p:txBody>
      </p:sp>
    </p:spTree>
    <p:extLst>
      <p:ext uri="{BB962C8B-B14F-4D97-AF65-F5344CB8AC3E}">
        <p14:creationId xmlns:p14="http://schemas.microsoft.com/office/powerpoint/2010/main" val="42397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26331" y="2062941"/>
            <a:ext cx="8892480" cy="3668713"/>
          </a:xfrm>
        </p:spPr>
        <p:txBody>
          <a:bodyPr/>
          <a:lstStyle/>
          <a:p>
            <a:pPr algn="ctr">
              <a:buNone/>
            </a:pPr>
            <a:r>
              <a:rPr lang="es-CO" dirty="0"/>
              <a:t>Almacenamiento en disco</a:t>
            </a:r>
            <a:endParaRPr lang="es-ES" dirty="0"/>
          </a:p>
        </p:txBody>
      </p:sp>
      <p:pic>
        <p:nvPicPr>
          <p:cNvPr id="4" name="Marcador de contenido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6260" y="3678516"/>
            <a:ext cx="1942482" cy="11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0" y="3500277"/>
            <a:ext cx="1773511" cy="13281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04" y="3212976"/>
            <a:ext cx="3115459" cy="1902764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2329244" y="4091287"/>
            <a:ext cx="168213" cy="21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>
            <a:off x="6326505" y="4164358"/>
            <a:ext cx="168213" cy="21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3 Título"/>
          <p:cNvSpPr txBox="1">
            <a:spLocks/>
          </p:cNvSpPr>
          <p:nvPr/>
        </p:nvSpPr>
        <p:spPr bwMode="auto">
          <a:xfrm>
            <a:off x="1714480" y="21429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s-MX" sz="5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Introducción (3)</a:t>
            </a:r>
            <a:endParaRPr lang="es-ES" sz="5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Marcador de contenido 1"/>
          <p:cNvSpPr txBox="1">
            <a:spLocks/>
          </p:cNvSpPr>
          <p:nvPr/>
        </p:nvSpPr>
        <p:spPr bwMode="auto">
          <a:xfrm>
            <a:off x="226331" y="5390927"/>
            <a:ext cx="1895008" cy="35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CO" sz="1600" kern="0" dirty="0" smtClean="0"/>
              <a:t>Secuenciación</a:t>
            </a:r>
            <a:endParaRPr lang="es-ES" sz="1600" kern="0" dirty="0"/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 bwMode="auto">
          <a:xfrm>
            <a:off x="3449729" y="5413066"/>
            <a:ext cx="1895008" cy="35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CO" sz="1600" kern="0" dirty="0" smtClean="0"/>
              <a:t>Información</a:t>
            </a:r>
            <a:endParaRPr lang="es-ES" sz="1600" kern="0" dirty="0"/>
          </a:p>
        </p:txBody>
      </p:sp>
      <p:sp>
        <p:nvSpPr>
          <p:cNvPr id="12" name="Marcador de contenido 1"/>
          <p:cNvSpPr txBox="1">
            <a:spLocks/>
          </p:cNvSpPr>
          <p:nvPr/>
        </p:nvSpPr>
        <p:spPr bwMode="auto">
          <a:xfrm>
            <a:off x="6889903" y="5390926"/>
            <a:ext cx="1895008" cy="35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CO" sz="1600" kern="0" dirty="0" smtClean="0"/>
              <a:t>Almacenamiento</a:t>
            </a:r>
            <a:endParaRPr lang="es-ES" sz="1600" kern="0" dirty="0"/>
          </a:p>
        </p:txBody>
      </p:sp>
    </p:spTree>
    <p:extLst>
      <p:ext uri="{BB962C8B-B14F-4D97-AF65-F5344CB8AC3E}">
        <p14:creationId xmlns:p14="http://schemas.microsoft.com/office/powerpoint/2010/main" val="7023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714480" y="21429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ES" sz="5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467544" y="2136551"/>
            <a:ext cx="8136904" cy="4100761"/>
          </a:xfrm>
        </p:spPr>
        <p:txBody>
          <a:bodyPr/>
          <a:lstStyle/>
          <a:p>
            <a:pPr marL="0" indent="0" algn="just">
              <a:buNone/>
            </a:pPr>
            <a:r>
              <a:rPr lang="es-CO" sz="1800" b="1" dirty="0"/>
              <a:t>Objetivo General</a:t>
            </a:r>
          </a:p>
          <a:p>
            <a:pPr marL="0" indent="0" algn="just">
              <a:buNone/>
            </a:pPr>
            <a:r>
              <a:rPr lang="es-CO" sz="1800" dirty="0"/>
              <a:t>Desarrollar un algoritmo paralelo basado en la técnica usada en el </a:t>
            </a:r>
            <a:r>
              <a:rPr lang="es-CO" sz="1800" dirty="0" smtClean="0"/>
              <a:t>algoritmo ORCOM </a:t>
            </a:r>
            <a:r>
              <a:rPr lang="es-CO" sz="1800" dirty="0"/>
              <a:t>utilizando unidades de procesamiento gráfico GPU, para ser </a:t>
            </a:r>
            <a:r>
              <a:rPr lang="es-CO" sz="1800" dirty="0" smtClean="0"/>
              <a:t>usado dentro </a:t>
            </a:r>
            <a:r>
              <a:rPr lang="es-CO" sz="1800" dirty="0"/>
              <a:t>de un sistema de compresión de archivos que contienen </a:t>
            </a:r>
            <a:r>
              <a:rPr lang="es-CO" sz="1800" dirty="0" smtClean="0"/>
              <a:t>información genómica.</a:t>
            </a:r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r>
              <a:rPr lang="es-CO" sz="1800" b="1" dirty="0" smtClean="0"/>
              <a:t>Objetivos Específicos</a:t>
            </a:r>
            <a:endParaRPr lang="es-CO" sz="1800" b="1" dirty="0"/>
          </a:p>
          <a:p>
            <a:pPr algn="just"/>
            <a:r>
              <a:rPr lang="es-CO" sz="1800" dirty="0"/>
              <a:t>Desarrollar un algoritmo paralelo para GPU capaz de procesar datos </a:t>
            </a:r>
            <a:r>
              <a:rPr lang="es-CO" sz="1800" dirty="0" smtClean="0"/>
              <a:t>genómicos para </a:t>
            </a:r>
            <a:r>
              <a:rPr lang="es-CO" sz="1800" dirty="0"/>
              <a:t>finalmente agruparlos en archivos “</a:t>
            </a:r>
            <a:r>
              <a:rPr lang="es-CO" sz="1800" dirty="0" err="1"/>
              <a:t>Bin</a:t>
            </a:r>
            <a:r>
              <a:rPr lang="es-CO" sz="1800" dirty="0"/>
              <a:t>” de acuerdo a </a:t>
            </a:r>
            <a:r>
              <a:rPr lang="es-CO" sz="1800" dirty="0" smtClean="0"/>
              <a:t>redundancias de </a:t>
            </a:r>
            <a:r>
              <a:rPr lang="es-CO" sz="1800" dirty="0"/>
              <a:t>solapamientos y similitudes.</a:t>
            </a:r>
          </a:p>
          <a:p>
            <a:pPr algn="just"/>
            <a:r>
              <a:rPr lang="es-CO" sz="1800" dirty="0"/>
              <a:t>Desarrollar pruebas en unidades de procesamiento gráfico GPU donde </a:t>
            </a:r>
            <a:r>
              <a:rPr lang="es-CO" sz="1800" dirty="0" smtClean="0"/>
              <a:t>se compruebe </a:t>
            </a:r>
            <a:r>
              <a:rPr lang="es-CO" sz="1800" dirty="0"/>
              <a:t>el correcto funcionamiento del algoritmo y su desempeño.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768752" cy="1143000"/>
          </a:xfrm>
        </p:spPr>
        <p:txBody>
          <a:bodyPr/>
          <a:lstStyle/>
          <a:p>
            <a:pPr>
              <a:defRPr/>
            </a:pPr>
            <a:r>
              <a:rPr lang="es-MX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Marco </a:t>
            </a:r>
            <a:r>
              <a:rPr lang="es-MX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teórico (1)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1729531"/>
            <a:ext cx="8892480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 smtClean="0"/>
              <a:t>ORCOM</a:t>
            </a:r>
            <a:endParaRPr lang="es-ES" sz="2800" dirty="0"/>
          </a:p>
        </p:txBody>
      </p:sp>
      <p:sp>
        <p:nvSpPr>
          <p:cNvPr id="9" name="Marcador de contenido 17"/>
          <p:cNvSpPr txBox="1">
            <a:spLocks/>
          </p:cNvSpPr>
          <p:nvPr/>
        </p:nvSpPr>
        <p:spPr bwMode="auto">
          <a:xfrm>
            <a:off x="827584" y="2708920"/>
            <a:ext cx="7488832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n-US" sz="1800" b="1" kern="0" dirty="0" smtClean="0"/>
              <a:t>Overlapping Reads Compression with Minimizers</a:t>
            </a:r>
            <a:r>
              <a:rPr lang="en-US" sz="1800" kern="0" dirty="0" smtClean="0"/>
              <a:t> </a:t>
            </a:r>
            <a:r>
              <a:rPr lang="es-CO" sz="1800" kern="0" dirty="0" smtClean="0"/>
              <a:t>encargado de comprimir secuencias de ADN almacenadas en archivos </a:t>
            </a:r>
            <a:r>
              <a:rPr lang="es-CO" sz="1800" kern="0" dirty="0" err="1" smtClean="0"/>
              <a:t>fastq</a:t>
            </a:r>
            <a:r>
              <a:rPr lang="es-CO" sz="1800" kern="0" dirty="0" smtClean="0"/>
              <a:t> y consta de dos etapas de procesamiento: </a:t>
            </a:r>
            <a:r>
              <a:rPr lang="es-CO" sz="1800" kern="0" dirty="0" err="1" smtClean="0"/>
              <a:t>Binning</a:t>
            </a:r>
            <a:r>
              <a:rPr lang="es-CO" sz="1800" kern="0" dirty="0" smtClean="0"/>
              <a:t> y </a:t>
            </a:r>
            <a:r>
              <a:rPr lang="es-CO" sz="1800" kern="0" dirty="0" err="1" smtClean="0"/>
              <a:t>Compression</a:t>
            </a:r>
            <a:r>
              <a:rPr lang="es-CO" sz="1800" kern="0" dirty="0" smtClean="0"/>
              <a:t>.</a:t>
            </a:r>
            <a:endParaRPr lang="es-CO" sz="1800" kern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307266"/>
            <a:ext cx="7292288" cy="1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1844824"/>
            <a:ext cx="8496944" cy="3668713"/>
          </a:xfrm>
        </p:spPr>
        <p:txBody>
          <a:bodyPr/>
          <a:lstStyle/>
          <a:p>
            <a:pPr algn="ctr">
              <a:buNone/>
            </a:pPr>
            <a:r>
              <a:rPr lang="es-ES" sz="2800" dirty="0" smtClean="0"/>
              <a:t>Aceleración del Algoritmo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223"/>
            <a:ext cx="6674147" cy="2978106"/>
          </a:xfrm>
          <a:prstGeom prst="rect">
            <a:avLst/>
          </a:prstGeom>
        </p:spPr>
      </p:pic>
      <p:sp>
        <p:nvSpPr>
          <p:cNvPr id="6" name="3 Título"/>
          <p:cNvSpPr txBox="1">
            <a:spLocks/>
          </p:cNvSpPr>
          <p:nvPr/>
        </p:nvSpPr>
        <p:spPr bwMode="auto">
          <a:xfrm>
            <a:off x="1547664" y="188640"/>
            <a:ext cx="67687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MX" sz="54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Marco teórico (2) </a:t>
            </a:r>
            <a:endParaRPr lang="es-ES" sz="54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Marcador de contenido 17"/>
          <p:cNvSpPr txBox="1">
            <a:spLocks/>
          </p:cNvSpPr>
          <p:nvPr/>
        </p:nvSpPr>
        <p:spPr bwMode="auto">
          <a:xfrm>
            <a:off x="755576" y="6003121"/>
            <a:ext cx="7488832" cy="4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CO" sz="1800" b="1" kern="0" smtClean="0"/>
              <a:t>Computación Heterogénea</a:t>
            </a:r>
            <a:endParaRPr lang="es-CO" sz="1800" kern="0" dirty="0"/>
          </a:p>
        </p:txBody>
      </p:sp>
      <p:sp>
        <p:nvSpPr>
          <p:cNvPr id="7" name="Marcador de contenido 17"/>
          <p:cNvSpPr txBox="1">
            <a:spLocks/>
          </p:cNvSpPr>
          <p:nvPr/>
        </p:nvSpPr>
        <p:spPr bwMode="auto">
          <a:xfrm>
            <a:off x="1187624" y="4653136"/>
            <a:ext cx="1152128" cy="4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CO" sz="1800" b="1" kern="0" dirty="0" err="1" smtClean="0"/>
              <a:t>Device</a:t>
            </a:r>
            <a:endParaRPr lang="es-CO" sz="1800" kern="0" dirty="0"/>
          </a:p>
        </p:txBody>
      </p:sp>
      <p:sp>
        <p:nvSpPr>
          <p:cNvPr id="8" name="Marcador de contenido 17"/>
          <p:cNvSpPr txBox="1">
            <a:spLocks/>
          </p:cNvSpPr>
          <p:nvPr/>
        </p:nvSpPr>
        <p:spPr bwMode="auto">
          <a:xfrm>
            <a:off x="6504918" y="4653136"/>
            <a:ext cx="1152128" cy="4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CO" sz="1800" b="1" kern="0" dirty="0" smtClean="0"/>
              <a:t>Host</a:t>
            </a:r>
            <a:endParaRPr lang="es-CO" sz="1800" kern="0" dirty="0"/>
          </a:p>
        </p:txBody>
      </p:sp>
    </p:spTree>
    <p:extLst>
      <p:ext uri="{BB962C8B-B14F-4D97-AF65-F5344CB8AC3E}">
        <p14:creationId xmlns:p14="http://schemas.microsoft.com/office/powerpoint/2010/main" val="35472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768752" cy="1143000"/>
          </a:xfrm>
        </p:spPr>
        <p:txBody>
          <a:bodyPr/>
          <a:lstStyle/>
          <a:p>
            <a:pPr>
              <a:defRPr/>
            </a:pPr>
            <a:r>
              <a:rPr lang="es-MX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Marco </a:t>
            </a:r>
            <a:r>
              <a:rPr lang="es-MX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teórico (3)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147933" y="1687424"/>
            <a:ext cx="8892480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 smtClean="0"/>
              <a:t>Funcionamiento de GPU</a:t>
            </a:r>
            <a:endParaRPr lang="es-ES" sz="2800" dirty="0"/>
          </a:p>
        </p:txBody>
      </p:sp>
      <p:sp>
        <p:nvSpPr>
          <p:cNvPr id="9" name="Marcador de contenido 17"/>
          <p:cNvSpPr txBox="1">
            <a:spLocks/>
          </p:cNvSpPr>
          <p:nvPr/>
        </p:nvSpPr>
        <p:spPr bwMode="auto">
          <a:xfrm>
            <a:off x="1187624" y="2708919"/>
            <a:ext cx="6716222" cy="294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sz="1800" kern="0" dirty="0" err="1" smtClean="0"/>
              <a:t>eqweqweqw</a:t>
            </a:r>
            <a:endParaRPr lang="es-CO" sz="1800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8" y="2525883"/>
            <a:ext cx="4055376" cy="21126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73" y="2530274"/>
            <a:ext cx="3895829" cy="21082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419" y="4589666"/>
            <a:ext cx="3627509" cy="213577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8381" y="3501008"/>
            <a:ext cx="2271411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626925" y="3521781"/>
            <a:ext cx="2088232" cy="938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3" y="3582223"/>
            <a:ext cx="2185849" cy="4224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805316" y="5517103"/>
            <a:ext cx="2088232" cy="12083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568" y="3587064"/>
            <a:ext cx="2119423" cy="5358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419" y="5518926"/>
            <a:ext cx="2107719" cy="4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91276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Metodología (1)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3668713"/>
          </a:xfrm>
        </p:spPr>
        <p:txBody>
          <a:bodyPr/>
          <a:lstStyle/>
          <a:p>
            <a:pPr algn="ctr">
              <a:buNone/>
            </a:pPr>
            <a:r>
              <a:rPr lang="es-CO" sz="2800" dirty="0"/>
              <a:t>Análisis de </a:t>
            </a:r>
            <a:r>
              <a:rPr lang="es-CO" sz="2800" dirty="0" smtClean="0"/>
              <a:t>código</a:t>
            </a:r>
          </a:p>
          <a:p>
            <a:pPr algn="ctr">
              <a:buNone/>
            </a:pPr>
            <a:r>
              <a:rPr lang="es-CO" sz="2800" dirty="0" err="1" smtClean="0"/>
              <a:t>gprof</a:t>
            </a:r>
            <a:r>
              <a:rPr lang="es-CO" sz="2800" dirty="0" smtClean="0"/>
              <a:t> ORCOM</a:t>
            </a:r>
            <a:endParaRPr lang="es-ES" sz="2800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636473"/>
              </p:ext>
            </p:extLst>
          </p:nvPr>
        </p:nvGraphicFramePr>
        <p:xfrm>
          <a:off x="1691680" y="2924944"/>
          <a:ext cx="5760639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370</Words>
  <Application>Microsoft Office PowerPoint</Application>
  <PresentationFormat>Presentación en pantalla (4:3)</PresentationFormat>
  <Paragraphs>97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CenturyGothic</vt:lpstr>
      <vt:lpstr>Courier New</vt:lpstr>
      <vt:lpstr>Diseño predeterminado</vt:lpstr>
      <vt:lpstr>PARALELIZACIÓN DE ALGORITMOS DE COMPRESIÓN DE SECUENCIAS GENÓMICAS UTILIZANDO UNIDADES DE PROCESAMIENTO GRÁFICO GPU  </vt:lpstr>
      <vt:lpstr>Introducción (1) </vt:lpstr>
      <vt:lpstr>Introducción (2)</vt:lpstr>
      <vt:lpstr>Presentación de PowerPoint</vt:lpstr>
      <vt:lpstr>Objetivos</vt:lpstr>
      <vt:lpstr>Marco teórico (1) </vt:lpstr>
      <vt:lpstr>Presentación de PowerPoint</vt:lpstr>
      <vt:lpstr>Marco teórico (3) </vt:lpstr>
      <vt:lpstr>Metodología (1)</vt:lpstr>
      <vt:lpstr>Metodología (2)</vt:lpstr>
      <vt:lpstr>Metodología (3)</vt:lpstr>
      <vt:lpstr>Resultados y análisis</vt:lpstr>
      <vt:lpstr>Resultados y análisis</vt:lpstr>
      <vt:lpstr>Resultados y análisis</vt:lpstr>
      <vt:lpstr>Conclusiones </vt:lpstr>
      <vt:lpstr>Presentación de PowerPoint</vt:lpstr>
    </vt:vector>
  </TitlesOfParts>
  <Company>UdeA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Presentación</dc:title>
  <dc:creator>Facultad de Ciencias Económicas - UdeA</dc:creator>
  <cp:lastModifiedBy>Jose</cp:lastModifiedBy>
  <cp:revision>743</cp:revision>
  <dcterms:created xsi:type="dcterms:W3CDTF">2008-10-14T19:52:14Z</dcterms:created>
  <dcterms:modified xsi:type="dcterms:W3CDTF">2017-01-31T18:47:18Z</dcterms:modified>
</cp:coreProperties>
</file>