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7" dt="2023-12-19T10:17:0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5" autoAdjust="0"/>
    <p:restoredTop sz="94660"/>
  </p:normalViewPr>
  <p:slideViewPr>
    <p:cSldViewPr snapToGrid="0">
      <p:cViewPr>
        <p:scale>
          <a:sx n="126" d="100"/>
          <a:sy n="126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9T10:29:03.687" v="2545" actId="20577"/>
      <pc:docMkLst>
        <pc:docMk/>
      </pc:docMkLst>
      <pc:sldChg chg="modSp mod">
        <pc:chgData name="Rebecka Fahrni" userId="54dd5cd59e7c3003" providerId="LiveId" clId="{E969ACF7-8534-4C42-BC98-DF8CFE3B1406}" dt="2023-12-19T10:23:03.506" v="2365" actId="20577"/>
        <pc:sldMkLst>
          <pc:docMk/>
          <pc:sldMk cId="1023557897" sldId="257"/>
        </pc:sldMkLst>
        <pc:spChg chg="mod">
          <ac:chgData name="Rebecka Fahrni" userId="54dd5cd59e7c3003" providerId="LiveId" clId="{E969ACF7-8534-4C42-BC98-DF8CFE3B1406}" dt="2023-12-19T10:23:03.506" v="2365" actId="20577"/>
          <ac:spMkLst>
            <pc:docMk/>
            <pc:sldMk cId="1023557897" sldId="257"/>
            <ac:spMk id="3" creationId="{815F5524-26ED-DB68-1CB8-FE5FA9205CDB}"/>
          </ac:spMkLst>
        </pc:spChg>
      </pc:sldChg>
      <pc:sldChg chg="modSp mod">
        <pc:chgData name="Rebecka Fahrni" userId="54dd5cd59e7c3003" providerId="LiveId" clId="{E969ACF7-8534-4C42-BC98-DF8CFE3B1406}" dt="2023-12-19T10:27:00.718" v="2525" actId="20577"/>
        <pc:sldMkLst>
          <pc:docMk/>
          <pc:sldMk cId="4148010779" sldId="258"/>
        </pc:sldMkLst>
        <pc:spChg chg="mod">
          <ac:chgData name="Rebecka Fahrni" userId="54dd5cd59e7c3003" providerId="LiveId" clId="{E969ACF7-8534-4C42-BC98-DF8CFE3B1406}" dt="2023-12-19T10:27:00.718" v="2525" actId="20577"/>
          <ac:spMkLst>
            <pc:docMk/>
            <pc:sldMk cId="4148010779" sldId="258"/>
            <ac:spMk id="5" creationId="{C3C68011-C926-E08B-47E3-057E5070594B}"/>
          </ac:spMkLst>
        </pc:spChg>
      </pc:sldChg>
      <pc:sldChg chg="modSp mod">
        <pc:chgData name="Rebecka Fahrni" userId="54dd5cd59e7c3003" providerId="LiveId" clId="{E969ACF7-8534-4C42-BC98-DF8CFE3B1406}" dt="2023-12-19T10:22:05.808" v="2326" actId="20577"/>
        <pc:sldMkLst>
          <pc:docMk/>
          <pc:sldMk cId="1200092847" sldId="259"/>
        </pc:sldMkLst>
        <pc:spChg chg="mod">
          <ac:chgData name="Rebecka Fahrni" userId="54dd5cd59e7c3003" providerId="LiveId" clId="{E969ACF7-8534-4C42-BC98-DF8CFE3B1406}" dt="2023-12-19T10:22:05.808" v="2326" actId="20577"/>
          <ac:spMkLst>
            <pc:docMk/>
            <pc:sldMk cId="1200092847" sldId="259"/>
            <ac:spMk id="3" creationId="{390DB290-F809-E459-D65B-6FFE28384D51}"/>
          </ac:spMkLst>
        </pc:spChg>
      </pc:sldChg>
      <pc:sldChg chg="modSp mod">
        <pc:chgData name="Rebecka Fahrni" userId="54dd5cd59e7c3003" providerId="LiveId" clId="{E969ACF7-8534-4C42-BC98-DF8CFE3B1406}" dt="2023-12-19T10:29:03.687" v="2545" actId="20577"/>
        <pc:sldMkLst>
          <pc:docMk/>
          <pc:sldMk cId="2117154243" sldId="260"/>
        </pc:sldMkLst>
        <pc:spChg chg="mod">
          <ac:chgData name="Rebecka Fahrni" userId="54dd5cd59e7c3003" providerId="LiveId" clId="{E969ACF7-8534-4C42-BC98-DF8CFE3B1406}" dt="2023-12-19T10:29:03.687" v="2545" actId="20577"/>
          <ac:spMkLst>
            <pc:docMk/>
            <pc:sldMk cId="2117154243" sldId="260"/>
            <ac:spMk id="3" creationId="{8C12E06B-C46A-CF75-1011-3E87516803FA}"/>
          </ac:spMkLst>
        </pc:spChg>
      </pc:sldChg>
      <pc:sldChg chg="modSp mod">
        <pc:chgData name="Rebecka Fahrni" userId="54dd5cd59e7c3003" providerId="LiveId" clId="{E969ACF7-8534-4C42-BC98-DF8CFE3B1406}" dt="2023-12-18T23:37:20.154" v="1492" actId="20577"/>
        <pc:sldMkLst>
          <pc:docMk/>
          <pc:sldMk cId="2701554127" sldId="261"/>
        </pc:sldMkLst>
        <pc:spChg chg="mod">
          <ac:chgData name="Rebecka Fahrni" userId="54dd5cd59e7c3003" providerId="LiveId" clId="{E969ACF7-8534-4C42-BC98-DF8CFE3B1406}" dt="2023-12-18T23:37:20.154" v="1492" actId="20577"/>
          <ac:spMkLst>
            <pc:docMk/>
            <pc:sldMk cId="2701554127" sldId="261"/>
            <ac:spMk id="2" creationId="{0F0555DC-D755-5E62-FA68-E2C671875687}"/>
          </ac:spMkLst>
        </pc:spChg>
        <pc:spChg chg="mod">
          <ac:chgData name="Rebecka Fahrni" userId="54dd5cd59e7c3003" providerId="LiveId" clId="{E969ACF7-8534-4C42-BC98-DF8CFE3B1406}" dt="2023-12-18T23:36:46.748" v="1474" actId="20577"/>
          <ac:spMkLst>
            <pc:docMk/>
            <pc:sldMk cId="2701554127" sldId="261"/>
            <ac:spMk id="3" creationId="{A80F4CF6-C7F1-F4F7-66B9-61891A95952B}"/>
          </ac:spMkLst>
        </pc:spChg>
      </pc:sldChg>
      <pc:sldChg chg="modSp mod">
        <pc:chgData name="Rebecka Fahrni" userId="54dd5cd59e7c3003" providerId="LiveId" clId="{E969ACF7-8534-4C42-BC98-DF8CFE3B1406}" dt="2023-12-18T23:49:08.784" v="1944" actId="20577"/>
        <pc:sldMkLst>
          <pc:docMk/>
          <pc:sldMk cId="3574736117" sldId="262"/>
        </pc:sldMkLst>
        <pc:spChg chg="mod">
          <ac:chgData name="Rebecka Fahrni" userId="54dd5cd59e7c3003" providerId="LiveId" clId="{E969ACF7-8534-4C42-BC98-DF8CFE3B1406}" dt="2023-12-18T23:49:08.784" v="1944" actId="20577"/>
          <ac:spMkLst>
            <pc:docMk/>
            <pc:sldMk cId="3574736117" sldId="262"/>
            <ac:spMk id="2" creationId="{30E8CDA7-46A4-831B-2A0D-BC23D6995353}"/>
          </ac:spMkLst>
        </pc:spChg>
        <pc:spChg chg="mod">
          <ac:chgData name="Rebecka Fahrni" userId="54dd5cd59e7c3003" providerId="LiveId" clId="{E969ACF7-8534-4C42-BC98-DF8CFE3B1406}" dt="2023-12-18T23:49:03.890" v="1943" actId="20577"/>
          <ac:spMkLst>
            <pc:docMk/>
            <pc:sldMk cId="3574736117" sldId="262"/>
            <ac:spMk id="3" creationId="{473DC6F3-4AA1-94AA-3064-3C60692F60F9}"/>
          </ac:spMkLst>
        </pc:spChg>
      </pc:sldChg>
      <pc:sldChg chg="modSp mod">
        <pc:chgData name="Rebecka Fahrni" userId="54dd5cd59e7c3003" providerId="LiveId" clId="{E969ACF7-8534-4C42-BC98-DF8CFE3B1406}" dt="2023-12-19T10:17:03.814" v="2180" actId="14826"/>
        <pc:sldMkLst>
          <pc:docMk/>
          <pc:sldMk cId="3557264045" sldId="263"/>
        </pc:sldMkLst>
        <pc:spChg chg="mod">
          <ac:chgData name="Rebecka Fahrni" userId="54dd5cd59e7c3003" providerId="LiveId" clId="{E969ACF7-8534-4C42-BC98-DF8CFE3B1406}" dt="2023-12-19T10:14:57.207" v="2179" actId="20577"/>
          <ac:spMkLst>
            <pc:docMk/>
            <pc:sldMk cId="3557264045" sldId="263"/>
            <ac:spMk id="3" creationId="{2989B587-C6D9-A542-0FD3-9DEC01CA4539}"/>
          </ac:spMkLst>
        </pc:spChg>
        <pc:picChg chg="mod">
          <ac:chgData name="Rebecka Fahrni" userId="54dd5cd59e7c3003" providerId="LiveId" clId="{E969ACF7-8534-4C42-BC98-DF8CFE3B1406}" dt="2023-12-19T10:17:03.814" v="2180" actId="14826"/>
          <ac:picMkLst>
            <pc:docMk/>
            <pc:sldMk cId="3557264045" sldId="263"/>
            <ac:picMk id="7" creationId="{12C493E2-6F54-1B88-73E2-11A30FC5E9DA}"/>
          </ac:picMkLst>
        </pc:picChg>
      </pc:sldChg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9T10:21:03.698" v="2315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9T10:21:03.698" v="2315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CD163-BB13-4B4C-AA69-1BA9382DBDED}" type="datetimeFigureOut">
              <a:rPr lang="en-CH" smtClean="0"/>
              <a:t>19.12.23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E7D9-D6DA-C04D-90BA-83E9DDA732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5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E7D9-D6DA-C04D-90BA-83E9DDA7326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49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cord.com/glossary/class-imbalance-defini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labels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</a:t>
            </a:r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Forest: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NB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NB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,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r>
              <a:rPr lang="de-CH" dirty="0" err="1"/>
              <a:t>Suggest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XGBoost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SVM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baseline</a:t>
            </a:r>
            <a:r>
              <a:rPr lang="de-CH" dirty="0"/>
              <a:t> do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mulitlabel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. </a:t>
            </a:r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BERT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de-CH" dirty="0" err="1"/>
              <a:t>Reducing</a:t>
            </a:r>
            <a:r>
              <a:rPr lang="de-CH" dirty="0"/>
              <a:t>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/>
              <a:t> 256</a:t>
            </a:r>
            <a:endParaRPr lang="de-CH" dirty="0"/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28644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perform </a:t>
            </a:r>
            <a:r>
              <a:rPr lang="de-CH" dirty="0" err="1"/>
              <a:t>better</a:t>
            </a:r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linear </a:t>
            </a:r>
            <a:r>
              <a:rPr lang="de-CH" dirty="0" err="1"/>
              <a:t>layer</a:t>
            </a:r>
            <a:endParaRPr lang="de-CH" dirty="0"/>
          </a:p>
          <a:p>
            <a:r>
              <a:rPr lang="de-CH" dirty="0" err="1"/>
              <a:t>uncertainty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folds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low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bert</a:t>
            </a:r>
            <a:r>
              <a:rPr lang="de-CH" dirty="0"/>
              <a:t>-base-</a:t>
            </a:r>
            <a:r>
              <a:rPr lang="de-CH" dirty="0" err="1"/>
              <a:t>uncased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AC99-A6B1-E47E-BFF6-54FD80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32BBD-4A54-6FF1-8050-5B418BFD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dmis</a:t>
            </a:r>
            <a:r>
              <a:rPr lang="de-CH" dirty="0"/>
              <a:t>-lab/biobert-base-cased-v1.2</a:t>
            </a:r>
          </a:p>
        </p:txBody>
      </p:sp>
    </p:spTree>
    <p:extLst>
      <p:ext uri="{BB962C8B-B14F-4D97-AF65-F5344CB8AC3E}">
        <p14:creationId xmlns:p14="http://schemas.microsoft.com/office/powerpoint/2010/main" val="256444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BERT </a:t>
            </a:r>
            <a:r>
              <a:rPr lang="de-CH" dirty="0" err="1"/>
              <a:t>modelS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Improving</a:t>
            </a:r>
            <a:r>
              <a:rPr lang="de-CH" dirty="0"/>
              <a:t> Model Quality</a:t>
            </a:r>
          </a:p>
          <a:p>
            <a:pPr lvl="1"/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upsampling</a:t>
            </a:r>
            <a:endParaRPr lang="de-CH" dirty="0"/>
          </a:p>
          <a:p>
            <a:pPr lvl="1"/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epoch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Use 5-fold </a:t>
            </a:r>
            <a:r>
              <a:rPr lang="de-CH" dirty="0" err="1"/>
              <a:t>cross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size</a:t>
            </a:r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4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GPT 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</a:p>
          <a:p>
            <a:pPr lvl="2"/>
            <a:r>
              <a:rPr lang="en-US" dirty="0"/>
              <a:t>Llama2 can be used for pre-annotations – automated data labeling 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1"/>
            <a:r>
              <a:rPr lang="de-CH" dirty="0" err="1"/>
              <a:t>Testing</a:t>
            </a:r>
            <a:r>
              <a:rPr lang="de-CH" dirty="0"/>
              <a:t> different </a:t>
            </a:r>
            <a:r>
              <a:rPr lang="de-CH" dirty="0" err="1"/>
              <a:t>prompts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Zero-Shot</a:t>
            </a:r>
          </a:p>
          <a:p>
            <a:pPr lvl="2"/>
            <a:r>
              <a:rPr lang="de-CH" dirty="0" err="1"/>
              <a:t>Few</a:t>
            </a:r>
            <a:r>
              <a:rPr lang="de-CH" dirty="0"/>
              <a:t>-Shot</a:t>
            </a:r>
          </a:p>
          <a:p>
            <a:pPr lvl="2"/>
            <a:r>
              <a:rPr lang="de-CH" dirty="0"/>
              <a:t>Chain-</a:t>
            </a:r>
            <a:r>
              <a:rPr lang="de-CH" dirty="0" err="1"/>
              <a:t>of</a:t>
            </a:r>
            <a:r>
              <a:rPr lang="de-CH" dirty="0"/>
              <a:t>-</a:t>
            </a:r>
            <a:r>
              <a:rPr lang="de-CH" dirty="0" err="1"/>
              <a:t>Thought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70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C071-7104-5551-7EBD-B5083028E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1244-91AA-9BCD-C993-40F718ED9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25586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Evaluation </a:t>
            </a:r>
            <a:r>
              <a:rPr lang="de-CH" dirty="0" err="1"/>
              <a:t>Metric</a:t>
            </a:r>
            <a:r>
              <a:rPr lang="de-CH"/>
              <a:t> of</a:t>
            </a:r>
            <a:r>
              <a:rPr lang="de-CH" dirty="0"/>
              <a:t> Models </a:t>
            </a:r>
          </a:p>
          <a:p>
            <a:r>
              <a:rPr lang="de-CH" dirty="0"/>
              <a:t>Baseline Models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Classification </a:t>
            </a:r>
            <a:r>
              <a:rPr lang="de-CH" sz="3600" dirty="0" err="1"/>
              <a:t>of</a:t>
            </a:r>
            <a:r>
              <a:rPr lang="de-CH" sz="3600" dirty="0"/>
              <a:t> </a:t>
            </a:r>
            <a:r>
              <a:rPr lang="de-CH" sz="3600" dirty="0" err="1"/>
              <a:t>medical</a:t>
            </a:r>
            <a:r>
              <a:rPr lang="de-CH" sz="3600" dirty="0"/>
              <a:t> </a:t>
            </a:r>
            <a:r>
              <a:rPr lang="de-CH" sz="3600" dirty="0" err="1"/>
              <a:t>transcriptions</a:t>
            </a:r>
            <a:r>
              <a:rPr lang="de-CH" sz="3600" dirty="0"/>
              <a:t> </a:t>
            </a:r>
            <a:r>
              <a:rPr lang="de-CH" sz="3600" dirty="0" err="1"/>
              <a:t>into</a:t>
            </a:r>
            <a:r>
              <a:rPr lang="de-CH" sz="3600" dirty="0"/>
              <a:t> </a:t>
            </a:r>
            <a:r>
              <a:rPr lang="de-CH" sz="3600" dirty="0" err="1"/>
              <a:t>medical</a:t>
            </a:r>
            <a:r>
              <a:rPr lang="de-CH" sz="3600" dirty="0"/>
              <a:t> </a:t>
            </a:r>
            <a:r>
              <a:rPr lang="de-CH" sz="3600" dirty="0" err="1"/>
              <a:t>specialties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Medical transcriptions for various medical specialties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Highly unbalanced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Different text styles: very long text and shorter ones 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Letters vs.  Autopsy reports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Multi-Label - most text have at least 2 labels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Some classes have only very few samples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Kommentar Like mit einfarbiger Füllung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: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iterative </a:t>
            </a:r>
            <a:r>
              <a:rPr lang="de-CH" dirty="0" err="1"/>
              <a:t>stratification</a:t>
            </a:r>
            <a:r>
              <a:rPr lang="de-CH" dirty="0"/>
              <a:t>.</a:t>
            </a:r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simpler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. </a:t>
            </a:r>
          </a:p>
          <a:p>
            <a:r>
              <a:rPr lang="en-US" dirty="0"/>
              <a:t>Accuracy does not provide a complete picture of model performance, especially where </a:t>
            </a:r>
            <a:r>
              <a:rPr lang="en-US" dirty="0">
                <a:hlinkClick r:id="rId4"/>
              </a:rPr>
              <a:t>class imbalance</a:t>
            </a:r>
            <a:r>
              <a:rPr lang="en-US" dirty="0"/>
              <a:t> in the dataset. </a:t>
            </a:r>
            <a:endParaRPr lang="de-CH" dirty="0"/>
          </a:p>
          <a:p>
            <a:r>
              <a:rPr lang="en-US" dirty="0"/>
              <a:t>Primary Metric: F1-scores, balancing precision and recall for a holistic performance view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armonic mean of precision and recall</a:t>
            </a:r>
            <a:endParaRPr lang="en-US" dirty="0"/>
          </a:p>
          <a:p>
            <a:pPr lvl="1"/>
            <a:r>
              <a:rPr lang="en-US" dirty="0"/>
              <a:t>F1-score crucial for datasets with imbalanced classes.</a:t>
            </a:r>
          </a:p>
          <a:p>
            <a:pPr lvl="1"/>
            <a:r>
              <a:rPr lang="en-US" dirty="0"/>
              <a:t>High F1 score: well-balanced performance</a:t>
            </a:r>
          </a:p>
          <a:p>
            <a:pPr lvl="1"/>
            <a:r>
              <a:rPr lang="en-US" dirty="0"/>
              <a:t>Low F1 score: model trouble striking balance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 </a:t>
            </a:r>
            <a:r>
              <a:rPr lang="de-CH" dirty="0" err="1"/>
              <a:t>tokens</a:t>
            </a:r>
            <a:r>
              <a:rPr lang="de-CH" dirty="0"/>
              <a:t>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(</a:t>
            </a:r>
            <a:r>
              <a:rPr lang="de-DE" dirty="0" err="1"/>
              <a:t>Lemmatization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apply</a:t>
            </a:r>
            <a:r>
              <a:rPr lang="de-DE" dirty="0"/>
              <a:t>) </a:t>
            </a:r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,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a </a:t>
            </a:r>
            <a:r>
              <a:rPr lang="de-DE" dirty="0" err="1"/>
              <a:t>multilabel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  </a:t>
            </a:r>
          </a:p>
          <a:p>
            <a:pPr lvl="1"/>
            <a:r>
              <a:rPr lang="de-DE" dirty="0" err="1"/>
              <a:t>Tested</a:t>
            </a:r>
            <a:r>
              <a:rPr lang="de-DE" dirty="0"/>
              <a:t>: SVM, NB, RF, </a:t>
            </a:r>
            <a:r>
              <a:rPr lang="de-DE" dirty="0" err="1"/>
              <a:t>XGBoost</a:t>
            </a:r>
            <a:r>
              <a:rPr lang="de-DE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104</TotalTime>
  <Words>613</Words>
  <Application>Microsoft Macintosh PowerPoint</Application>
  <PresentationFormat>Widescreen</PresentationFormat>
  <Paragraphs>87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Inter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ADVANCED Models </vt:lpstr>
      <vt:lpstr>Advanced Models</vt:lpstr>
      <vt:lpstr>Advanced Models</vt:lpstr>
      <vt:lpstr>BERT modelS</vt:lpstr>
      <vt:lpstr>ADVANCED Models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Joseph Weibel</cp:lastModifiedBy>
  <cp:revision>20</cp:revision>
  <dcterms:created xsi:type="dcterms:W3CDTF">2023-12-18T14:19:18Z</dcterms:created>
  <dcterms:modified xsi:type="dcterms:W3CDTF">2023-12-19T12:33:48Z</dcterms:modified>
</cp:coreProperties>
</file>