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ka Fahrni" userId="54dd5cd59e7c3003" providerId="LiveId" clId="{E969ACF7-8534-4C42-BC98-DF8CFE3B1406}"/>
    <pc:docChg chg="addSld modSld">
      <pc:chgData name="Rebecka Fahrni" userId="54dd5cd59e7c3003" providerId="LiveId" clId="{E969ACF7-8534-4C42-BC98-DF8CFE3B1406}" dt="2023-12-18T17:33:46.336" v="56" actId="20577"/>
      <pc:docMkLst>
        <pc:docMk/>
      </pc:docMkLst>
      <pc:sldChg chg="addSp delSp modSp new mod">
        <pc:chgData name="Rebecka Fahrni" userId="54dd5cd59e7c3003" providerId="LiveId" clId="{E969ACF7-8534-4C42-BC98-DF8CFE3B1406}" dt="2023-12-18T17:33:46.336" v="56" actId="20577"/>
        <pc:sldMkLst>
          <pc:docMk/>
          <pc:sldMk cId="178666799" sldId="264"/>
        </pc:sldMkLst>
        <pc:spChg chg="mod">
          <ac:chgData name="Rebecka Fahrni" userId="54dd5cd59e7c3003" providerId="LiveId" clId="{E969ACF7-8534-4C42-BC98-DF8CFE3B1406}" dt="2023-12-18T17:33:46.336" v="56" actId="20577"/>
          <ac:spMkLst>
            <pc:docMk/>
            <pc:sldMk cId="178666799" sldId="264"/>
            <ac:spMk id="2" creationId="{368C69C6-D44F-7EFE-369F-A17E00AFBD28}"/>
          </ac:spMkLst>
        </pc:spChg>
        <pc:spChg chg="del">
          <ac:chgData name="Rebecka Fahrni" userId="54dd5cd59e7c3003" providerId="LiveId" clId="{E969ACF7-8534-4C42-BC98-DF8CFE3B1406}" dt="2023-12-18T17:33:07.533" v="1" actId="22"/>
          <ac:spMkLst>
            <pc:docMk/>
            <pc:sldMk cId="178666799" sldId="264"/>
            <ac:spMk id="3" creationId="{358EC68F-CD15-C70C-D2E9-34C39ED43E0A}"/>
          </ac:spMkLst>
        </pc:spChg>
        <pc:picChg chg="add mod ord">
          <ac:chgData name="Rebecka Fahrni" userId="54dd5cd59e7c3003" providerId="LiveId" clId="{E969ACF7-8534-4C42-BC98-DF8CFE3B1406}" dt="2023-12-18T17:33:07.533" v="1" actId="22"/>
          <ac:picMkLst>
            <pc:docMk/>
            <pc:sldMk cId="178666799" sldId="264"/>
            <ac:picMk id="5" creationId="{74A68CB2-2484-65C2-2132-287DDD87CD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748F2-5FF0-30CE-DBCD-988276C43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E1F49-25D3-794B-5A34-D747DF58E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Natural Language Processing 									</a:t>
            </a:r>
          </a:p>
          <a:p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B11872-6B74-DED1-E2DF-FB7724B0249A}"/>
              </a:ext>
            </a:extLst>
          </p:cNvPr>
          <p:cNvSpPr txBox="1"/>
          <p:nvPr/>
        </p:nvSpPr>
        <p:spPr>
          <a:xfrm>
            <a:off x="7865706" y="5837569"/>
            <a:ext cx="36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Rebecka Fahrni ,   Joseph Weibel</a:t>
            </a:r>
          </a:p>
        </p:txBody>
      </p:sp>
    </p:spTree>
    <p:extLst>
      <p:ext uri="{BB962C8B-B14F-4D97-AF65-F5344CB8AC3E}">
        <p14:creationId xmlns:p14="http://schemas.microsoft.com/office/powerpoint/2010/main" val="1448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7532C-F8EA-BCCD-F43E-7C95722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F5524-26ED-DB68-1CB8-FE5FA920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Project Goal </a:t>
            </a:r>
          </a:p>
          <a:p>
            <a:r>
              <a:rPr lang="de-CH" dirty="0"/>
              <a:t>Dataset </a:t>
            </a:r>
            <a:r>
              <a:rPr lang="de-CH" dirty="0" err="1"/>
              <a:t>Overview</a:t>
            </a:r>
            <a:r>
              <a:rPr lang="de-CH" dirty="0"/>
              <a:t> </a:t>
            </a:r>
          </a:p>
          <a:p>
            <a:r>
              <a:rPr lang="de-CH" dirty="0"/>
              <a:t>Baseline </a:t>
            </a:r>
            <a:r>
              <a:rPr lang="de-CH" dirty="0" err="1"/>
              <a:t>model</a:t>
            </a:r>
            <a:r>
              <a:rPr lang="de-CH" dirty="0"/>
              <a:t> </a:t>
            </a:r>
          </a:p>
          <a:p>
            <a:r>
              <a:rPr lang="de-CH" dirty="0" err="1"/>
              <a:t>Applying</a:t>
            </a:r>
            <a:r>
              <a:rPr lang="de-CH" dirty="0"/>
              <a:t> BERT-like and GPT-like </a:t>
            </a:r>
            <a:r>
              <a:rPr lang="de-CH" dirty="0" err="1"/>
              <a:t>models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55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9A26-6262-F31A-90D1-A1A6C89B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Project’s</a:t>
            </a:r>
            <a:r>
              <a:rPr lang="de-CH" dirty="0"/>
              <a:t> Goal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Stethoskop">
            <a:extLst>
              <a:ext uri="{FF2B5EF4-FFF2-40B4-BE49-F238E27FC236}">
                <a16:creationId xmlns:a16="http://schemas.microsoft.com/office/drawing/2014/main" id="{B4BC833E-581E-7069-1078-D55E89FD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DB290-F809-E459-D65B-6FFE2838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de-CH" dirty="0"/>
              <a:t>Classification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transcriptions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medical</a:t>
            </a:r>
            <a:r>
              <a:rPr lang="de-CH" dirty="0"/>
              <a:t> </a:t>
            </a:r>
            <a:r>
              <a:rPr lang="de-CH" dirty="0" err="1"/>
              <a:t>specialties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009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59F6-BF88-4DE2-1086-76DE3D27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Dataset Overview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DCB926E-1327-E647-D7BD-2D5E5EFA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2529423"/>
            <a:ext cx="4962525" cy="33124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C68011-C926-E08B-47E3-057E5070594B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Multi-Label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 Medical transcriptions for various medical specialties </a:t>
            </a:r>
          </a:p>
        </p:txBody>
      </p:sp>
    </p:spTree>
    <p:extLst>
      <p:ext uri="{BB962C8B-B14F-4D97-AF65-F5344CB8AC3E}">
        <p14:creationId xmlns:p14="http://schemas.microsoft.com/office/powerpoint/2010/main" val="41480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57C8B-1CFD-531A-EBBB-21D7D8E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Strategy</a:t>
            </a:r>
            <a:r>
              <a:rPr lang="de-CH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ragebogen">
            <a:extLst>
              <a:ext uri="{FF2B5EF4-FFF2-40B4-BE49-F238E27FC236}">
                <a16:creationId xmlns:a16="http://schemas.microsoft.com/office/drawing/2014/main" id="{12C493E2-6F54-1B88-73E2-11A30FC5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78" y="2361056"/>
            <a:ext cx="3649219" cy="36492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9B587-C6D9-A542-0FD3-9DEC01CA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de-CH" dirty="0"/>
              <a:t>Evaluation </a:t>
            </a:r>
            <a:r>
              <a:rPr lang="de-CH" dirty="0" err="1"/>
              <a:t>of</a:t>
            </a:r>
            <a:r>
              <a:rPr lang="de-CH" dirty="0"/>
              <a:t> Methods </a:t>
            </a:r>
            <a:r>
              <a:rPr lang="de-CH" dirty="0" err="1"/>
              <a:t>by</a:t>
            </a:r>
            <a:r>
              <a:rPr lang="de-CH" dirty="0"/>
              <a:t> 3-fold </a:t>
            </a:r>
            <a:r>
              <a:rPr lang="de-CH" dirty="0" err="1"/>
              <a:t>cross</a:t>
            </a:r>
            <a:r>
              <a:rPr lang="de-CH" dirty="0"/>
              <a:t>-validation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robust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EEEEE-DC54-315F-1A1C-93DCDCC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Baseline Models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E06B-C46A-CF75-1011-3E875168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de-CH" dirty="0"/>
              <a:t>Pipeline: </a:t>
            </a:r>
          </a:p>
          <a:p>
            <a:pPr lvl="1"/>
            <a:r>
              <a:rPr lang="de-CH" dirty="0"/>
              <a:t>TF-IDF </a:t>
            </a:r>
            <a:r>
              <a:rPr lang="de-CH" dirty="0" err="1"/>
              <a:t>with</a:t>
            </a:r>
            <a:r>
              <a:rPr lang="de-CH" dirty="0"/>
              <a:t> Naive Bayes / SVM </a:t>
            </a:r>
          </a:p>
          <a:p>
            <a:pPr lvl="1"/>
            <a:r>
              <a:rPr lang="de-CH" dirty="0" err="1"/>
              <a:t>Pre-processing</a:t>
            </a:r>
            <a:r>
              <a:rPr lang="de-CH" dirty="0"/>
              <a:t>: </a:t>
            </a:r>
          </a:p>
          <a:p>
            <a:pPr lvl="2"/>
            <a:r>
              <a:rPr lang="de-CH" dirty="0" err="1"/>
              <a:t>standarize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 (512tokens) </a:t>
            </a:r>
          </a:p>
          <a:p>
            <a:pPr lvl="2"/>
            <a:r>
              <a:rPr lang="de-DE" dirty="0" err="1"/>
              <a:t>Lowercasing</a:t>
            </a:r>
            <a:endParaRPr lang="de-DE" dirty="0"/>
          </a:p>
          <a:p>
            <a:pPr lvl="2"/>
            <a:r>
              <a:rPr lang="de-DE" dirty="0" err="1"/>
              <a:t>Stemming</a:t>
            </a:r>
            <a:r>
              <a:rPr lang="de-DE" dirty="0"/>
              <a:t> (</a:t>
            </a:r>
            <a:r>
              <a:rPr lang="de-DE" dirty="0" err="1"/>
              <a:t>Snowball</a:t>
            </a:r>
            <a:r>
              <a:rPr lang="de-DE" dirty="0"/>
              <a:t>) / </a:t>
            </a:r>
            <a:r>
              <a:rPr lang="de-DE" dirty="0" err="1"/>
              <a:t>Lemmatization</a:t>
            </a:r>
            <a:endParaRPr lang="de-DE" dirty="0"/>
          </a:p>
          <a:p>
            <a:pPr lvl="2"/>
            <a:r>
              <a:rPr lang="de-DE" dirty="0" err="1"/>
              <a:t>Punctuations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removal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Label </a:t>
            </a:r>
            <a:r>
              <a:rPr lang="de-DE" dirty="0" err="1"/>
              <a:t>preprocessing</a:t>
            </a:r>
            <a:r>
              <a:rPr lang="de-DE" dirty="0"/>
              <a:t>: </a:t>
            </a:r>
            <a:r>
              <a:rPr lang="de-DE" dirty="0" err="1"/>
              <a:t>filtering</a:t>
            </a:r>
            <a:r>
              <a:rPr lang="de-DE" dirty="0"/>
              <a:t> out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20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lvl="2"/>
            <a:r>
              <a:rPr lang="de-DE" dirty="0" err="1"/>
              <a:t>Oversampling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71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C69C6-D44F-7EFE-369F-A17E00AF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F1-Scores </a:t>
            </a:r>
            <a:r>
              <a:rPr lang="de-CH" dirty="0" err="1"/>
              <a:t>for</a:t>
            </a:r>
            <a:r>
              <a:rPr lang="de-CH" dirty="0"/>
              <a:t> Baseline Model </a:t>
            </a:r>
            <a:r>
              <a:rPr lang="de-CH"/>
              <a:t>(Naive Bayes)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A68CB2-2484-65C2-2132-287DDD87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739" y="2181225"/>
            <a:ext cx="5228521" cy="3678238"/>
          </a:xfrm>
        </p:spPr>
      </p:pic>
    </p:spTree>
    <p:extLst>
      <p:ext uri="{BB962C8B-B14F-4D97-AF65-F5344CB8AC3E}">
        <p14:creationId xmlns:p14="http://schemas.microsoft.com/office/powerpoint/2010/main" val="1786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555DC-D755-5E62-FA68-E2C6718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Models (Task 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4CF6-C7F1-F4F7-66B9-61891A95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BERT and GPT </a:t>
            </a:r>
          </a:p>
          <a:p>
            <a:pPr lvl="1"/>
            <a:r>
              <a:rPr lang="en-US" dirty="0"/>
              <a:t>Advanced Models: Exploring the capabilities of BERT and GPT in medical text analysis used for identifying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patterns</a:t>
            </a:r>
            <a:r>
              <a:rPr lang="de-CH" dirty="0"/>
              <a:t> 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preporcessing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BERT</a:t>
            </a:r>
          </a:p>
          <a:p>
            <a:pPr lvl="1"/>
            <a:r>
              <a:rPr lang="en-US" dirty="0"/>
              <a:t>BERT Variants: Utilizing </a:t>
            </a:r>
            <a:r>
              <a:rPr lang="en-US" dirty="0" err="1"/>
              <a:t>bert</a:t>
            </a:r>
            <a:r>
              <a:rPr lang="en-US" dirty="0"/>
              <a:t>-base-uncased and </a:t>
            </a:r>
            <a:r>
              <a:rPr lang="en-US" dirty="0" err="1"/>
              <a:t>biobert</a:t>
            </a:r>
            <a:r>
              <a:rPr lang="en-US" dirty="0"/>
              <a:t> for nuanced text understanding.</a:t>
            </a:r>
          </a:p>
          <a:p>
            <a:pPr lvl="1"/>
            <a:r>
              <a:rPr lang="en-US" dirty="0"/>
              <a:t>GPT Models: Implementing llama2 and </a:t>
            </a:r>
            <a:r>
              <a:rPr lang="en-US" dirty="0" err="1"/>
              <a:t>meditron</a:t>
            </a:r>
            <a:r>
              <a:rPr lang="en-US" dirty="0"/>
              <a:t> for comprehensive label prediction.</a:t>
            </a:r>
            <a:endParaRPr lang="de-CH" dirty="0"/>
          </a:p>
          <a:p>
            <a:pPr lvl="2"/>
            <a:r>
              <a:rPr lang="de-CH" dirty="0"/>
              <a:t>Experiment </a:t>
            </a:r>
            <a:r>
              <a:rPr lang="de-CH" dirty="0" err="1"/>
              <a:t>with</a:t>
            </a:r>
            <a:r>
              <a:rPr lang="de-CH" dirty="0"/>
              <a:t> MEDITRON </a:t>
            </a:r>
          </a:p>
          <a:p>
            <a:pPr lvl="2"/>
            <a:endParaRPr lang="de-CH" dirty="0"/>
          </a:p>
          <a:p>
            <a:pPr marL="324000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15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8CDA7-46A4-831B-2A0D-BC23D69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Evaluation </a:t>
            </a:r>
            <a:r>
              <a:rPr lang="de-CH" dirty="0" err="1"/>
              <a:t>Metrics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DC6F3-4AA1-94AA-3064-3C60692F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Metric:    F1-scores, balancing precision and recall for a holistic performance view</a:t>
            </a:r>
          </a:p>
          <a:p>
            <a:r>
              <a:rPr lang="en-US" dirty="0"/>
              <a:t>Importance:   F1-score is crucial for datasets with imbalanced classes, common in medical texts.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7361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213</Words>
  <Application>Microsoft Office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Dividende</vt:lpstr>
      <vt:lpstr>Final Presentation </vt:lpstr>
      <vt:lpstr>Agenda</vt:lpstr>
      <vt:lpstr>Recap Project’s Goal </vt:lpstr>
      <vt:lpstr>Dataset Overview </vt:lpstr>
      <vt:lpstr>Evaluation Strategy </vt:lpstr>
      <vt:lpstr>Baseline Models </vt:lpstr>
      <vt:lpstr>F1-Scores for Baseline Model (Naive Bayes) </vt:lpstr>
      <vt:lpstr>Advanced Models (Task 3) </vt:lpstr>
      <vt:lpstr>Evaluation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</dc:title>
  <dc:creator>Rebecka Fahrni</dc:creator>
  <cp:lastModifiedBy>Rebecka Fahrni</cp:lastModifiedBy>
  <cp:revision>1</cp:revision>
  <dcterms:created xsi:type="dcterms:W3CDTF">2023-12-18T14:19:18Z</dcterms:created>
  <dcterms:modified xsi:type="dcterms:W3CDTF">2023-12-18T17:33:51Z</dcterms:modified>
</cp:coreProperties>
</file>