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91" r:id="rId4"/>
    <p:sldId id="259" r:id="rId5"/>
    <p:sldId id="258" r:id="rId6"/>
    <p:sldId id="263" r:id="rId7"/>
    <p:sldId id="260" r:id="rId8"/>
    <p:sldId id="264" r:id="rId9"/>
    <p:sldId id="265" r:id="rId10"/>
    <p:sldId id="268" r:id="rId11"/>
    <p:sldId id="269" r:id="rId12"/>
    <p:sldId id="270" r:id="rId13"/>
    <p:sldId id="271" r:id="rId14"/>
    <p:sldId id="262" r:id="rId15"/>
    <p:sldId id="276" r:id="rId16"/>
    <p:sldId id="277" r:id="rId17"/>
    <p:sldId id="274" r:id="rId18"/>
    <p:sldId id="272" r:id="rId19"/>
    <p:sldId id="278" r:id="rId20"/>
    <p:sldId id="280" r:id="rId21"/>
    <p:sldId id="281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7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69ACF7-8534-4C42-BC98-DF8CFE3B1406}" v="7" dt="2023-12-19T10:17:03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9" autoAdjust="0"/>
    <p:restoredTop sz="94660"/>
  </p:normalViewPr>
  <p:slideViewPr>
    <p:cSldViewPr snapToGrid="0">
      <p:cViewPr>
        <p:scale>
          <a:sx n="114" d="100"/>
          <a:sy n="114" d="100"/>
        </p:scale>
        <p:origin x="4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ka Fahrni" userId="54dd5cd59e7c3003" providerId="LiveId" clId="{E969ACF7-8534-4C42-BC98-DF8CFE3B1406}"/>
    <pc:docChg chg="undo redo custSel addSld delSld modSld">
      <pc:chgData name="Rebecka Fahrni" userId="54dd5cd59e7c3003" providerId="LiveId" clId="{E969ACF7-8534-4C42-BC98-DF8CFE3B1406}" dt="2023-12-19T10:29:03.687" v="2545" actId="20577"/>
      <pc:docMkLst>
        <pc:docMk/>
      </pc:docMkLst>
      <pc:sldChg chg="modSp mod">
        <pc:chgData name="Rebecka Fahrni" userId="54dd5cd59e7c3003" providerId="LiveId" clId="{E969ACF7-8534-4C42-BC98-DF8CFE3B1406}" dt="2023-12-19T10:23:03.506" v="2365" actId="20577"/>
        <pc:sldMkLst>
          <pc:docMk/>
          <pc:sldMk cId="1023557897" sldId="257"/>
        </pc:sldMkLst>
        <pc:spChg chg="mod">
          <ac:chgData name="Rebecka Fahrni" userId="54dd5cd59e7c3003" providerId="LiveId" clId="{E969ACF7-8534-4C42-BC98-DF8CFE3B1406}" dt="2023-12-19T10:23:03.506" v="2365" actId="20577"/>
          <ac:spMkLst>
            <pc:docMk/>
            <pc:sldMk cId="1023557897" sldId="257"/>
            <ac:spMk id="3" creationId="{815F5524-26ED-DB68-1CB8-FE5FA9205CDB}"/>
          </ac:spMkLst>
        </pc:spChg>
      </pc:sldChg>
      <pc:sldChg chg="modSp mod">
        <pc:chgData name="Rebecka Fahrni" userId="54dd5cd59e7c3003" providerId="LiveId" clId="{E969ACF7-8534-4C42-BC98-DF8CFE3B1406}" dt="2023-12-19T10:27:00.718" v="2525" actId="20577"/>
        <pc:sldMkLst>
          <pc:docMk/>
          <pc:sldMk cId="4148010779" sldId="258"/>
        </pc:sldMkLst>
        <pc:spChg chg="mod">
          <ac:chgData name="Rebecka Fahrni" userId="54dd5cd59e7c3003" providerId="LiveId" clId="{E969ACF7-8534-4C42-BC98-DF8CFE3B1406}" dt="2023-12-19T10:27:00.718" v="2525" actId="20577"/>
          <ac:spMkLst>
            <pc:docMk/>
            <pc:sldMk cId="4148010779" sldId="258"/>
            <ac:spMk id="5" creationId="{C3C68011-C926-E08B-47E3-057E5070594B}"/>
          </ac:spMkLst>
        </pc:spChg>
      </pc:sldChg>
      <pc:sldChg chg="modSp mod">
        <pc:chgData name="Rebecka Fahrni" userId="54dd5cd59e7c3003" providerId="LiveId" clId="{E969ACF7-8534-4C42-BC98-DF8CFE3B1406}" dt="2023-12-19T10:22:05.808" v="2326" actId="20577"/>
        <pc:sldMkLst>
          <pc:docMk/>
          <pc:sldMk cId="1200092847" sldId="259"/>
        </pc:sldMkLst>
        <pc:spChg chg="mod">
          <ac:chgData name="Rebecka Fahrni" userId="54dd5cd59e7c3003" providerId="LiveId" clId="{E969ACF7-8534-4C42-BC98-DF8CFE3B1406}" dt="2023-12-19T10:22:05.808" v="2326" actId="20577"/>
          <ac:spMkLst>
            <pc:docMk/>
            <pc:sldMk cId="1200092847" sldId="259"/>
            <ac:spMk id="3" creationId="{390DB290-F809-E459-D65B-6FFE28384D51}"/>
          </ac:spMkLst>
        </pc:spChg>
      </pc:sldChg>
      <pc:sldChg chg="modSp mod">
        <pc:chgData name="Rebecka Fahrni" userId="54dd5cd59e7c3003" providerId="LiveId" clId="{E969ACF7-8534-4C42-BC98-DF8CFE3B1406}" dt="2023-12-19T10:29:03.687" v="2545" actId="20577"/>
        <pc:sldMkLst>
          <pc:docMk/>
          <pc:sldMk cId="2117154243" sldId="260"/>
        </pc:sldMkLst>
        <pc:spChg chg="mod">
          <ac:chgData name="Rebecka Fahrni" userId="54dd5cd59e7c3003" providerId="LiveId" clId="{E969ACF7-8534-4C42-BC98-DF8CFE3B1406}" dt="2023-12-19T10:29:03.687" v="2545" actId="20577"/>
          <ac:spMkLst>
            <pc:docMk/>
            <pc:sldMk cId="2117154243" sldId="260"/>
            <ac:spMk id="3" creationId="{8C12E06B-C46A-CF75-1011-3E87516803FA}"/>
          </ac:spMkLst>
        </pc:spChg>
      </pc:sldChg>
      <pc:sldChg chg="modSp mod">
        <pc:chgData name="Rebecka Fahrni" userId="54dd5cd59e7c3003" providerId="LiveId" clId="{E969ACF7-8534-4C42-BC98-DF8CFE3B1406}" dt="2023-12-18T23:37:20.154" v="1492" actId="20577"/>
        <pc:sldMkLst>
          <pc:docMk/>
          <pc:sldMk cId="2701554127" sldId="261"/>
        </pc:sldMkLst>
        <pc:spChg chg="mod">
          <ac:chgData name="Rebecka Fahrni" userId="54dd5cd59e7c3003" providerId="LiveId" clId="{E969ACF7-8534-4C42-BC98-DF8CFE3B1406}" dt="2023-12-18T23:37:20.154" v="1492" actId="20577"/>
          <ac:spMkLst>
            <pc:docMk/>
            <pc:sldMk cId="2701554127" sldId="261"/>
            <ac:spMk id="2" creationId="{0F0555DC-D755-5E62-FA68-E2C671875687}"/>
          </ac:spMkLst>
        </pc:spChg>
        <pc:spChg chg="mod">
          <ac:chgData name="Rebecka Fahrni" userId="54dd5cd59e7c3003" providerId="LiveId" clId="{E969ACF7-8534-4C42-BC98-DF8CFE3B1406}" dt="2023-12-18T23:36:46.748" v="1474" actId="20577"/>
          <ac:spMkLst>
            <pc:docMk/>
            <pc:sldMk cId="2701554127" sldId="261"/>
            <ac:spMk id="3" creationId="{A80F4CF6-C7F1-F4F7-66B9-61891A95952B}"/>
          </ac:spMkLst>
        </pc:spChg>
      </pc:sldChg>
      <pc:sldChg chg="modSp mod">
        <pc:chgData name="Rebecka Fahrni" userId="54dd5cd59e7c3003" providerId="LiveId" clId="{E969ACF7-8534-4C42-BC98-DF8CFE3B1406}" dt="2023-12-18T23:49:08.784" v="1944" actId="20577"/>
        <pc:sldMkLst>
          <pc:docMk/>
          <pc:sldMk cId="3574736117" sldId="262"/>
        </pc:sldMkLst>
        <pc:spChg chg="mod">
          <ac:chgData name="Rebecka Fahrni" userId="54dd5cd59e7c3003" providerId="LiveId" clId="{E969ACF7-8534-4C42-BC98-DF8CFE3B1406}" dt="2023-12-18T23:49:08.784" v="1944" actId="20577"/>
          <ac:spMkLst>
            <pc:docMk/>
            <pc:sldMk cId="3574736117" sldId="262"/>
            <ac:spMk id="2" creationId="{30E8CDA7-46A4-831B-2A0D-BC23D6995353}"/>
          </ac:spMkLst>
        </pc:spChg>
        <pc:spChg chg="mod">
          <ac:chgData name="Rebecka Fahrni" userId="54dd5cd59e7c3003" providerId="LiveId" clId="{E969ACF7-8534-4C42-BC98-DF8CFE3B1406}" dt="2023-12-18T23:49:03.890" v="1943" actId="20577"/>
          <ac:spMkLst>
            <pc:docMk/>
            <pc:sldMk cId="3574736117" sldId="262"/>
            <ac:spMk id="3" creationId="{473DC6F3-4AA1-94AA-3064-3C60692F60F9}"/>
          </ac:spMkLst>
        </pc:spChg>
      </pc:sldChg>
      <pc:sldChg chg="modSp mod">
        <pc:chgData name="Rebecka Fahrni" userId="54dd5cd59e7c3003" providerId="LiveId" clId="{E969ACF7-8534-4C42-BC98-DF8CFE3B1406}" dt="2023-12-19T10:17:03.814" v="2180" actId="14826"/>
        <pc:sldMkLst>
          <pc:docMk/>
          <pc:sldMk cId="3557264045" sldId="263"/>
        </pc:sldMkLst>
        <pc:spChg chg="mod">
          <ac:chgData name="Rebecka Fahrni" userId="54dd5cd59e7c3003" providerId="LiveId" clId="{E969ACF7-8534-4C42-BC98-DF8CFE3B1406}" dt="2023-12-19T10:14:57.207" v="2179" actId="20577"/>
          <ac:spMkLst>
            <pc:docMk/>
            <pc:sldMk cId="3557264045" sldId="263"/>
            <ac:spMk id="3" creationId="{2989B587-C6D9-A542-0FD3-9DEC01CA4539}"/>
          </ac:spMkLst>
        </pc:spChg>
        <pc:picChg chg="mod">
          <ac:chgData name="Rebecka Fahrni" userId="54dd5cd59e7c3003" providerId="LiveId" clId="{E969ACF7-8534-4C42-BC98-DF8CFE3B1406}" dt="2023-12-19T10:17:03.814" v="2180" actId="14826"/>
          <ac:picMkLst>
            <pc:docMk/>
            <pc:sldMk cId="3557264045" sldId="263"/>
            <ac:picMk id="7" creationId="{12C493E2-6F54-1B88-73E2-11A30FC5E9DA}"/>
          </ac:picMkLst>
        </pc:picChg>
      </pc:sldChg>
      <pc:sldChg chg="addSp delSp modSp new mod">
        <pc:chgData name="Rebecka Fahrni" userId="54dd5cd59e7c3003" providerId="LiveId" clId="{E969ACF7-8534-4C42-BC98-DF8CFE3B1406}" dt="2023-12-18T18:46:03.103" v="393" actId="20577"/>
        <pc:sldMkLst>
          <pc:docMk/>
          <pc:sldMk cId="178666799" sldId="264"/>
        </pc:sldMkLst>
        <pc:spChg chg="mod">
          <ac:chgData name="Rebecka Fahrni" userId="54dd5cd59e7c3003" providerId="LiveId" clId="{E969ACF7-8534-4C42-BC98-DF8CFE3B1406}" dt="2023-12-18T18:46:03.103" v="393" actId="20577"/>
          <ac:spMkLst>
            <pc:docMk/>
            <pc:sldMk cId="178666799" sldId="264"/>
            <ac:spMk id="2" creationId="{368C69C6-D44F-7EFE-369F-A17E00AFBD28}"/>
          </ac:spMkLst>
        </pc:spChg>
        <pc:spChg chg="del">
          <ac:chgData name="Rebecka Fahrni" userId="54dd5cd59e7c3003" providerId="LiveId" clId="{E969ACF7-8534-4C42-BC98-DF8CFE3B1406}" dt="2023-12-18T17:33:07.533" v="1" actId="22"/>
          <ac:spMkLst>
            <pc:docMk/>
            <pc:sldMk cId="178666799" sldId="264"/>
            <ac:spMk id="3" creationId="{358EC68F-CD15-C70C-D2E9-34C39ED43E0A}"/>
          </ac:spMkLst>
        </pc:spChg>
        <pc:spChg chg="add mod">
          <ac:chgData name="Rebecka Fahrni" userId="54dd5cd59e7c3003" providerId="LiveId" clId="{E969ACF7-8534-4C42-BC98-DF8CFE3B1406}" dt="2023-12-18T18:42:43.865" v="360" actId="20577"/>
          <ac:spMkLst>
            <pc:docMk/>
            <pc:sldMk cId="178666799" sldId="264"/>
            <ac:spMk id="6" creationId="{C7AAAE31-5A78-F298-EDB0-E52C41ABBBC7}"/>
          </ac:spMkLst>
        </pc:spChg>
        <pc:spChg chg="add mod">
          <ac:chgData name="Rebecka Fahrni" userId="54dd5cd59e7c3003" providerId="LiveId" clId="{E969ACF7-8534-4C42-BC98-DF8CFE3B1406}" dt="2023-12-18T18:19:51.909" v="134" actId="20577"/>
          <ac:spMkLst>
            <pc:docMk/>
            <pc:sldMk cId="178666799" sldId="264"/>
            <ac:spMk id="7" creationId="{AEBBC55A-36B0-9E4B-0B83-C37CBA559EB6}"/>
          </ac:spMkLst>
        </pc:spChg>
        <pc:spChg chg="add del mod">
          <ac:chgData name="Rebecka Fahrni" userId="54dd5cd59e7c3003" providerId="LiveId" clId="{E969ACF7-8534-4C42-BC98-DF8CFE3B1406}" dt="2023-12-18T18:30:44.436" v="218" actId="478"/>
          <ac:spMkLst>
            <pc:docMk/>
            <pc:sldMk cId="178666799" sldId="264"/>
            <ac:spMk id="13" creationId="{7EAAA0DD-2EE6-579C-00BE-DB2A5D0EDC6E}"/>
          </ac:spMkLst>
        </pc:spChg>
        <pc:picChg chg="add del mod">
          <ac:chgData name="Rebecka Fahrni" userId="54dd5cd59e7c3003" providerId="LiveId" clId="{E969ACF7-8534-4C42-BC98-DF8CFE3B1406}" dt="2023-12-18T18:16:36.460" v="86" actId="478"/>
          <ac:picMkLst>
            <pc:docMk/>
            <pc:sldMk cId="178666799" sldId="264"/>
            <ac:picMk id="4" creationId="{14A37455-79D1-83C8-91FB-45B9DF107E04}"/>
          </ac:picMkLst>
        </pc:picChg>
        <pc:picChg chg="add del mod ord">
          <ac:chgData name="Rebecka Fahrni" userId="54dd5cd59e7c3003" providerId="LiveId" clId="{E969ACF7-8534-4C42-BC98-DF8CFE3B1406}" dt="2023-12-18T18:30:23.134" v="214" actId="478"/>
          <ac:picMkLst>
            <pc:docMk/>
            <pc:sldMk cId="178666799" sldId="264"/>
            <ac:picMk id="5" creationId="{74A68CB2-2484-65C2-2132-287DDD87CD07}"/>
          </ac:picMkLst>
        </pc:picChg>
        <pc:picChg chg="add mod">
          <ac:chgData name="Rebecka Fahrni" userId="54dd5cd59e7c3003" providerId="LiveId" clId="{E969ACF7-8534-4C42-BC98-DF8CFE3B1406}" dt="2023-12-18T18:30:53.524" v="221" actId="14100"/>
          <ac:picMkLst>
            <pc:docMk/>
            <pc:sldMk cId="178666799" sldId="264"/>
            <ac:picMk id="9" creationId="{19AD4DC7-4969-5833-7C89-8F6028B1E5FC}"/>
          </ac:picMkLst>
        </pc:picChg>
        <pc:picChg chg="add mod">
          <ac:chgData name="Rebecka Fahrni" userId="54dd5cd59e7c3003" providerId="LiveId" clId="{E969ACF7-8534-4C42-BC98-DF8CFE3B1406}" dt="2023-12-18T18:30:46.902" v="219" actId="1076"/>
          <ac:picMkLst>
            <pc:docMk/>
            <pc:sldMk cId="178666799" sldId="264"/>
            <ac:picMk id="11" creationId="{C58A494D-290A-3FFA-0185-2BB1EC437809}"/>
          </ac:picMkLst>
        </pc:picChg>
      </pc:sldChg>
      <pc:sldChg chg="addSp delSp modSp new mod">
        <pc:chgData name="Rebecka Fahrni" userId="54dd5cd59e7c3003" providerId="LiveId" clId="{E969ACF7-8534-4C42-BC98-DF8CFE3B1406}" dt="2023-12-18T18:46:12.863" v="396" actId="20577"/>
        <pc:sldMkLst>
          <pc:docMk/>
          <pc:sldMk cId="2714113064" sldId="265"/>
        </pc:sldMkLst>
        <pc:spChg chg="mod">
          <ac:chgData name="Rebecka Fahrni" userId="54dd5cd59e7c3003" providerId="LiveId" clId="{E969ACF7-8534-4C42-BC98-DF8CFE3B1406}" dt="2023-12-18T18:46:12.863" v="396" actId="20577"/>
          <ac:spMkLst>
            <pc:docMk/>
            <pc:sldMk cId="2714113064" sldId="265"/>
            <ac:spMk id="2" creationId="{50FDFC3C-7B96-F3DB-7958-45FA83152159}"/>
          </ac:spMkLst>
        </pc:spChg>
        <pc:spChg chg="del">
          <ac:chgData name="Rebecka Fahrni" userId="54dd5cd59e7c3003" providerId="LiveId" clId="{E969ACF7-8534-4C42-BC98-DF8CFE3B1406}" dt="2023-12-18T18:29:48.712" v="170"/>
          <ac:spMkLst>
            <pc:docMk/>
            <pc:sldMk cId="2714113064" sldId="265"/>
            <ac:spMk id="3" creationId="{1DB71F83-AB6D-6AF9-1CC6-652923B94D2A}"/>
          </ac:spMkLst>
        </pc:spChg>
        <pc:spChg chg="add mod">
          <ac:chgData name="Rebecka Fahrni" userId="54dd5cd59e7c3003" providerId="LiveId" clId="{E969ACF7-8534-4C42-BC98-DF8CFE3B1406}" dt="2023-12-18T18:42:59.490" v="371" actId="20577"/>
          <ac:spMkLst>
            <pc:docMk/>
            <pc:sldMk cId="2714113064" sldId="265"/>
            <ac:spMk id="5" creationId="{9DA58C8F-6915-18E7-A1E6-17402BE53BA3}"/>
          </ac:spMkLst>
        </pc:spChg>
        <pc:spChg chg="add del mod">
          <ac:chgData name="Rebecka Fahrni" userId="54dd5cd59e7c3003" providerId="LiveId" clId="{E969ACF7-8534-4C42-BC98-DF8CFE3B1406}" dt="2023-12-18T18:32:23.901" v="226" actId="478"/>
          <ac:spMkLst>
            <pc:docMk/>
            <pc:sldMk cId="2714113064" sldId="265"/>
            <ac:spMk id="9" creationId="{2DA0122B-0302-72A7-3C7A-E667F5CA6FB7}"/>
          </ac:spMkLst>
        </pc:spChg>
        <pc:spChg chg="add mod">
          <ac:chgData name="Rebecka Fahrni" userId="54dd5cd59e7c3003" providerId="LiveId" clId="{E969ACF7-8534-4C42-BC98-DF8CFE3B1406}" dt="2023-12-18T18:43:12.474" v="382" actId="20577"/>
          <ac:spMkLst>
            <pc:docMk/>
            <pc:sldMk cId="2714113064" sldId="265"/>
            <ac:spMk id="12" creationId="{12F04AFB-86C5-13EE-B2B3-34BA8C15B44F}"/>
          </ac:spMkLst>
        </pc:spChg>
        <pc:spChg chg="add mod">
          <ac:chgData name="Rebecka Fahrni" userId="54dd5cd59e7c3003" providerId="LiveId" clId="{E969ACF7-8534-4C42-BC98-DF8CFE3B1406}" dt="2023-12-18T18:42:18.869" v="319" actId="1076"/>
          <ac:spMkLst>
            <pc:docMk/>
            <pc:sldMk cId="2714113064" sldId="265"/>
            <ac:spMk id="13" creationId="{ED0EB324-1BE0-AC7E-59B8-E8BC5DDBE0D8}"/>
          </ac:spMkLst>
        </pc:spChg>
        <pc:picChg chg="add del mod">
          <ac:chgData name="Rebecka Fahrni" userId="54dd5cd59e7c3003" providerId="LiveId" clId="{E969ACF7-8534-4C42-BC98-DF8CFE3B1406}" dt="2023-12-18T18:32:19.939" v="225" actId="478"/>
          <ac:picMkLst>
            <pc:docMk/>
            <pc:sldMk cId="2714113064" sldId="265"/>
            <ac:picMk id="4" creationId="{C1DE1B12-5FCD-9C38-3A77-D862A891B547}"/>
          </ac:picMkLst>
        </pc:picChg>
        <pc:picChg chg="add mod">
          <ac:chgData name="Rebecka Fahrni" userId="54dd5cd59e7c3003" providerId="LiveId" clId="{E969ACF7-8534-4C42-BC98-DF8CFE3B1406}" dt="2023-12-18T18:42:26.743" v="321" actId="1076"/>
          <ac:picMkLst>
            <pc:docMk/>
            <pc:sldMk cId="2714113064" sldId="265"/>
            <ac:picMk id="7" creationId="{1A65BAB9-3265-C8DB-E420-54FBFDF81530}"/>
          </ac:picMkLst>
        </pc:picChg>
        <pc:picChg chg="add mod">
          <ac:chgData name="Rebecka Fahrni" userId="54dd5cd59e7c3003" providerId="LiveId" clId="{E969ACF7-8534-4C42-BC98-DF8CFE3B1406}" dt="2023-12-18T18:42:29.742" v="322" actId="1076"/>
          <ac:picMkLst>
            <pc:docMk/>
            <pc:sldMk cId="2714113064" sldId="265"/>
            <ac:picMk id="11" creationId="{0A777E58-89FD-ABB1-39C0-72F9D5B9134E}"/>
          </ac:picMkLst>
        </pc:picChg>
      </pc:sldChg>
      <pc:sldChg chg="new del">
        <pc:chgData name="Rebecka Fahrni" userId="54dd5cd59e7c3003" providerId="LiveId" clId="{E969ACF7-8534-4C42-BC98-DF8CFE3B1406}" dt="2023-12-18T18:45:37.399" v="385" actId="47"/>
        <pc:sldMkLst>
          <pc:docMk/>
          <pc:sldMk cId="520757135" sldId="266"/>
        </pc:sldMkLst>
      </pc:sldChg>
      <pc:sldChg chg="new del">
        <pc:chgData name="Rebecka Fahrni" userId="54dd5cd59e7c3003" providerId="LiveId" clId="{E969ACF7-8534-4C42-BC98-DF8CFE3B1406}" dt="2023-12-18T18:57:01.450" v="463" actId="47"/>
        <pc:sldMkLst>
          <pc:docMk/>
          <pc:sldMk cId="3159993789" sldId="267"/>
        </pc:sldMkLst>
      </pc:sldChg>
      <pc:sldChg chg="addSp delSp modSp add mod">
        <pc:chgData name="Rebecka Fahrni" userId="54dd5cd59e7c3003" providerId="LiveId" clId="{E969ACF7-8534-4C42-BC98-DF8CFE3B1406}" dt="2023-12-18T18:49:20.682" v="438" actId="1076"/>
        <pc:sldMkLst>
          <pc:docMk/>
          <pc:sldMk cId="3007869225" sldId="268"/>
        </pc:sldMkLst>
        <pc:spChg chg="mod">
          <ac:chgData name="Rebecka Fahrni" userId="54dd5cd59e7c3003" providerId="LiveId" clId="{E969ACF7-8534-4C42-BC98-DF8CFE3B1406}" dt="2023-12-18T18:47:31.728" v="411" actId="20577"/>
          <ac:spMkLst>
            <pc:docMk/>
            <pc:sldMk cId="3007869225" sldId="268"/>
            <ac:spMk id="2" creationId="{50FDFC3C-7B96-F3DB-7958-45FA83152159}"/>
          </ac:spMkLst>
        </pc:spChg>
        <pc:spChg chg="mod">
          <ac:chgData name="Rebecka Fahrni" userId="54dd5cd59e7c3003" providerId="LiveId" clId="{E969ACF7-8534-4C42-BC98-DF8CFE3B1406}" dt="2023-12-18T18:48:38.738" v="432" actId="20577"/>
          <ac:spMkLst>
            <pc:docMk/>
            <pc:sldMk cId="3007869225" sldId="268"/>
            <ac:spMk id="5" creationId="{9DA58C8F-6915-18E7-A1E6-17402BE53BA3}"/>
          </ac:spMkLst>
        </pc:spChg>
        <pc:spChg chg="mod">
          <ac:chgData name="Rebecka Fahrni" userId="54dd5cd59e7c3003" providerId="LiveId" clId="{E969ACF7-8534-4C42-BC98-DF8CFE3B1406}" dt="2023-12-18T18:48:00.836" v="425" actId="20577"/>
          <ac:spMkLst>
            <pc:docMk/>
            <pc:sldMk cId="3007869225" sldId="268"/>
            <ac:spMk id="12" creationId="{12F04AFB-86C5-13EE-B2B3-34BA8C15B44F}"/>
          </ac:spMkLst>
        </pc:spChg>
        <pc:spChg chg="del">
          <ac:chgData name="Rebecka Fahrni" userId="54dd5cd59e7c3003" providerId="LiveId" clId="{E969ACF7-8534-4C42-BC98-DF8CFE3B1406}" dt="2023-12-18T18:47:50.326" v="418" actId="478"/>
          <ac:spMkLst>
            <pc:docMk/>
            <pc:sldMk cId="3007869225" sldId="268"/>
            <ac:spMk id="13" creationId="{ED0EB324-1BE0-AC7E-59B8-E8BC5DDBE0D8}"/>
          </ac:spMkLst>
        </pc:spChg>
        <pc:picChg chg="add mod">
          <ac:chgData name="Rebecka Fahrni" userId="54dd5cd59e7c3003" providerId="LiveId" clId="{E969ACF7-8534-4C42-BC98-DF8CFE3B1406}" dt="2023-12-18T18:47:57.207" v="421" actId="1076"/>
          <ac:picMkLst>
            <pc:docMk/>
            <pc:sldMk cId="3007869225" sldId="268"/>
            <ac:picMk id="4" creationId="{31C0DC1B-B3BF-DAA7-86BA-78730E315A64}"/>
          </ac:picMkLst>
        </pc:picChg>
        <pc:picChg chg="del">
          <ac:chgData name="Rebecka Fahrni" userId="54dd5cd59e7c3003" providerId="LiveId" clId="{E969ACF7-8534-4C42-BC98-DF8CFE3B1406}" dt="2023-12-18T18:49:09.366" v="433" actId="478"/>
          <ac:picMkLst>
            <pc:docMk/>
            <pc:sldMk cId="3007869225" sldId="268"/>
            <ac:picMk id="7" creationId="{1A65BAB9-3265-C8DB-E420-54FBFDF81530}"/>
          </ac:picMkLst>
        </pc:picChg>
        <pc:picChg chg="add mod">
          <ac:chgData name="Rebecka Fahrni" userId="54dd5cd59e7c3003" providerId="LiveId" clId="{E969ACF7-8534-4C42-BC98-DF8CFE3B1406}" dt="2023-12-18T18:49:20.682" v="438" actId="1076"/>
          <ac:picMkLst>
            <pc:docMk/>
            <pc:sldMk cId="3007869225" sldId="268"/>
            <ac:picMk id="8" creationId="{41D01C4E-A1E5-D6F7-5EF0-4B7D8BF5DF46}"/>
          </ac:picMkLst>
        </pc:picChg>
        <pc:picChg chg="del">
          <ac:chgData name="Rebecka Fahrni" userId="54dd5cd59e7c3003" providerId="LiveId" clId="{E969ACF7-8534-4C42-BC98-DF8CFE3B1406}" dt="2023-12-18T18:47:37.302" v="412" actId="478"/>
          <ac:picMkLst>
            <pc:docMk/>
            <pc:sldMk cId="3007869225" sldId="268"/>
            <ac:picMk id="11" creationId="{0A777E58-89FD-ABB1-39C0-72F9D5B9134E}"/>
          </ac:picMkLst>
        </pc:picChg>
      </pc:sldChg>
      <pc:sldChg chg="addSp delSp modSp add mod">
        <pc:chgData name="Rebecka Fahrni" userId="54dd5cd59e7c3003" providerId="LiveId" clId="{E969ACF7-8534-4C42-BC98-DF8CFE3B1406}" dt="2023-12-18T19:02:48.436" v="472" actId="1076"/>
        <pc:sldMkLst>
          <pc:docMk/>
          <pc:sldMk cId="3746944653" sldId="269"/>
        </pc:sldMkLst>
        <pc:spChg chg="mod">
          <ac:chgData name="Rebecka Fahrni" userId="54dd5cd59e7c3003" providerId="LiveId" clId="{E969ACF7-8534-4C42-BC98-DF8CFE3B1406}" dt="2023-12-18T18:56:56.151" v="462" actId="20577"/>
          <ac:spMkLst>
            <pc:docMk/>
            <pc:sldMk cId="3746944653" sldId="269"/>
            <ac:spMk id="2" creationId="{50FDFC3C-7B96-F3DB-7958-45FA83152159}"/>
          </ac:spMkLst>
        </pc:spChg>
        <pc:spChg chg="mod">
          <ac:chgData name="Rebecka Fahrni" userId="54dd5cd59e7c3003" providerId="LiveId" clId="{E969ACF7-8534-4C42-BC98-DF8CFE3B1406}" dt="2023-12-18T19:02:45.829" v="471" actId="1076"/>
          <ac:spMkLst>
            <pc:docMk/>
            <pc:sldMk cId="3746944653" sldId="269"/>
            <ac:spMk id="5" creationId="{9DA58C8F-6915-18E7-A1E6-17402BE53BA3}"/>
          </ac:spMkLst>
        </pc:spChg>
        <pc:spChg chg="del">
          <ac:chgData name="Rebecka Fahrni" userId="54dd5cd59e7c3003" providerId="LiveId" clId="{E969ACF7-8534-4C42-BC98-DF8CFE3B1406}" dt="2023-12-18T19:02:36.269" v="469" actId="478"/>
          <ac:spMkLst>
            <pc:docMk/>
            <pc:sldMk cId="3746944653" sldId="269"/>
            <ac:spMk id="12" creationId="{12F04AFB-86C5-13EE-B2B3-34BA8C15B44F}"/>
          </ac:spMkLst>
        </pc:spChg>
        <pc:picChg chg="del">
          <ac:chgData name="Rebecka Fahrni" userId="54dd5cd59e7c3003" providerId="LiveId" clId="{E969ACF7-8534-4C42-BC98-DF8CFE3B1406}" dt="2023-12-18T19:02:21.836" v="464" actId="478"/>
          <ac:picMkLst>
            <pc:docMk/>
            <pc:sldMk cId="3746944653" sldId="269"/>
            <ac:picMk id="4" creationId="{31C0DC1B-B3BF-DAA7-86BA-78730E315A64}"/>
          </ac:picMkLst>
        </pc:picChg>
        <pc:picChg chg="add mod">
          <ac:chgData name="Rebecka Fahrni" userId="54dd5cd59e7c3003" providerId="LiveId" clId="{E969ACF7-8534-4C42-BC98-DF8CFE3B1406}" dt="2023-12-18T19:02:48.436" v="472" actId="1076"/>
          <ac:picMkLst>
            <pc:docMk/>
            <pc:sldMk cId="3746944653" sldId="269"/>
            <ac:picMk id="6" creationId="{0EDC7CAD-823B-BEFC-F001-25457414E73C}"/>
          </ac:picMkLst>
        </pc:picChg>
        <pc:picChg chg="del">
          <ac:chgData name="Rebecka Fahrni" userId="54dd5cd59e7c3003" providerId="LiveId" clId="{E969ACF7-8534-4C42-BC98-DF8CFE3B1406}" dt="2023-12-18T18:56:33.509" v="440" actId="478"/>
          <ac:picMkLst>
            <pc:docMk/>
            <pc:sldMk cId="3746944653" sldId="269"/>
            <ac:picMk id="8" creationId="{41D01C4E-A1E5-D6F7-5EF0-4B7D8BF5DF46}"/>
          </ac:picMkLst>
        </pc:picChg>
        <pc:picChg chg="add del mod">
          <ac:chgData name="Rebecka Fahrni" userId="54dd5cd59e7c3003" providerId="LiveId" clId="{E969ACF7-8534-4C42-BC98-DF8CFE3B1406}" dt="2023-12-18T19:02:32.330" v="468" actId="478"/>
          <ac:picMkLst>
            <pc:docMk/>
            <pc:sldMk cId="3746944653" sldId="269"/>
            <ac:picMk id="9" creationId="{B2F145EF-1823-D00F-46AE-EF32172A3A30}"/>
          </ac:picMkLst>
        </pc:picChg>
      </pc:sldChg>
      <pc:sldChg chg="modSp new mod">
        <pc:chgData name="Rebecka Fahrni" userId="54dd5cd59e7c3003" providerId="LiveId" clId="{E969ACF7-8534-4C42-BC98-DF8CFE3B1406}" dt="2023-12-19T10:21:03.698" v="2315" actId="20577"/>
        <pc:sldMkLst>
          <pc:docMk/>
          <pc:sldMk cId="2182612391" sldId="270"/>
        </pc:sldMkLst>
        <pc:spChg chg="mod">
          <ac:chgData name="Rebecka Fahrni" userId="54dd5cd59e7c3003" providerId="LiveId" clId="{E969ACF7-8534-4C42-BC98-DF8CFE3B1406}" dt="2023-12-18T19:10:32.234" v="487" actId="20577"/>
          <ac:spMkLst>
            <pc:docMk/>
            <pc:sldMk cId="2182612391" sldId="270"/>
            <ac:spMk id="2" creationId="{5946CFA5-8CEF-8B46-9D10-7917336FDCBB}"/>
          </ac:spMkLst>
        </pc:spChg>
        <pc:spChg chg="mod">
          <ac:chgData name="Rebecka Fahrni" userId="54dd5cd59e7c3003" providerId="LiveId" clId="{E969ACF7-8534-4C42-BC98-DF8CFE3B1406}" dt="2023-12-19T10:21:03.698" v="2315" actId="20577"/>
          <ac:spMkLst>
            <pc:docMk/>
            <pc:sldMk cId="2182612391" sldId="270"/>
            <ac:spMk id="3" creationId="{401469AE-B426-39EC-59DF-0EED1A63A4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CD163-BB13-4B4C-AA69-1BA9382DBDED}" type="datetimeFigureOut">
              <a:rPr lang="en-CH" smtClean="0"/>
              <a:t>09.01.24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E7D9-D6DA-C04D-90BA-83E9DDA732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905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E7D9-D6DA-C04D-90BA-83E9DDA7326E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496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fweibel/nlp-medical-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cord.com/glossary/class-imbalance-definitio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748F2-5FF0-30CE-DBCD-988276C43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165721"/>
          </a:xfrm>
        </p:spPr>
        <p:txBody>
          <a:bodyPr/>
          <a:lstStyle/>
          <a:p>
            <a:r>
              <a:rPr lang="de-CH" dirty="0"/>
              <a:t>Final </a:t>
            </a:r>
            <a:r>
              <a:rPr lang="de-CH" dirty="0" err="1"/>
              <a:t>Presentation</a:t>
            </a:r>
            <a:r>
              <a:rPr lang="de-CH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EE1F49-25D3-794B-5A34-D747DF58E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86153"/>
            <a:ext cx="10993546" cy="899614"/>
          </a:xfrm>
        </p:spPr>
        <p:txBody>
          <a:bodyPr>
            <a:normAutofit/>
          </a:bodyPr>
          <a:lstStyle/>
          <a:p>
            <a:r>
              <a:rPr lang="de-CH" dirty="0"/>
              <a:t>Natural Language Processing 									</a:t>
            </a:r>
          </a:p>
          <a:p>
            <a:r>
              <a:rPr lang="de-CH" dirty="0"/>
              <a:t>Code: </a:t>
            </a:r>
            <a:r>
              <a:rPr lang="de-CH" dirty="0">
                <a:hlinkClick r:id="rId3"/>
              </a:rPr>
              <a:t>https://github.com/josefweibel/nlp-medical-project</a:t>
            </a:r>
            <a:r>
              <a:rPr lang="de-CH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B11872-6B74-DED1-E2DF-FB7724B0249A}"/>
              </a:ext>
            </a:extLst>
          </p:cNvPr>
          <p:cNvSpPr txBox="1"/>
          <p:nvPr/>
        </p:nvSpPr>
        <p:spPr>
          <a:xfrm>
            <a:off x="7865706" y="5837569"/>
            <a:ext cx="364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2"/>
                </a:solidFill>
              </a:rPr>
              <a:t>Rebecka</a:t>
            </a:r>
            <a:r>
              <a:rPr lang="de-CH" dirty="0">
                <a:solidFill>
                  <a:schemeClr val="accent2"/>
                </a:solidFill>
              </a:rPr>
              <a:t> Fahrni,   Joseph Weibel</a:t>
            </a:r>
          </a:p>
        </p:txBody>
      </p:sp>
    </p:spTree>
    <p:extLst>
      <p:ext uri="{BB962C8B-B14F-4D97-AF65-F5344CB8AC3E}">
        <p14:creationId xmlns:p14="http://schemas.microsoft.com/office/powerpoint/2010/main" val="144811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DFC3C-7B96-F3DB-7958-45FA8315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– Random Forest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A58C8F-6915-18E7-A1E6-17402BE53BA3}"/>
              </a:ext>
            </a:extLst>
          </p:cNvPr>
          <p:cNvSpPr txBox="1"/>
          <p:nvPr/>
        </p:nvSpPr>
        <p:spPr>
          <a:xfrm>
            <a:off x="438150" y="1990725"/>
            <a:ext cx="45339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RF-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2F04AFB-86C5-13EE-B2B3-34BA8C15B44F}"/>
              </a:ext>
            </a:extLst>
          </p:cNvPr>
          <p:cNvSpPr txBox="1"/>
          <p:nvPr/>
        </p:nvSpPr>
        <p:spPr>
          <a:xfrm>
            <a:off x="6164037" y="1990724"/>
            <a:ext cx="525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RF - </a:t>
            </a: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lang="de-CH" sz="1200" dirty="0">
                <a:solidFill>
                  <a:prstClr val="black"/>
                </a:solidFill>
                <a:latin typeface="Gill Sans MT" panose="020B0502020104020203"/>
              </a:rPr>
              <a:t>(</a:t>
            </a:r>
            <a:r>
              <a:rPr kumimoji="0" lang="de-CH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only</a:t>
            </a: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de-CH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labels</a:t>
            </a: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de-CH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with</a:t>
            </a: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&gt;25 </a:t>
            </a:r>
            <a:r>
              <a:rPr kumimoji="0" lang="de-CH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samples</a:t>
            </a: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)</a:t>
            </a:r>
            <a:r>
              <a:rPr lang="de-CH" dirty="0"/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1D01C4E-A1E5-D6F7-5EF0-4B7D8BF5D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3" y="2360056"/>
            <a:ext cx="5725887" cy="40647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1976C8-040C-531D-9BD2-785DA6552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6744"/>
            <a:ext cx="55753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69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DFC3C-7B96-F3DB-7958-45FA8315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– </a:t>
            </a:r>
            <a:r>
              <a:rPr lang="de-CH" dirty="0" err="1"/>
              <a:t>XGBoost</a:t>
            </a:r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A58C8F-6915-18E7-A1E6-17402BE53BA3}"/>
              </a:ext>
            </a:extLst>
          </p:cNvPr>
          <p:cNvSpPr txBox="1"/>
          <p:nvPr/>
        </p:nvSpPr>
        <p:spPr>
          <a:xfrm>
            <a:off x="3878317" y="1944602"/>
            <a:ext cx="544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XGBoost</a:t>
            </a:r>
            <a:r>
              <a:rPr lang="de-CH" dirty="0"/>
              <a:t> -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lang="de-CH" sz="1200" dirty="0">
                <a:solidFill>
                  <a:prstClr val="black"/>
                </a:solidFill>
                <a:latin typeface="Gill Sans MT" panose="020B0502020104020203"/>
              </a:rPr>
              <a:t>(</a:t>
            </a:r>
            <a:r>
              <a:rPr kumimoji="0" lang="de-CH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only</a:t>
            </a: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de-CH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labels</a:t>
            </a: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de-CH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with</a:t>
            </a: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&gt;25 </a:t>
            </a:r>
            <a:r>
              <a:rPr kumimoji="0" lang="de-CH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samples</a:t>
            </a: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)</a:t>
            </a:r>
            <a:endParaRPr lang="de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7488B6-3C67-1323-4C30-43BFC76D9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050" y="2458497"/>
            <a:ext cx="5588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4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6CFA5-8CEF-8B46-9D10-7917336F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Baseline </a:t>
            </a:r>
            <a:r>
              <a:rPr lang="de-CH" dirty="0" err="1"/>
              <a:t>model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1469AE-B426-39EC-59DF-0EED1A63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Variability</a:t>
            </a:r>
            <a:r>
              <a:rPr lang="de-CH" dirty="0"/>
              <a:t> in F1 Scores:  </a:t>
            </a:r>
            <a:r>
              <a:rPr lang="de-CH" dirty="0" err="1"/>
              <a:t>Variance</a:t>
            </a:r>
            <a:r>
              <a:rPr lang="de-CH" dirty="0"/>
              <a:t> in F1 </a:t>
            </a:r>
            <a:r>
              <a:rPr lang="de-CH" dirty="0" err="1"/>
              <a:t>scores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different </a:t>
            </a:r>
            <a:r>
              <a:rPr lang="de-CH" dirty="0" err="1"/>
              <a:t>medical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 </a:t>
            </a:r>
            <a:r>
              <a:rPr lang="de-CH" dirty="0" err="1"/>
              <a:t>maybe</a:t>
            </a:r>
            <a:r>
              <a:rPr lang="de-CH" dirty="0"/>
              <a:t> </a:t>
            </a: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diverse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label</a:t>
            </a:r>
            <a:r>
              <a:rPr lang="de-CH" dirty="0"/>
              <a:t> </a:t>
            </a:r>
            <a:r>
              <a:rPr lang="de-CH" dirty="0" err="1"/>
              <a:t>contain</a:t>
            </a:r>
            <a:r>
              <a:rPr lang="de-CH" dirty="0"/>
              <a:t> </a:t>
            </a:r>
            <a:r>
              <a:rPr lang="de-CH" dirty="0" err="1"/>
              <a:t>too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samples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generalize</a:t>
            </a:r>
            <a:endParaRPr lang="de-CH" dirty="0"/>
          </a:p>
          <a:p>
            <a:r>
              <a:rPr lang="de-CH" dirty="0"/>
              <a:t>Impact </a:t>
            </a:r>
            <a:r>
              <a:rPr lang="de-CH" dirty="0" err="1"/>
              <a:t>of</a:t>
            </a:r>
            <a:r>
              <a:rPr lang="de-CH" dirty="0"/>
              <a:t> Class Balance:</a:t>
            </a:r>
          </a:p>
          <a:p>
            <a:pPr lvl="1"/>
            <a:r>
              <a:rPr lang="de-CH" dirty="0"/>
              <a:t>Random Forest: </a:t>
            </a:r>
            <a:r>
              <a:rPr lang="de-CH" dirty="0" err="1"/>
              <a:t>balance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in Random Forest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led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a </a:t>
            </a:r>
            <a:r>
              <a:rPr lang="de-CH" dirty="0" err="1"/>
              <a:t>more</a:t>
            </a:r>
            <a:r>
              <a:rPr lang="de-CH" dirty="0"/>
              <a:t> uniform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F1 </a:t>
            </a:r>
            <a:r>
              <a:rPr lang="de-CH" dirty="0" err="1"/>
              <a:t>scores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 – positive </a:t>
            </a:r>
            <a:r>
              <a:rPr lang="de-CH" dirty="0" err="1"/>
              <a:t>impact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handling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imbalance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</a:t>
            </a:r>
          </a:p>
          <a:p>
            <a:pPr lvl="1"/>
            <a:r>
              <a:rPr lang="de-CH" dirty="0"/>
              <a:t>SVM:  </a:t>
            </a: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  <a:r>
              <a:rPr lang="de-CH" dirty="0" err="1"/>
              <a:t>improved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several</a:t>
            </a:r>
            <a:r>
              <a:rPr lang="de-CH" dirty="0"/>
              <a:t> </a:t>
            </a:r>
            <a:r>
              <a:rPr lang="de-CH" dirty="0" err="1"/>
              <a:t>minority</a:t>
            </a:r>
            <a:r>
              <a:rPr lang="de-CH" dirty="0"/>
              <a:t> </a:t>
            </a:r>
            <a:r>
              <a:rPr lang="de-CH" dirty="0" err="1"/>
              <a:t>classes</a:t>
            </a:r>
            <a:endParaRPr lang="de-CH" dirty="0"/>
          </a:p>
          <a:p>
            <a:pPr lvl="1"/>
            <a:r>
              <a:rPr lang="de-CH" dirty="0"/>
              <a:t>NB and </a:t>
            </a:r>
            <a:r>
              <a:rPr lang="de-CH" dirty="0" err="1"/>
              <a:t>XGBoost</a:t>
            </a:r>
            <a:r>
              <a:rPr lang="de-CH" dirty="0"/>
              <a:t>: These </a:t>
            </a:r>
            <a:r>
              <a:rPr lang="de-CH" dirty="0" err="1"/>
              <a:t>models</a:t>
            </a:r>
            <a:r>
              <a:rPr lang="de-CH" dirty="0"/>
              <a:t> do not </a:t>
            </a:r>
            <a:r>
              <a:rPr lang="de-CH" dirty="0" err="1"/>
              <a:t>inherently</a:t>
            </a:r>
            <a:r>
              <a:rPr lang="de-CH" dirty="0"/>
              <a:t> support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and </a:t>
            </a:r>
            <a:r>
              <a:rPr lang="de-CH" dirty="0" err="1"/>
              <a:t>show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disparity</a:t>
            </a:r>
            <a:r>
              <a:rPr lang="de-CH" dirty="0"/>
              <a:t> in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. NB </a:t>
            </a:r>
            <a:r>
              <a:rPr lang="de-CH" dirty="0" err="1"/>
              <a:t>struggles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imbalance</a:t>
            </a:r>
            <a:r>
              <a:rPr lang="de-CH" dirty="0"/>
              <a:t>, </a:t>
            </a:r>
            <a:r>
              <a:rPr lang="de-CH" dirty="0" err="1"/>
              <a:t>gradient</a:t>
            </a:r>
            <a:r>
              <a:rPr lang="de-CH" dirty="0"/>
              <a:t> boost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robust. </a:t>
            </a:r>
          </a:p>
          <a:p>
            <a:r>
              <a:rPr lang="de-CH" dirty="0"/>
              <a:t>Random Forest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classifier</a:t>
            </a:r>
            <a:r>
              <a:rPr lang="de-CH" dirty="0"/>
              <a:t> </a:t>
            </a:r>
            <a:r>
              <a:rPr lang="de-CH" dirty="0" err="1"/>
              <a:t>predicting</a:t>
            </a:r>
            <a:r>
              <a:rPr lang="de-CH" dirty="0"/>
              <a:t> all </a:t>
            </a:r>
            <a:r>
              <a:rPr lang="de-CH" dirty="0" err="1"/>
              <a:t>classes</a:t>
            </a:r>
            <a:endParaRPr lang="de-CH" dirty="0"/>
          </a:p>
          <a:p>
            <a:pPr marL="3240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261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BEEEEE-DC54-315F-1A1C-93DCDCC7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CH" sz="3200" dirty="0">
                <a:solidFill>
                  <a:srgbClr val="FFFFFF"/>
                </a:solidFill>
              </a:rPr>
              <a:t>BERT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2E06B-C46A-CF75-1011-3E8751680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485678"/>
            <a:ext cx="6108179" cy="5888772"/>
          </a:xfrm>
        </p:spPr>
        <p:txBody>
          <a:bodyPr anchor="ctr">
            <a:normAutofit/>
          </a:bodyPr>
          <a:lstStyle/>
          <a:p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pre-trained</a:t>
            </a:r>
            <a:r>
              <a:rPr lang="de-CH" dirty="0"/>
              <a:t> </a:t>
            </a:r>
            <a:r>
              <a:rPr lang="de-CH" dirty="0" err="1"/>
              <a:t>language</a:t>
            </a:r>
            <a:r>
              <a:rPr lang="de-CH" dirty="0"/>
              <a:t> </a:t>
            </a:r>
            <a:r>
              <a:rPr lang="de-CH" dirty="0" err="1"/>
              <a:t>models</a:t>
            </a:r>
            <a:endParaRPr lang="de-CH" dirty="0"/>
          </a:p>
          <a:p>
            <a:r>
              <a:rPr lang="de-CH" dirty="0"/>
              <a:t>Additional linear </a:t>
            </a:r>
            <a:r>
              <a:rPr lang="de-CH" dirty="0" err="1"/>
              <a:t>layer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sigmoid</a:t>
            </a:r>
            <a:r>
              <a:rPr lang="de-CH" dirty="0"/>
              <a:t> </a:t>
            </a:r>
            <a:r>
              <a:rPr lang="de-CH" dirty="0" err="1"/>
              <a:t>activation</a:t>
            </a:r>
            <a:r>
              <a:rPr lang="de-CH" dirty="0"/>
              <a:t> </a:t>
            </a:r>
            <a:r>
              <a:rPr lang="de-CH" dirty="0" err="1"/>
              <a:t>function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classification</a:t>
            </a:r>
            <a:endParaRPr lang="de-CH" dirty="0"/>
          </a:p>
          <a:p>
            <a:r>
              <a:rPr lang="de-CH" dirty="0"/>
              <a:t>Classification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embedding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[CLS] </a:t>
            </a:r>
            <a:r>
              <a:rPr lang="de-CH" dirty="0" err="1"/>
              <a:t>token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last </a:t>
            </a:r>
            <a:r>
              <a:rPr lang="de-CH" dirty="0" err="1"/>
              <a:t>hidden</a:t>
            </a:r>
            <a:r>
              <a:rPr lang="de-CH" dirty="0"/>
              <a:t> </a:t>
            </a:r>
            <a:r>
              <a:rPr lang="de-CH" dirty="0" err="1"/>
              <a:t>state</a:t>
            </a:r>
            <a:r>
              <a:rPr lang="de-CH" dirty="0"/>
              <a:t> in BERT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preprocessing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BERT</a:t>
            </a:r>
          </a:p>
          <a:p>
            <a:r>
              <a:rPr lang="de-CH" dirty="0" err="1"/>
              <a:t>Reducing</a:t>
            </a:r>
            <a:r>
              <a:rPr lang="de-CH" dirty="0"/>
              <a:t> </a:t>
            </a:r>
            <a:r>
              <a:rPr lang="de-CH" dirty="0" err="1"/>
              <a:t>token</a:t>
            </a:r>
            <a:r>
              <a:rPr lang="de-CH" dirty="0"/>
              <a:t> </a:t>
            </a:r>
            <a:r>
              <a:rPr lang="de-CH" dirty="0" err="1"/>
              <a:t>length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256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reduce</a:t>
            </a:r>
            <a:r>
              <a:rPr lang="de-CH" dirty="0"/>
              <a:t> </a:t>
            </a:r>
            <a:r>
              <a:rPr lang="de-CH" dirty="0" err="1"/>
              <a:t>compuational</a:t>
            </a:r>
            <a:r>
              <a:rPr lang="de-CH" dirty="0"/>
              <a:t> </a:t>
            </a:r>
            <a:r>
              <a:rPr lang="de-CH" dirty="0" err="1"/>
              <a:t>complexity</a:t>
            </a:r>
            <a:endParaRPr lang="de-CH" dirty="0"/>
          </a:p>
          <a:p>
            <a:r>
              <a:rPr lang="de-CH" dirty="0" err="1"/>
              <a:t>Weighted</a:t>
            </a:r>
            <a:r>
              <a:rPr lang="de-CH" dirty="0"/>
              <a:t> </a:t>
            </a:r>
            <a:r>
              <a:rPr lang="de-CH" dirty="0" err="1"/>
              <a:t>cross-entropy</a:t>
            </a:r>
            <a:r>
              <a:rPr lang="de-CH" dirty="0"/>
              <a:t> </a:t>
            </a:r>
            <a:r>
              <a:rPr lang="de-CH" dirty="0" err="1"/>
              <a:t>loss</a:t>
            </a:r>
            <a:r>
              <a:rPr lang="de-CH" dirty="0"/>
              <a:t> </a:t>
            </a:r>
            <a:r>
              <a:rPr lang="de-CH" dirty="0" err="1"/>
              <a:t>used</a:t>
            </a:r>
            <a:endParaRPr lang="de-CH" dirty="0"/>
          </a:p>
          <a:p>
            <a:r>
              <a:rPr lang="en-US" dirty="0"/>
              <a:t>BERT Variants: </a:t>
            </a:r>
          </a:p>
          <a:p>
            <a:pPr lvl="1"/>
            <a:r>
              <a:rPr lang="en-US" dirty="0" err="1"/>
              <a:t>bert</a:t>
            </a:r>
            <a:r>
              <a:rPr lang="en-US" dirty="0"/>
              <a:t>-base-uncased</a:t>
            </a:r>
          </a:p>
          <a:p>
            <a:pPr lvl="1"/>
            <a:r>
              <a:rPr lang="en-US" dirty="0" err="1"/>
              <a:t>dmis</a:t>
            </a:r>
            <a:r>
              <a:rPr lang="en-US" dirty="0"/>
              <a:t>-lab/biobert-base-cased-v1.2</a:t>
            </a:r>
          </a:p>
          <a:p>
            <a:pPr lvl="1"/>
            <a:r>
              <a:rPr lang="en-US" dirty="0" err="1"/>
              <a:t>medicalai</a:t>
            </a:r>
            <a:r>
              <a:rPr lang="en-US" dirty="0"/>
              <a:t>/</a:t>
            </a:r>
            <a:r>
              <a:rPr lang="en-US" dirty="0" err="1"/>
              <a:t>ClinicalBERT</a:t>
            </a:r>
            <a:r>
              <a:rPr lang="en-US" dirty="0"/>
              <a:t> (</a:t>
            </a:r>
            <a:r>
              <a:rPr lang="en-US" dirty="0" err="1"/>
              <a:t>DistilBERT</a:t>
            </a:r>
            <a:r>
              <a:rPr lang="en-US" dirty="0"/>
              <a:t>)</a:t>
            </a:r>
          </a:p>
          <a:p>
            <a:r>
              <a:rPr lang="en-US" dirty="0"/>
              <a:t>epochs=10, </a:t>
            </a:r>
            <a:r>
              <a:rPr lang="en-US" dirty="0" err="1"/>
              <a:t>weight_decay</a:t>
            </a:r>
            <a:r>
              <a:rPr lang="en-US" dirty="0"/>
              <a:t>=0.1, </a:t>
            </a:r>
            <a:r>
              <a:rPr lang="en-US" dirty="0" err="1"/>
              <a:t>lr</a:t>
            </a:r>
            <a:r>
              <a:rPr lang="en-US" dirty="0"/>
              <a:t>=1e-4, </a:t>
            </a:r>
            <a:r>
              <a:rPr lang="en-US" dirty="0" err="1"/>
              <a:t>batch_size</a:t>
            </a:r>
            <a:r>
              <a:rPr lang="en-US" dirty="0"/>
              <a:t>=32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4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8CDA7-46A4-831B-2A0D-BC23D699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Models: </a:t>
            </a:r>
            <a:r>
              <a:rPr lang="de-CH" dirty="0" err="1"/>
              <a:t>bert</a:t>
            </a:r>
            <a:r>
              <a:rPr lang="de-CH" dirty="0"/>
              <a:t>-base-</a:t>
            </a:r>
            <a:r>
              <a:rPr lang="de-CH" dirty="0" err="1"/>
              <a:t>uncased</a:t>
            </a:r>
            <a:endParaRPr lang="de-C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B2F496-A838-A19C-67BD-77B84DFE2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6410" y="2180496"/>
            <a:ext cx="4704398" cy="3678303"/>
          </a:xfrm>
        </p:spPr>
        <p:txBody>
          <a:bodyPr/>
          <a:lstStyle/>
          <a:p>
            <a:r>
              <a:rPr lang="en-CH" dirty="0"/>
              <a:t>all classes are predicted</a:t>
            </a:r>
          </a:p>
          <a:p>
            <a:r>
              <a:rPr lang="en-CH" dirty="0"/>
              <a:t>classes with many samples perform better and have lower variance across folds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799B4-3B20-797A-977B-7CB15EE12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2038447"/>
            <a:ext cx="6138284" cy="436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36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8CDA7-46A4-831B-2A0D-BC23D699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Models: </a:t>
            </a:r>
            <a:r>
              <a:rPr lang="de-CH" dirty="0" err="1"/>
              <a:t>biobert</a:t>
            </a:r>
            <a:r>
              <a:rPr lang="de-CH" dirty="0"/>
              <a:t>-base-</a:t>
            </a:r>
            <a:r>
              <a:rPr lang="de-CH" dirty="0" err="1"/>
              <a:t>cased</a:t>
            </a:r>
            <a:endParaRPr lang="de-C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B2F496-A838-A19C-67BD-77B84DFE2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6410" y="2180496"/>
            <a:ext cx="4704398" cy="3678303"/>
          </a:xfrm>
        </p:spPr>
        <p:txBody>
          <a:bodyPr/>
          <a:lstStyle/>
          <a:p>
            <a:r>
              <a:rPr lang="en-CH" dirty="0"/>
              <a:t>similar but slightly better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02774F-6B58-654F-82CB-23C3A85A2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2038447"/>
            <a:ext cx="6016962" cy="427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40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8CDA7-46A4-831B-2A0D-BC23D699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Models: </a:t>
            </a:r>
            <a:r>
              <a:rPr lang="de-CH" dirty="0" err="1"/>
              <a:t>ClinicalBERT</a:t>
            </a:r>
            <a:endParaRPr lang="de-C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B2F496-A838-A19C-67BD-77B84DFE2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6410" y="2180496"/>
            <a:ext cx="4704398" cy="3678303"/>
          </a:xfrm>
        </p:spPr>
        <p:txBody>
          <a:bodyPr/>
          <a:lstStyle/>
          <a:p>
            <a:r>
              <a:rPr lang="en-CH" dirty="0"/>
              <a:t>also similar, but slightly worse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2F29DF-6EF6-A4A1-E892-185DE3A7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0" y="1995416"/>
            <a:ext cx="6224345" cy="442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46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6CFA5-8CEF-8B46-9D10-7917336F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BERT </a:t>
            </a:r>
            <a:r>
              <a:rPr lang="de-CH" dirty="0" err="1"/>
              <a:t>modelS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1469AE-B426-39EC-59DF-0EED1A63A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3767"/>
            <a:ext cx="11029615" cy="4638906"/>
          </a:xfrm>
        </p:spPr>
        <p:txBody>
          <a:bodyPr>
            <a:normAutofit fontScale="92500" lnSpcReduction="10000"/>
          </a:bodyPr>
          <a:lstStyle/>
          <a:p>
            <a:r>
              <a:rPr lang="de-CH" dirty="0"/>
              <a:t>Scores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classes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above</a:t>
            </a:r>
            <a:r>
              <a:rPr lang="de-CH" dirty="0"/>
              <a:t> 0</a:t>
            </a:r>
          </a:p>
          <a:p>
            <a:r>
              <a:rPr lang="de-CH" dirty="0"/>
              <a:t>Top-Classes </a:t>
            </a:r>
            <a:r>
              <a:rPr lang="de-CH" dirty="0" err="1"/>
              <a:t>Dentistry</a:t>
            </a:r>
            <a:r>
              <a:rPr lang="de-CH" dirty="0"/>
              <a:t>, </a:t>
            </a:r>
            <a:r>
              <a:rPr lang="de-CH" dirty="0" err="1"/>
              <a:t>Surgery</a:t>
            </a:r>
            <a:r>
              <a:rPr lang="de-CH" dirty="0"/>
              <a:t> and </a:t>
            </a:r>
            <a:r>
              <a:rPr lang="de-CH" dirty="0" err="1"/>
              <a:t>Ophthalmology</a:t>
            </a:r>
            <a:r>
              <a:rPr lang="de-CH" dirty="0"/>
              <a:t> perform </a:t>
            </a:r>
            <a:r>
              <a:rPr lang="de-CH" dirty="0" err="1"/>
              <a:t>well</a:t>
            </a:r>
            <a:r>
              <a:rPr lang="de-CH" dirty="0"/>
              <a:t> on all </a:t>
            </a:r>
            <a:r>
              <a:rPr lang="de-CH" dirty="0" err="1"/>
              <a:t>three</a:t>
            </a:r>
            <a:r>
              <a:rPr lang="de-CH" dirty="0"/>
              <a:t> </a:t>
            </a:r>
            <a:r>
              <a:rPr lang="de-CH" dirty="0" err="1"/>
              <a:t>models</a:t>
            </a:r>
            <a:endParaRPr lang="de-CH" dirty="0"/>
          </a:p>
          <a:p>
            <a:pPr lvl="1"/>
            <a:r>
              <a:rPr lang="de-CH" dirty="0" err="1"/>
              <a:t>Surgery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common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(1088 </a:t>
            </a:r>
            <a:r>
              <a:rPr lang="de-CH" dirty="0" err="1"/>
              <a:t>samples</a:t>
            </a:r>
            <a:r>
              <a:rPr lang="de-CH" dirty="0"/>
              <a:t>), </a:t>
            </a:r>
            <a:r>
              <a:rPr lang="de-CH" dirty="0" err="1"/>
              <a:t>however</a:t>
            </a:r>
            <a:r>
              <a:rPr lang="de-CH" dirty="0"/>
              <a:t> </a:t>
            </a:r>
            <a:r>
              <a:rPr lang="de-CH" dirty="0" err="1"/>
              <a:t>Dentistry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27 </a:t>
            </a:r>
            <a:r>
              <a:rPr lang="de-CH" dirty="0" err="1"/>
              <a:t>samples</a:t>
            </a:r>
            <a:r>
              <a:rPr lang="de-CH" dirty="0"/>
              <a:t>, </a:t>
            </a:r>
            <a:r>
              <a:rPr lang="de-CH" dirty="0" err="1"/>
              <a:t>Ophthalmology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83 </a:t>
            </a:r>
            <a:r>
              <a:rPr lang="de-CH" dirty="0" err="1"/>
              <a:t>samples</a:t>
            </a:r>
            <a:endParaRPr lang="de-CH" dirty="0"/>
          </a:p>
          <a:p>
            <a:pPr lvl="1"/>
            <a:r>
              <a:rPr lang="de-CH" dirty="0"/>
              <a:t>Texts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Dentistry</a:t>
            </a:r>
            <a:r>
              <a:rPr lang="de-CH" dirty="0"/>
              <a:t> and </a:t>
            </a:r>
            <a:r>
              <a:rPr lang="de-CH" dirty="0" err="1"/>
              <a:t>Ophthalmology</a:t>
            </a:r>
            <a:r>
              <a:rPr lang="de-CH" dirty="0"/>
              <a:t> </a:t>
            </a:r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consist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specific</a:t>
            </a:r>
            <a:r>
              <a:rPr lang="de-CH" dirty="0"/>
              <a:t> and </a:t>
            </a:r>
            <a:r>
              <a:rPr lang="de-CH" dirty="0" err="1"/>
              <a:t>unique</a:t>
            </a:r>
            <a:r>
              <a:rPr lang="de-CH" dirty="0"/>
              <a:t> </a:t>
            </a:r>
            <a:r>
              <a:rPr lang="de-CH" dirty="0" err="1"/>
              <a:t>words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token</a:t>
            </a:r>
            <a:r>
              <a:rPr lang="de-CH" dirty="0"/>
              <a:t> </a:t>
            </a:r>
            <a:r>
              <a:rPr lang="de-CH" dirty="0" err="1"/>
              <a:t>combinations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their</a:t>
            </a:r>
            <a:r>
              <a:rPr lang="de-CH" dirty="0"/>
              <a:t> </a:t>
            </a:r>
            <a:r>
              <a:rPr lang="de-CH" dirty="0" err="1"/>
              <a:t>subject</a:t>
            </a:r>
            <a:endParaRPr lang="de-CH" dirty="0"/>
          </a:p>
          <a:p>
            <a:r>
              <a:rPr lang="de-CH" dirty="0"/>
              <a:t>Regular </a:t>
            </a:r>
            <a:r>
              <a:rPr lang="de-CH" dirty="0" err="1"/>
              <a:t>bert</a:t>
            </a:r>
            <a:r>
              <a:rPr lang="de-CH" dirty="0"/>
              <a:t>-base-</a:t>
            </a:r>
            <a:r>
              <a:rPr lang="de-CH" dirty="0" err="1"/>
              <a:t>uncased</a:t>
            </a:r>
            <a:r>
              <a:rPr lang="de-CH" dirty="0"/>
              <a:t> </a:t>
            </a:r>
            <a:r>
              <a:rPr lang="de-CH" dirty="0" err="1"/>
              <a:t>performs</a:t>
            </a:r>
            <a:r>
              <a:rPr lang="de-CH" dirty="0"/>
              <a:t> </a:t>
            </a:r>
            <a:r>
              <a:rPr lang="de-CH" dirty="0" err="1"/>
              <a:t>good</a:t>
            </a:r>
            <a:endParaRPr lang="de-CH" dirty="0"/>
          </a:p>
          <a:p>
            <a:r>
              <a:rPr lang="de-CH" dirty="0"/>
              <a:t>Medical </a:t>
            </a:r>
            <a:r>
              <a:rPr lang="de-CH" dirty="0" err="1"/>
              <a:t>adaption</a:t>
            </a:r>
            <a:r>
              <a:rPr lang="de-CH" dirty="0"/>
              <a:t> </a:t>
            </a:r>
            <a:r>
              <a:rPr lang="de-CH" dirty="0" err="1"/>
              <a:t>BioBERT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slightly</a:t>
            </a:r>
            <a:r>
              <a:rPr lang="de-CH" dirty="0"/>
              <a:t> </a:t>
            </a:r>
            <a:r>
              <a:rPr lang="de-CH" dirty="0" err="1"/>
              <a:t>better</a:t>
            </a:r>
            <a:endParaRPr lang="de-CH" dirty="0"/>
          </a:p>
          <a:p>
            <a:pPr lvl="1"/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due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refined</a:t>
            </a:r>
            <a:r>
              <a:rPr lang="de-CH" dirty="0"/>
              <a:t> </a:t>
            </a:r>
            <a:r>
              <a:rPr lang="de-CH" dirty="0" err="1"/>
              <a:t>embeddings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medical</a:t>
            </a:r>
            <a:r>
              <a:rPr lang="de-CH" dirty="0"/>
              <a:t> </a:t>
            </a:r>
            <a:r>
              <a:rPr lang="de-CH" dirty="0" err="1"/>
              <a:t>vocabulary</a:t>
            </a:r>
            <a:r>
              <a:rPr lang="de-CH" dirty="0"/>
              <a:t> </a:t>
            </a:r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pre</a:t>
            </a:r>
            <a:r>
              <a:rPr lang="de-CH" dirty="0"/>
              <a:t>-training</a:t>
            </a:r>
          </a:p>
          <a:p>
            <a:r>
              <a:rPr lang="de-CH" dirty="0" err="1"/>
              <a:t>ClinicalBERT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lowest</a:t>
            </a:r>
            <a:r>
              <a:rPr lang="de-CH" dirty="0"/>
              <a:t> </a:t>
            </a:r>
            <a:r>
              <a:rPr lang="de-CH" dirty="0" err="1"/>
              <a:t>metrics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all BERT </a:t>
            </a:r>
            <a:r>
              <a:rPr lang="de-CH" dirty="0" err="1"/>
              <a:t>models</a:t>
            </a:r>
            <a:endParaRPr lang="de-CH" dirty="0"/>
          </a:p>
          <a:p>
            <a:pPr lvl="1"/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due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lower</a:t>
            </a:r>
            <a:r>
              <a:rPr lang="de-CH" dirty="0"/>
              <a:t> </a:t>
            </a: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DistilBERT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in </a:t>
            </a:r>
            <a:r>
              <a:rPr lang="de-CH" dirty="0" err="1"/>
              <a:t>general</a:t>
            </a:r>
            <a:r>
              <a:rPr lang="de-CH" dirty="0"/>
              <a:t> (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fewer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BERT)</a:t>
            </a:r>
          </a:p>
          <a:p>
            <a:r>
              <a:rPr lang="de-CH" dirty="0"/>
              <a:t>In </a:t>
            </a:r>
            <a:r>
              <a:rPr lang="de-CH" dirty="0" err="1"/>
              <a:t>general</a:t>
            </a:r>
            <a:r>
              <a:rPr lang="de-CH" dirty="0"/>
              <a:t>: BERT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achieve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scores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classes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fewer</a:t>
            </a:r>
            <a:r>
              <a:rPr lang="de-CH" dirty="0"/>
              <a:t> </a:t>
            </a:r>
            <a:r>
              <a:rPr lang="de-CH" dirty="0" err="1"/>
              <a:t>samples</a:t>
            </a:r>
            <a:endParaRPr lang="de-CH" dirty="0"/>
          </a:p>
          <a:p>
            <a:pPr lvl="1"/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due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knowledge</a:t>
            </a:r>
            <a:r>
              <a:rPr lang="de-CH" dirty="0"/>
              <a:t> </a:t>
            </a:r>
            <a:r>
              <a:rPr lang="de-CH" dirty="0" err="1"/>
              <a:t>existing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pre-trained</a:t>
            </a:r>
            <a:r>
              <a:rPr lang="de-CH" dirty="0"/>
              <a:t> </a:t>
            </a:r>
            <a:r>
              <a:rPr lang="de-CH" dirty="0" err="1"/>
              <a:t>models</a:t>
            </a:r>
            <a:endParaRPr lang="de-CH" dirty="0"/>
          </a:p>
          <a:p>
            <a:r>
              <a:rPr lang="de-CH" dirty="0" err="1"/>
              <a:t>Uncertainties</a:t>
            </a:r>
            <a:r>
              <a:rPr lang="de-CH" dirty="0"/>
              <a:t> </a:t>
            </a:r>
            <a:r>
              <a:rPr lang="de-CH" dirty="0" err="1"/>
              <a:t>vary</a:t>
            </a:r>
            <a:r>
              <a:rPr lang="de-CH" dirty="0"/>
              <a:t> </a:t>
            </a:r>
            <a:r>
              <a:rPr lang="de-CH" dirty="0" err="1"/>
              <a:t>greatly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classes</a:t>
            </a:r>
            <a:endParaRPr lang="de-CH" dirty="0"/>
          </a:p>
          <a:p>
            <a:r>
              <a:rPr lang="de-CH" dirty="0"/>
              <a:t>Quality </a:t>
            </a:r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improve</a:t>
            </a:r>
            <a:r>
              <a:rPr lang="de-CH" dirty="0"/>
              <a:t>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512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256 </a:t>
            </a:r>
            <a:r>
              <a:rPr lang="de-CH" dirty="0" err="1"/>
              <a:t>tokens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8468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BEEEEE-DC54-315F-1A1C-93DCDCC7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CH" sz="3200" dirty="0">
                <a:solidFill>
                  <a:srgbClr val="FFFFFF"/>
                </a:solidFill>
              </a:rPr>
              <a:t>GPT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2E06B-C46A-CF75-1011-3E8751680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485678"/>
            <a:ext cx="6108179" cy="6059310"/>
          </a:xfrm>
        </p:spPr>
        <p:txBody>
          <a:bodyPr anchor="ctr">
            <a:normAutofit fontScale="85000" lnSpcReduction="20000"/>
          </a:bodyPr>
          <a:lstStyle/>
          <a:p>
            <a:r>
              <a:rPr lang="de-CH" dirty="0" err="1"/>
              <a:t>Tried</a:t>
            </a:r>
            <a:r>
              <a:rPr lang="de-CH" dirty="0"/>
              <a:t> different </a:t>
            </a:r>
            <a:r>
              <a:rPr lang="de-CH" dirty="0" err="1"/>
              <a:t>pre-trained</a:t>
            </a:r>
            <a:r>
              <a:rPr lang="de-CH" dirty="0"/>
              <a:t> </a:t>
            </a:r>
            <a:r>
              <a:rPr lang="de-CH" dirty="0" err="1"/>
              <a:t>Llama</a:t>
            </a:r>
            <a:r>
              <a:rPr lang="de-CH" dirty="0"/>
              <a:t> 2 </a:t>
            </a:r>
            <a:r>
              <a:rPr lang="de-CH" dirty="0" err="1"/>
              <a:t>variants</a:t>
            </a:r>
            <a:r>
              <a:rPr lang="de-CH" dirty="0"/>
              <a:t> (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finetuning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meta-</a:t>
            </a:r>
            <a:r>
              <a:rPr lang="de-CH" dirty="0" err="1"/>
              <a:t>llama</a:t>
            </a:r>
            <a:r>
              <a:rPr lang="de-CH" dirty="0"/>
              <a:t>/Llama-2-7b-chat-hf</a:t>
            </a:r>
          </a:p>
          <a:p>
            <a:pPr lvl="1"/>
            <a:r>
              <a:rPr lang="de-CH" dirty="0"/>
              <a:t>meta-</a:t>
            </a:r>
            <a:r>
              <a:rPr lang="de-CH" dirty="0" err="1"/>
              <a:t>llama</a:t>
            </a:r>
            <a:r>
              <a:rPr lang="de-CH" dirty="0"/>
              <a:t>/Llama-2-13b-chat-hf</a:t>
            </a:r>
          </a:p>
          <a:p>
            <a:pPr lvl="1"/>
            <a:r>
              <a:rPr lang="de-CH" dirty="0"/>
              <a:t>meta-</a:t>
            </a:r>
            <a:r>
              <a:rPr lang="de-CH" dirty="0" err="1"/>
              <a:t>llama</a:t>
            </a:r>
            <a:r>
              <a:rPr lang="de-CH" dirty="0"/>
              <a:t>/Llama-2-70b-chat-hf</a:t>
            </a:r>
          </a:p>
          <a:p>
            <a:pPr lvl="1"/>
            <a:r>
              <a:rPr lang="de-CH" dirty="0" err="1"/>
              <a:t>epfl-llm</a:t>
            </a:r>
            <a:r>
              <a:rPr lang="de-CH" dirty="0"/>
              <a:t>/meditron-7b</a:t>
            </a:r>
          </a:p>
          <a:p>
            <a:pPr lvl="1"/>
            <a:r>
              <a:rPr lang="de-CH" dirty="0" err="1"/>
              <a:t>TheBloke</a:t>
            </a:r>
            <a:r>
              <a:rPr lang="de-CH" dirty="0"/>
              <a:t>/meditron-7B-chat-AWQ</a:t>
            </a:r>
          </a:p>
          <a:p>
            <a:pPr lvl="1"/>
            <a:r>
              <a:rPr lang="de-CH" dirty="0" err="1"/>
              <a:t>mistralai</a:t>
            </a:r>
            <a:r>
              <a:rPr lang="de-CH" dirty="0"/>
              <a:t>/Mistral-7B-Instruct-v0.2</a:t>
            </a:r>
          </a:p>
          <a:p>
            <a:r>
              <a:rPr lang="de-CH" dirty="0" err="1"/>
              <a:t>Asked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whether</a:t>
            </a:r>
            <a:r>
              <a:rPr lang="de-CH" dirty="0"/>
              <a:t>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belongs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a </a:t>
            </a:r>
            <a:r>
              <a:rPr lang="de-CH" dirty="0" err="1"/>
              <a:t>single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</a:p>
          <a:p>
            <a:pPr lvl="1"/>
            <a:r>
              <a:rPr lang="de-CH" dirty="0" err="1"/>
              <a:t>resulted</a:t>
            </a:r>
            <a:r>
              <a:rPr lang="de-CH" dirty="0"/>
              <a:t> in 2357*40 </a:t>
            </a:r>
            <a:r>
              <a:rPr lang="de-CH" dirty="0" err="1"/>
              <a:t>prompts</a:t>
            </a:r>
            <a:endParaRPr lang="de-CH" dirty="0"/>
          </a:p>
          <a:p>
            <a:pPr lvl="1"/>
            <a:r>
              <a:rPr lang="de-CH" dirty="0" err="1"/>
              <a:t>single</a:t>
            </a:r>
            <a:r>
              <a:rPr lang="de-CH" dirty="0"/>
              <a:t> prompt </a:t>
            </a:r>
            <a:r>
              <a:rPr lang="de-CH" dirty="0" err="1"/>
              <a:t>asking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40 </a:t>
            </a:r>
            <a:r>
              <a:rPr lang="de-CH" dirty="0" err="1"/>
              <a:t>classes</a:t>
            </a:r>
            <a:r>
              <a:rPr lang="de-CH" dirty="0"/>
              <a:t> per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perfomed</a:t>
            </a:r>
            <a:r>
              <a:rPr lang="de-CH" dirty="0"/>
              <a:t> </a:t>
            </a:r>
            <a:r>
              <a:rPr lang="de-CH" dirty="0" err="1"/>
              <a:t>poorly</a:t>
            </a:r>
            <a:endParaRPr lang="de-CH" dirty="0"/>
          </a:p>
          <a:p>
            <a:r>
              <a:rPr lang="de-CH" dirty="0" err="1"/>
              <a:t>Testing</a:t>
            </a:r>
            <a:r>
              <a:rPr lang="de-CH" dirty="0"/>
              <a:t> different </a:t>
            </a:r>
            <a:r>
              <a:rPr lang="de-CH" dirty="0" err="1"/>
              <a:t>prompts</a:t>
            </a:r>
            <a:endParaRPr lang="de-CH" dirty="0"/>
          </a:p>
          <a:p>
            <a:pPr lvl="1"/>
            <a:r>
              <a:rPr lang="de-CH" dirty="0"/>
              <a:t>Zero-Shot</a:t>
            </a:r>
          </a:p>
          <a:p>
            <a:pPr lvl="1"/>
            <a:r>
              <a:rPr lang="de-CH" dirty="0" err="1"/>
              <a:t>Few</a:t>
            </a:r>
            <a:r>
              <a:rPr lang="de-CH" dirty="0"/>
              <a:t>-Shot </a:t>
            </a:r>
            <a:r>
              <a:rPr lang="de-CH" dirty="0" err="1"/>
              <a:t>using</a:t>
            </a:r>
            <a:r>
              <a:rPr lang="de-CH" dirty="0"/>
              <a:t> different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prompted</a:t>
            </a:r>
            <a:r>
              <a:rPr lang="de-CH" dirty="0"/>
              <a:t> </a:t>
            </a:r>
            <a:r>
              <a:rPr lang="de-CH" dirty="0" err="1"/>
              <a:t>classes</a:t>
            </a:r>
            <a:endParaRPr lang="de-CH" dirty="0"/>
          </a:p>
          <a:p>
            <a:r>
              <a:rPr lang="de-CH" dirty="0"/>
              <a:t>Set </a:t>
            </a:r>
            <a:r>
              <a:rPr lang="de-CH" dirty="0" err="1"/>
              <a:t>low</a:t>
            </a:r>
            <a:r>
              <a:rPr lang="de-CH" dirty="0"/>
              <a:t> </a:t>
            </a:r>
            <a:r>
              <a:rPr lang="de-CH" dirty="0" err="1"/>
              <a:t>temperature</a:t>
            </a:r>
            <a:r>
              <a:rPr lang="de-CH" dirty="0"/>
              <a:t> (0.01)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mostly</a:t>
            </a:r>
            <a:r>
              <a:rPr lang="de-CH" dirty="0"/>
              <a:t> </a:t>
            </a:r>
            <a:r>
              <a:rPr lang="de-CH" dirty="0" err="1"/>
              <a:t>deterministic</a:t>
            </a:r>
            <a:r>
              <a:rPr lang="de-CH" dirty="0"/>
              <a:t> </a:t>
            </a:r>
            <a:r>
              <a:rPr lang="de-CH" dirty="0" err="1"/>
              <a:t>responses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hallucinations</a:t>
            </a:r>
            <a:endParaRPr lang="de-CH" dirty="0"/>
          </a:p>
          <a:p>
            <a:r>
              <a:rPr lang="de-CH" dirty="0" err="1"/>
              <a:t>Asking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answer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yes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no</a:t>
            </a:r>
            <a:endParaRPr lang="de-CH" dirty="0"/>
          </a:p>
          <a:p>
            <a:r>
              <a:rPr lang="de-CH" dirty="0" err="1"/>
              <a:t>Determining</a:t>
            </a:r>
            <a:r>
              <a:rPr lang="de-CH" dirty="0"/>
              <a:t> </a:t>
            </a:r>
            <a:r>
              <a:rPr lang="de-CH" dirty="0" err="1"/>
              <a:t>binary</a:t>
            </a:r>
            <a:r>
              <a:rPr lang="de-CH" dirty="0"/>
              <a:t> </a:t>
            </a:r>
            <a:r>
              <a:rPr lang="de-CH" dirty="0" err="1"/>
              <a:t>response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counting</a:t>
            </a:r>
            <a:r>
              <a:rPr lang="de-CH" dirty="0"/>
              <a:t> </a:t>
            </a:r>
            <a:r>
              <a:rPr lang="de-CH" dirty="0" err="1"/>
              <a:t>occurences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yes</a:t>
            </a:r>
            <a:r>
              <a:rPr lang="de-CH" dirty="0"/>
              <a:t> and </a:t>
            </a:r>
            <a:r>
              <a:rPr lang="de-CH" dirty="0" err="1"/>
              <a:t>no</a:t>
            </a:r>
            <a:r>
              <a:rPr lang="de-CH" dirty="0"/>
              <a:t> in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reponse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Difficulties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and </a:t>
            </a:r>
            <a:r>
              <a:rPr lang="de-CH" dirty="0" err="1"/>
              <a:t>prompts</a:t>
            </a:r>
            <a:endParaRPr lang="de-CH" dirty="0"/>
          </a:p>
          <a:p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cross</a:t>
            </a:r>
            <a:r>
              <a:rPr lang="de-CH" dirty="0"/>
              <a:t>-validation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was </a:t>
            </a:r>
            <a:r>
              <a:rPr lang="de-CH" dirty="0" err="1"/>
              <a:t>needed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7058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8CDA7-46A4-831B-2A0D-BC23D699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zero-Shot Prompt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B2F496-A838-A19C-67BD-77B84DFE2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System:  You are a helpful assistant responding to the user's classification requests. Answer in a single word: yes or no.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User: Do you think the following text can be classified as "{category}"? Answer yes or no.</a:t>
            </a:r>
          </a:p>
          <a:p>
            <a:pPr marL="0" indent="0">
              <a:buNone/>
            </a:pPr>
            <a:br>
              <a:rPr lang="en-GB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{text}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>
                <a:solidFill>
                  <a:srgbClr val="C00000"/>
                </a:solidFill>
              </a:rPr>
              <a:t>Assistant: </a:t>
            </a:r>
          </a:p>
        </p:txBody>
      </p:sp>
    </p:spTree>
    <p:extLst>
      <p:ext uri="{BB962C8B-B14F-4D97-AF65-F5344CB8AC3E}">
        <p14:creationId xmlns:p14="http://schemas.microsoft.com/office/powerpoint/2010/main" val="173381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27532C-F8EA-BCCD-F43E-7C95722C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CH" sz="32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5F5524-26ED-DB68-1CB8-FE5FA9205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de-CH" dirty="0"/>
              <a:t>Short </a:t>
            </a:r>
            <a:r>
              <a:rPr lang="de-CH" dirty="0" err="1"/>
              <a:t>Recap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Task 2</a:t>
            </a:r>
          </a:p>
          <a:p>
            <a:r>
              <a:rPr lang="de-CH" dirty="0" err="1"/>
              <a:t>Recap</a:t>
            </a:r>
            <a:r>
              <a:rPr lang="de-CH" dirty="0"/>
              <a:t> Goal </a:t>
            </a:r>
            <a:r>
              <a:rPr lang="de-CH" dirty="0" err="1"/>
              <a:t>for</a:t>
            </a:r>
            <a:r>
              <a:rPr lang="de-CH" dirty="0"/>
              <a:t> Task 3</a:t>
            </a:r>
          </a:p>
          <a:p>
            <a:r>
              <a:rPr lang="de-CH" dirty="0"/>
              <a:t>Dataset </a:t>
            </a:r>
            <a:r>
              <a:rPr lang="de-CH" dirty="0" err="1"/>
              <a:t>Overview</a:t>
            </a:r>
            <a:r>
              <a:rPr lang="de-CH" dirty="0"/>
              <a:t> </a:t>
            </a:r>
          </a:p>
          <a:p>
            <a:r>
              <a:rPr lang="de-CH" dirty="0"/>
              <a:t>Evaluation </a:t>
            </a:r>
            <a:r>
              <a:rPr lang="de-CH" dirty="0" err="1"/>
              <a:t>Metric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Models </a:t>
            </a:r>
          </a:p>
          <a:p>
            <a:r>
              <a:rPr lang="de-CH" dirty="0"/>
              <a:t>Baseline Models</a:t>
            </a:r>
          </a:p>
          <a:p>
            <a:r>
              <a:rPr lang="de-CH" dirty="0" err="1"/>
              <a:t>Applying</a:t>
            </a:r>
            <a:r>
              <a:rPr lang="de-CH" dirty="0"/>
              <a:t> BERT-like and GPT-like </a:t>
            </a:r>
            <a:r>
              <a:rPr lang="de-CH" dirty="0" err="1"/>
              <a:t>models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3557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8CDA7-46A4-831B-2A0D-BC23D699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Few</a:t>
            </a:r>
            <a:r>
              <a:rPr lang="de-CH" dirty="0"/>
              <a:t>-Shot Prompt </a:t>
            </a:r>
            <a:r>
              <a:rPr lang="de-CH" dirty="0" err="1"/>
              <a:t>with</a:t>
            </a:r>
            <a:r>
              <a:rPr lang="de-CH" dirty="0"/>
              <a:t> 1 </a:t>
            </a:r>
            <a:r>
              <a:rPr lang="de-CH" dirty="0" err="1"/>
              <a:t>example</a:t>
            </a:r>
            <a:r>
              <a:rPr lang="de-CH" dirty="0"/>
              <a:t> sample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B2F496-A838-A19C-67BD-77B84DFE2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System:  You are a helpful assistant responding to the user's classification requests. Answer in a single word: yes or no.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User: Do you think the following text can be classified as "{category}"? Answer yes or no.</a:t>
            </a:r>
          </a:p>
          <a:p>
            <a:pPr marL="0" indent="0">
              <a:buNone/>
            </a:pPr>
            <a:br>
              <a:rPr lang="en-GB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{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sample_text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>
                <a:solidFill>
                  <a:srgbClr val="C00000"/>
                </a:solidFill>
              </a:rPr>
              <a:t>Assistant: Yes</a:t>
            </a:r>
          </a:p>
          <a:p>
            <a:pPr marL="0" indent="0">
              <a:buNone/>
            </a:pPr>
            <a:endParaRPr lang="en-CH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User: Do you think the following text can be classified as "{category}"? Answer yes or no.</a:t>
            </a:r>
          </a:p>
          <a:p>
            <a:pPr marL="0" indent="0">
              <a:buNone/>
            </a:pPr>
            <a:br>
              <a:rPr lang="en-GB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{text}</a:t>
            </a:r>
          </a:p>
          <a:p>
            <a:pPr marL="0" indent="0">
              <a:buNone/>
            </a:pPr>
            <a:endParaRPr lang="en-CH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CH" dirty="0">
                <a:solidFill>
                  <a:srgbClr val="C00000"/>
                </a:solidFill>
              </a:rPr>
              <a:t>Assistant: </a:t>
            </a:r>
          </a:p>
        </p:txBody>
      </p:sp>
    </p:spTree>
    <p:extLst>
      <p:ext uri="{BB962C8B-B14F-4D97-AF65-F5344CB8AC3E}">
        <p14:creationId xmlns:p14="http://schemas.microsoft.com/office/powerpoint/2010/main" val="1465192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8CDA7-46A4-831B-2A0D-BC23D699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zero-Shot Prompt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Meditron</a:t>
            </a:r>
            <a:r>
              <a:rPr lang="de-CH" dirty="0"/>
              <a:t> </a:t>
            </a:r>
            <a:r>
              <a:rPr lang="de-CH" sz="1800" dirty="0"/>
              <a:t>(Not </a:t>
            </a:r>
            <a:r>
              <a:rPr lang="de-CH" sz="1800" dirty="0" err="1"/>
              <a:t>instruction-finetuned</a:t>
            </a:r>
            <a:r>
              <a:rPr lang="de-CH" sz="1800" dirty="0"/>
              <a:t> Variant)</a:t>
            </a:r>
            <a:endParaRPr lang="de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0C59D-781C-9A40-B5BB-ADF312F09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Answer in a single word: yes or no. Do you think the following text can be classified as "{category}"? Answer yes or no.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{text}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Answer: 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555354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8CDA7-46A4-831B-2A0D-BC23D699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zero-Shot Prompt </a:t>
            </a:r>
            <a:r>
              <a:rPr lang="de-CH" dirty="0" err="1"/>
              <a:t>For</a:t>
            </a:r>
            <a:r>
              <a:rPr lang="de-CH" dirty="0"/>
              <a:t> Mistral </a:t>
            </a:r>
            <a:r>
              <a:rPr lang="de-CH" sz="1800" dirty="0"/>
              <a:t>(</a:t>
            </a:r>
            <a:r>
              <a:rPr lang="de-CH" sz="1800" dirty="0" err="1"/>
              <a:t>no</a:t>
            </a:r>
            <a:r>
              <a:rPr lang="de-CH" sz="1800" dirty="0"/>
              <a:t> </a:t>
            </a:r>
            <a:r>
              <a:rPr lang="de-CH" sz="1800" dirty="0" err="1"/>
              <a:t>system</a:t>
            </a:r>
            <a:r>
              <a:rPr lang="de-CH" sz="1800" dirty="0"/>
              <a:t> </a:t>
            </a:r>
            <a:r>
              <a:rPr lang="de-CH" sz="1800" dirty="0" err="1"/>
              <a:t>messages</a:t>
            </a:r>
            <a:r>
              <a:rPr lang="de-CH" sz="1800" dirty="0"/>
              <a:t>)</a:t>
            </a:r>
            <a:endParaRPr lang="de-C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B2F496-A838-A19C-67BD-77B84DFE2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User: Do you think the following text can be classified as "{category}"? Answer in a single word: yes or no.</a:t>
            </a:r>
          </a:p>
          <a:p>
            <a:pPr marL="0" indent="0">
              <a:buNone/>
            </a:pPr>
            <a:br>
              <a:rPr lang="en-GB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{text}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>
                <a:solidFill>
                  <a:srgbClr val="C00000"/>
                </a:solidFill>
              </a:rPr>
              <a:t>Assistant: </a:t>
            </a:r>
          </a:p>
        </p:txBody>
      </p:sp>
    </p:spTree>
    <p:extLst>
      <p:ext uri="{BB962C8B-B14F-4D97-AF65-F5344CB8AC3E}">
        <p14:creationId xmlns:p14="http://schemas.microsoft.com/office/powerpoint/2010/main" val="2953814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5364-F62A-6458-2F58-5246FF29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ADF3A-5372-5EDC-6A23-2408C00E1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295179" cy="4276060"/>
          </a:xfrm>
        </p:spPr>
        <p:txBody>
          <a:bodyPr>
            <a:normAutofit fontScale="85000" lnSpcReduction="20000"/>
          </a:bodyPr>
          <a:lstStyle/>
          <a:p>
            <a:r>
              <a:rPr lang="en-CH" dirty="0"/>
              <a:t>Llama 2 model with 70B parameters is too large for used infrastructure</a:t>
            </a:r>
          </a:p>
          <a:p>
            <a:pPr lvl="1"/>
            <a:r>
              <a:rPr lang="en-CH" dirty="0"/>
              <a:t>could be loaded on four GPUs, but inference took too long (several days for all prompts)</a:t>
            </a:r>
          </a:p>
          <a:p>
            <a:r>
              <a:rPr lang="en-CH" dirty="0"/>
              <a:t>Few-shot prompt has too many tokens and could not be tested</a:t>
            </a:r>
          </a:p>
          <a:p>
            <a:pPr lvl="1"/>
            <a:r>
              <a:rPr lang="en-CH" dirty="0"/>
              <a:t>(tried with Llama 2 7B and 13B) inference took too long (several days for all prompts)</a:t>
            </a:r>
          </a:p>
          <a:p>
            <a:r>
              <a:rPr lang="en-CH" dirty="0"/>
              <a:t>Chain-of-Thought prompt could not be tested</a:t>
            </a:r>
          </a:p>
          <a:p>
            <a:pPr lvl="1"/>
            <a:r>
              <a:rPr lang="en-CH" dirty="0"/>
              <a:t>inference would have taken too long as well</a:t>
            </a:r>
          </a:p>
          <a:p>
            <a:r>
              <a:rPr lang="en-CH" dirty="0"/>
              <a:t>Mistral model could not be loaded</a:t>
            </a:r>
          </a:p>
          <a:p>
            <a:pPr lvl="1"/>
            <a:r>
              <a:rPr lang="en-CH" dirty="0"/>
              <a:t>because of issues with transformers package</a:t>
            </a:r>
          </a:p>
          <a:p>
            <a:r>
              <a:rPr lang="en-CH" dirty="0"/>
              <a:t>Meditron models produced unusable results</a:t>
            </a:r>
          </a:p>
          <a:p>
            <a:pPr lvl="1"/>
            <a:r>
              <a:rPr lang="en-CH" dirty="0"/>
              <a:t>we tried multiple prompts</a:t>
            </a:r>
          </a:p>
          <a:p>
            <a:pPr lvl="1"/>
            <a:r>
              <a:rPr lang="en-CH" dirty="0"/>
              <a:t>model generated text endlessly and generated many answers for the questions</a:t>
            </a:r>
          </a:p>
          <a:p>
            <a:pPr lvl="1"/>
            <a:r>
              <a:rPr lang="en-CH" dirty="0"/>
              <a:t>might first need finetuning on a downstream task</a:t>
            </a:r>
          </a:p>
          <a:p>
            <a:endParaRPr lang="en-CH" dirty="0"/>
          </a:p>
          <a:p>
            <a:pPr marL="0" indent="0">
              <a:buNone/>
            </a:pPr>
            <a:r>
              <a:rPr lang="en-CH" dirty="0"/>
              <a:t>However, zero-shot prompt with Llama 2 7B and 13B did work </a:t>
            </a:r>
            <a:r>
              <a:rPr lang="en-CH" dirty="0">
                <a:sym typeface="Wingdings" pitchFamily="2" charset="2"/>
              </a:rPr>
              <a:t>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8AB04-ED14-6E43-F21A-A80BDAF77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57" y="2180496"/>
            <a:ext cx="585762" cy="427606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AA1536-4B0E-282F-8F6A-993F650EA40C}"/>
              </a:ext>
            </a:extLst>
          </p:cNvPr>
          <p:cNvCxnSpPr>
            <a:cxnSpLocks/>
          </p:cNvCxnSpPr>
          <p:nvPr/>
        </p:nvCxnSpPr>
        <p:spPr>
          <a:xfrm flipV="1">
            <a:off x="7047571" y="5142045"/>
            <a:ext cx="1940312" cy="19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677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3650-44A0-4193-B6AC-1B58DB1F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Statistics for generated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5E5F-B2A1-95D4-3B22-4515334AA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2180496"/>
            <a:ext cx="4752808" cy="4142245"/>
          </a:xfrm>
        </p:spPr>
        <p:txBody>
          <a:bodyPr>
            <a:normAutofit lnSpcReduction="10000"/>
          </a:bodyPr>
          <a:lstStyle/>
          <a:p>
            <a:r>
              <a:rPr lang="en-CH" dirty="0"/>
              <a:t>Most responses (7B: 64%, 13B: 63%) consisted only of either “yes” or “no”</a:t>
            </a:r>
          </a:p>
          <a:p>
            <a:r>
              <a:rPr lang="en-CH" dirty="0"/>
              <a:t>Counting yes and no in response and deciding whether the model predicts yes or no</a:t>
            </a:r>
          </a:p>
          <a:p>
            <a:r>
              <a:rPr lang="en-CH" dirty="0"/>
              <a:t>7B model concludes way more often with yes than 13B model</a:t>
            </a:r>
          </a:p>
          <a:p>
            <a:r>
              <a:rPr lang="en-CH" dirty="0"/>
              <a:t>Both models are more optimistic to yes answers than yes answers exist in the ground truth</a:t>
            </a:r>
          </a:p>
          <a:p>
            <a:r>
              <a:rPr lang="en-CH" dirty="0"/>
              <a:t>only a few responses for which no yes or no could be identified (either because the model did not want to decide or it used different words than yes or no)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5555D-DFE2-2CB3-9931-CA1468EBE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60" y="2273861"/>
            <a:ext cx="5985550" cy="349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06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9BED-3695-45AB-DC04-BC617353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F1-Scores for Llama 2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B075-63A1-EFEC-949A-E18B8C7DE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0215" y="2180496"/>
            <a:ext cx="5990592" cy="3678303"/>
          </a:xfrm>
        </p:spPr>
        <p:txBody>
          <a:bodyPr/>
          <a:lstStyle/>
          <a:p>
            <a:r>
              <a:rPr lang="en-CH" dirty="0"/>
              <a:t>In general: scores worse than for BERT models (mostly lower than 0.5)</a:t>
            </a:r>
          </a:p>
          <a:p>
            <a:r>
              <a:rPr lang="en-CH" dirty="0"/>
              <a:t>For most classes model with 13B params performs better than with 7B</a:t>
            </a:r>
          </a:p>
          <a:p>
            <a:r>
              <a:rPr lang="en-CH" dirty="0"/>
              <a:t>Many classes perform very poorly with both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86EC1-D88D-ACBF-E3BB-D231C45F7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97" y="2054203"/>
            <a:ext cx="4809583" cy="467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93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E3C2-13B2-6AEE-A4C4-2333B118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F1-Scores for Llama 2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38390-CFAF-40FD-75E7-172B6D3A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6985" y="2037111"/>
            <a:ext cx="5343822" cy="4307933"/>
          </a:xfrm>
        </p:spPr>
        <p:txBody>
          <a:bodyPr>
            <a:normAutofit/>
          </a:bodyPr>
          <a:lstStyle/>
          <a:p>
            <a:r>
              <a:rPr lang="en-CH" dirty="0"/>
              <a:t>There seems to be a dependency between number of samples per class and F1-score of both models</a:t>
            </a:r>
          </a:p>
          <a:p>
            <a:r>
              <a:rPr lang="en-CH" dirty="0"/>
              <a:t>More samples result in higher scores</a:t>
            </a:r>
          </a:p>
          <a:p>
            <a:r>
              <a:rPr lang="en-CH" dirty="0"/>
              <a:t>This is interesting as each sample was queries separately and no training with that data happened</a:t>
            </a:r>
          </a:p>
          <a:p>
            <a:pPr lvl="1"/>
            <a:r>
              <a:rPr lang="en-CH" dirty="0"/>
              <a:t>As the dataset is public data, the model might have been pre-trained using that data</a:t>
            </a:r>
          </a:p>
          <a:p>
            <a:pPr lvl="1"/>
            <a:r>
              <a:rPr lang="en-CH" dirty="0"/>
              <a:t>If Llama 2 is asked whether it knows the </a:t>
            </a:r>
            <a:r>
              <a:rPr lang="en-GB" dirty="0" err="1"/>
              <a:t>argilla</a:t>
            </a:r>
            <a:r>
              <a:rPr lang="en-GB" dirty="0"/>
              <a:t>/medical-domain dataset, it confirms and lists some characteristics of the dataset</a:t>
            </a:r>
          </a:p>
          <a:p>
            <a:pPr lvl="1"/>
            <a:r>
              <a:rPr lang="en-CH" dirty="0"/>
              <a:t>In that case, achieved scores can not be transferred to unseen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EE7B3-3BA7-7435-E9B1-F293BFB5F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80" y="2237832"/>
            <a:ext cx="5522236" cy="37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07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BEEEEE-DC54-315F-1A1C-93DCDCC7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CH" sz="3200" dirty="0" err="1">
                <a:solidFill>
                  <a:srgbClr val="FFFFFF"/>
                </a:solidFill>
              </a:rPr>
              <a:t>Conclusion</a:t>
            </a:r>
            <a:endParaRPr lang="de-CH" sz="32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2E06B-C46A-CF75-1011-3E8751680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485678"/>
            <a:ext cx="6108179" cy="6059310"/>
          </a:xfrm>
        </p:spPr>
        <p:txBody>
          <a:bodyPr anchor="ctr">
            <a:normAutofit/>
          </a:bodyPr>
          <a:lstStyle/>
          <a:p>
            <a:r>
              <a:rPr lang="de-CH" dirty="0" err="1"/>
              <a:t>Comparison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baseline</a:t>
            </a:r>
            <a:r>
              <a:rPr lang="de-CH" dirty="0"/>
              <a:t>, BERT and GPT </a:t>
            </a:r>
            <a:r>
              <a:rPr lang="de-CH" dirty="0" err="1"/>
              <a:t>models</a:t>
            </a:r>
            <a:endParaRPr lang="de-CH" dirty="0"/>
          </a:p>
          <a:p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precision</a:t>
            </a:r>
            <a:r>
              <a:rPr lang="de-CH" dirty="0"/>
              <a:t> and </a:t>
            </a:r>
            <a:r>
              <a:rPr lang="de-CH" dirty="0" err="1"/>
              <a:t>recall</a:t>
            </a:r>
            <a:r>
              <a:rPr lang="de-CH" dirty="0"/>
              <a:t> (</a:t>
            </a:r>
            <a:r>
              <a:rPr lang="de-CH" dirty="0" err="1"/>
              <a:t>decide</a:t>
            </a:r>
            <a:r>
              <a:rPr lang="de-CH" dirty="0"/>
              <a:t> </a:t>
            </a:r>
            <a:r>
              <a:rPr lang="de-CH" dirty="0" err="1"/>
              <a:t>metric</a:t>
            </a:r>
            <a:r>
              <a:rPr lang="de-CH" dirty="0"/>
              <a:t> on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case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9545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711F-6462-BB8C-323E-F74ED228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Overall Scores for all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4E86F-BC9C-90DF-8C51-026F07D6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567" y="2003410"/>
            <a:ext cx="7895993" cy="448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00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6613-6C89-4142-4794-A685CD70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BCF8A-4BF1-D3B5-522A-877A3FD5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7220"/>
            <a:ext cx="11029615" cy="4672360"/>
          </a:xfrm>
        </p:spPr>
        <p:txBody>
          <a:bodyPr>
            <a:normAutofit/>
          </a:bodyPr>
          <a:lstStyle/>
          <a:p>
            <a:r>
              <a:rPr lang="en-CH" dirty="0"/>
              <a:t>Precision and recall are very similar for each baseline model</a:t>
            </a:r>
          </a:p>
          <a:p>
            <a:pPr lvl="1"/>
            <a:r>
              <a:rPr lang="en-CH" dirty="0"/>
              <a:t>Seem to have a good balance</a:t>
            </a:r>
          </a:p>
          <a:p>
            <a:r>
              <a:rPr lang="en-CH" dirty="0"/>
              <a:t>Finetuned BERT models perform equally well when comparing precision </a:t>
            </a:r>
          </a:p>
          <a:p>
            <a:r>
              <a:rPr lang="en-CH" dirty="0"/>
              <a:t>Llama 2 models perform worse than all other models, including baseline models.</a:t>
            </a:r>
          </a:p>
          <a:p>
            <a:pPr lvl="1"/>
            <a:r>
              <a:rPr lang="en-CH" dirty="0"/>
              <a:t>Finetuning (regularly, LoRA or QLoRA) might improve the results</a:t>
            </a:r>
          </a:p>
          <a:p>
            <a:pPr lvl="1"/>
            <a:r>
              <a:rPr lang="en-CH" dirty="0"/>
              <a:t>Few-shot prompt might improve predictions </a:t>
            </a:r>
            <a:r>
              <a:rPr lang="en-CH" dirty="0">
                <a:sym typeface="Wingdings" pitchFamily="2" charset="2"/>
              </a:rPr>
              <a:t> increases required compuation resources</a:t>
            </a:r>
            <a:endParaRPr lang="en-CH" dirty="0"/>
          </a:p>
          <a:p>
            <a:r>
              <a:rPr lang="en-CH" dirty="0"/>
              <a:t>Recall of Llama 7B is very high; however, recall is very low</a:t>
            </a:r>
          </a:p>
          <a:p>
            <a:pPr lvl="1"/>
            <a:r>
              <a:rPr lang="en-CH" dirty="0"/>
              <a:t>Bec</a:t>
            </a:r>
            <a:r>
              <a:rPr lang="en-GB" dirty="0"/>
              <a:t>au</a:t>
            </a:r>
            <a:r>
              <a:rPr lang="en-CH" dirty="0"/>
              <a:t>se it mostly predicts yes</a:t>
            </a:r>
          </a:p>
          <a:p>
            <a:r>
              <a:rPr lang="en-CH" dirty="0"/>
              <a:t>Uncertainty between folds is relatively low for all models</a:t>
            </a:r>
          </a:p>
          <a:p>
            <a:r>
              <a:rPr lang="en-CH" dirty="0"/>
              <a:t>SVM model offers a good balance between quality and computational costs</a:t>
            </a:r>
          </a:p>
          <a:p>
            <a:r>
              <a:rPr lang="en-CH" dirty="0"/>
              <a:t>Quality varies greatly betwe</a:t>
            </a:r>
            <a:r>
              <a:rPr lang="en-GB" dirty="0"/>
              <a:t>e</a:t>
            </a:r>
            <a:r>
              <a:rPr lang="en-CH" dirty="0"/>
              <a:t>n the classes</a:t>
            </a:r>
          </a:p>
          <a:p>
            <a:pPr lvl="1"/>
            <a:r>
              <a:rPr lang="en-CH" dirty="0"/>
              <a:t>more training data for underrepresented classes needed</a:t>
            </a:r>
          </a:p>
        </p:txBody>
      </p:sp>
    </p:spTree>
    <p:extLst>
      <p:ext uri="{BB962C8B-B14F-4D97-AF65-F5344CB8AC3E}">
        <p14:creationId xmlns:p14="http://schemas.microsoft.com/office/powerpoint/2010/main" val="82014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27532C-F8EA-BCCD-F43E-7C95722C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CH" sz="3200" dirty="0">
                <a:solidFill>
                  <a:srgbClr val="FFFFFF"/>
                </a:solidFill>
              </a:rPr>
              <a:t>Task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1ECD32-69E7-8D68-7E94-5F593A4E1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374" y="4689332"/>
            <a:ext cx="4835589" cy="15510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3DC10-BA6D-BD51-0EB3-B1B840A52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374" y="930023"/>
            <a:ext cx="5287227" cy="3218908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D9CE43D-98A3-BC87-294C-9315279A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374" y="389622"/>
            <a:ext cx="3679670" cy="540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" dirty="0" err="1"/>
              <a:t>Results</a:t>
            </a:r>
            <a:r>
              <a:rPr lang="de-CH" sz="2000" dirty="0"/>
              <a:t> </a:t>
            </a:r>
            <a:r>
              <a:rPr lang="de-CH" sz="2000" dirty="0" err="1"/>
              <a:t>for</a:t>
            </a:r>
            <a:r>
              <a:rPr lang="de-CH" sz="2000" dirty="0"/>
              <a:t> </a:t>
            </a:r>
            <a:r>
              <a:rPr lang="de-CH" sz="2000" dirty="0" err="1"/>
              <a:t>default</a:t>
            </a:r>
            <a:r>
              <a:rPr lang="de-CH" sz="2000" dirty="0"/>
              <a:t> </a:t>
            </a:r>
            <a:r>
              <a:rPr lang="de-CH" sz="2000" dirty="0" err="1"/>
              <a:t>spaCy</a:t>
            </a:r>
            <a:r>
              <a:rPr lang="de-CH" sz="2000" dirty="0"/>
              <a:t> NER: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1DE7198F-971B-AD24-942C-F0C72A846B10}"/>
              </a:ext>
            </a:extLst>
          </p:cNvPr>
          <p:cNvSpPr txBox="1">
            <a:spLocks/>
          </p:cNvSpPr>
          <p:nvPr/>
        </p:nvSpPr>
        <p:spPr>
          <a:xfrm>
            <a:off x="4951374" y="4148931"/>
            <a:ext cx="3679670" cy="540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de-CH" sz="2000" dirty="0" err="1"/>
              <a:t>Results</a:t>
            </a:r>
            <a:r>
              <a:rPr lang="de-CH" sz="2000" dirty="0"/>
              <a:t> </a:t>
            </a:r>
            <a:r>
              <a:rPr lang="de-CH" sz="2000" dirty="0" err="1"/>
              <a:t>for</a:t>
            </a:r>
            <a:r>
              <a:rPr lang="de-CH" sz="2000" dirty="0"/>
              <a:t> own </a:t>
            </a:r>
            <a:r>
              <a:rPr lang="de-CH" sz="2000" dirty="0" err="1"/>
              <a:t>label</a:t>
            </a:r>
            <a:r>
              <a:rPr lang="de-CH" sz="2000" dirty="0"/>
              <a:t> «</a:t>
            </a:r>
            <a:r>
              <a:rPr lang="de-CH" sz="2000" dirty="0" err="1"/>
              <a:t>drug</a:t>
            </a:r>
            <a:r>
              <a:rPr lang="de-CH" sz="2000" dirty="0"/>
              <a:t>»:</a:t>
            </a:r>
          </a:p>
        </p:txBody>
      </p:sp>
    </p:spTree>
    <p:extLst>
      <p:ext uri="{BB962C8B-B14F-4D97-AF65-F5344CB8AC3E}">
        <p14:creationId xmlns:p14="http://schemas.microsoft.com/office/powerpoint/2010/main" val="2186464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C071-7104-5551-7EBD-B5083028E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299023"/>
          </a:xfrm>
        </p:spPr>
        <p:txBody>
          <a:bodyPr/>
          <a:lstStyle/>
          <a:p>
            <a:r>
              <a:rPr lang="en-CH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71244-91AA-9BCD-C993-40F718ED9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319455"/>
            <a:ext cx="10993546" cy="766312"/>
          </a:xfrm>
        </p:spPr>
        <p:txBody>
          <a:bodyPr>
            <a:normAutofit/>
          </a:bodyPr>
          <a:lstStyle/>
          <a:p>
            <a:r>
              <a:rPr lang="de-CH" dirty="0" err="1">
                <a:solidFill>
                  <a:schemeClr val="accent2"/>
                </a:solidFill>
              </a:rPr>
              <a:t>Rebecka</a:t>
            </a:r>
            <a:r>
              <a:rPr lang="de-CH" dirty="0">
                <a:solidFill>
                  <a:schemeClr val="accent2"/>
                </a:solidFill>
              </a:rPr>
              <a:t> Fahrni,   Joseph Weibel</a:t>
            </a:r>
          </a:p>
          <a:p>
            <a:r>
              <a:rPr lang="de-CH" dirty="0" err="1"/>
              <a:t>For</a:t>
            </a:r>
            <a:r>
              <a:rPr lang="de-CH" dirty="0"/>
              <a:t> Details, </a:t>
            </a:r>
            <a:r>
              <a:rPr lang="de-CH" dirty="0" err="1"/>
              <a:t>see</a:t>
            </a:r>
            <a:r>
              <a:rPr lang="de-CH" dirty="0"/>
              <a:t> code in </a:t>
            </a:r>
            <a:r>
              <a:rPr lang="de-CH" dirty="0" err="1"/>
              <a:t>Github</a:t>
            </a:r>
            <a:r>
              <a:rPr lang="de-CH" dirty="0"/>
              <a:t> </a:t>
            </a:r>
            <a:r>
              <a:rPr lang="de-CH" dirty="0" err="1"/>
              <a:t>repositories</a:t>
            </a:r>
            <a:endParaRPr lang="de-CH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60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49A26-6262-F31A-90D1-A1A6C89B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de-CH" dirty="0" err="1"/>
              <a:t>Recap</a:t>
            </a:r>
            <a:r>
              <a:rPr lang="de-CH" dirty="0"/>
              <a:t> Goal </a:t>
            </a:r>
            <a:r>
              <a:rPr lang="de-CH" dirty="0" err="1"/>
              <a:t>for</a:t>
            </a:r>
            <a:r>
              <a:rPr lang="de-CH" dirty="0"/>
              <a:t> Task 3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6" descr="Stethoskop">
            <a:extLst>
              <a:ext uri="{FF2B5EF4-FFF2-40B4-BE49-F238E27FC236}">
                <a16:creationId xmlns:a16="http://schemas.microsoft.com/office/drawing/2014/main" id="{B4BC833E-581E-7069-1078-D55E89FDD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25" y="2533078"/>
            <a:ext cx="3305175" cy="330517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DB290-F809-E459-D65B-6FFE28384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3600" dirty="0"/>
              <a:t>Classification </a:t>
            </a:r>
            <a:r>
              <a:rPr lang="de-CH" sz="3600" dirty="0" err="1"/>
              <a:t>of</a:t>
            </a:r>
            <a:r>
              <a:rPr lang="de-CH" sz="3600" dirty="0"/>
              <a:t> </a:t>
            </a:r>
            <a:r>
              <a:rPr lang="de-CH" sz="3600" dirty="0" err="1"/>
              <a:t>medical</a:t>
            </a:r>
            <a:r>
              <a:rPr lang="de-CH" sz="3600" dirty="0"/>
              <a:t> </a:t>
            </a:r>
            <a:r>
              <a:rPr lang="de-CH" sz="3600" dirty="0" err="1"/>
              <a:t>transcriptions</a:t>
            </a:r>
            <a:r>
              <a:rPr lang="de-CH" sz="3600" dirty="0"/>
              <a:t> </a:t>
            </a:r>
            <a:r>
              <a:rPr lang="de-CH" sz="3600" dirty="0" err="1"/>
              <a:t>into</a:t>
            </a:r>
            <a:r>
              <a:rPr lang="de-CH" sz="3600" dirty="0"/>
              <a:t> </a:t>
            </a:r>
            <a:r>
              <a:rPr lang="de-CH" sz="3600" dirty="0" err="1"/>
              <a:t>medical</a:t>
            </a:r>
            <a:r>
              <a:rPr lang="de-CH" sz="3600" dirty="0"/>
              <a:t> </a:t>
            </a:r>
            <a:r>
              <a:rPr lang="de-CH" sz="3600" dirty="0" err="1"/>
              <a:t>specialties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120009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D59F6-BF88-4DE2-1086-76DE3D27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Dataset Overview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DCB926E-1327-E647-D7BD-2D5E5EFAF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2529423"/>
            <a:ext cx="4962525" cy="331248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3C68011-C926-E08B-47E3-057E5070594B}"/>
              </a:ext>
            </a:extLst>
          </p:cNvPr>
          <p:cNvSpPr txBox="1"/>
          <p:nvPr/>
        </p:nvSpPr>
        <p:spPr>
          <a:xfrm>
            <a:off x="6335805" y="2180496"/>
            <a:ext cx="527500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Medical transcriptions for various medical specialties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Highly unbalanced dataset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Different text styles: very long text and shorter ones </a:t>
            </a: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Letters vs.  Autopsy reports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Multi-Label - most text have at least 2 labels 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Some classes have only very few samples</a:t>
            </a:r>
          </a:p>
        </p:txBody>
      </p:sp>
    </p:spTree>
    <p:extLst>
      <p:ext uri="{BB962C8B-B14F-4D97-AF65-F5344CB8AC3E}">
        <p14:creationId xmlns:p14="http://schemas.microsoft.com/office/powerpoint/2010/main" val="414801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57C8B-1CFD-531A-EBBB-21D7D8EF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de-CH" dirty="0"/>
              <a:t>Evaluation </a:t>
            </a:r>
            <a:r>
              <a:rPr lang="de-CH" dirty="0" err="1"/>
              <a:t>Strategy</a:t>
            </a:r>
            <a:r>
              <a:rPr lang="de-CH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Kommentar Like mit einfarbiger Füllung">
            <a:extLst>
              <a:ext uri="{FF2B5EF4-FFF2-40B4-BE49-F238E27FC236}">
                <a16:creationId xmlns:a16="http://schemas.microsoft.com/office/drawing/2014/main" id="{12C493E2-6F54-1B88-73E2-11A30FC5E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13878" y="2361056"/>
            <a:ext cx="3649219" cy="364921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89B587-C6D9-A542-0FD3-9DEC01CA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7" y="1998592"/>
            <a:ext cx="5275001" cy="4409490"/>
          </a:xfrm>
        </p:spPr>
        <p:txBody>
          <a:bodyPr>
            <a:normAutofit fontScale="92500" lnSpcReduction="20000"/>
          </a:bodyPr>
          <a:lstStyle/>
          <a:p>
            <a:r>
              <a:rPr lang="de-CH" dirty="0"/>
              <a:t>Evaluation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method</a:t>
            </a:r>
            <a:r>
              <a:rPr lang="de-CH" dirty="0"/>
              <a:t>: 5-fold </a:t>
            </a:r>
            <a:r>
              <a:rPr lang="de-CH" dirty="0" err="1"/>
              <a:t>cross</a:t>
            </a:r>
            <a:r>
              <a:rPr lang="de-CH" dirty="0"/>
              <a:t>-validation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ensure</a:t>
            </a:r>
            <a:r>
              <a:rPr lang="de-CH" dirty="0"/>
              <a:t> robust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assessment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iterative </a:t>
            </a:r>
            <a:r>
              <a:rPr lang="de-CH" dirty="0" err="1"/>
              <a:t>stratification</a:t>
            </a:r>
            <a:r>
              <a:rPr lang="de-CH" dirty="0"/>
              <a:t>.</a:t>
            </a:r>
          </a:p>
          <a:p>
            <a:r>
              <a:rPr lang="de-CH" dirty="0" err="1"/>
              <a:t>Comparing</a:t>
            </a:r>
            <a:r>
              <a:rPr lang="de-CH" dirty="0"/>
              <a:t> </a:t>
            </a:r>
            <a:r>
              <a:rPr lang="de-CH" dirty="0" err="1"/>
              <a:t>advanced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simpler </a:t>
            </a:r>
            <a:r>
              <a:rPr lang="de-CH" dirty="0" err="1"/>
              <a:t>machine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evaluate</a:t>
            </a:r>
            <a:r>
              <a:rPr lang="de-CH" dirty="0"/>
              <a:t> </a:t>
            </a:r>
            <a:r>
              <a:rPr lang="de-CH" dirty="0" err="1"/>
              <a:t>improvements</a:t>
            </a:r>
            <a:r>
              <a:rPr lang="de-CH" dirty="0"/>
              <a:t>. </a:t>
            </a:r>
          </a:p>
          <a:p>
            <a:r>
              <a:rPr lang="en-US" dirty="0"/>
              <a:t>Accuracy does not provide a complete picture of model performance, especially where </a:t>
            </a:r>
            <a:r>
              <a:rPr lang="en-US" dirty="0">
                <a:hlinkClick r:id="rId4"/>
              </a:rPr>
              <a:t>class imbalance</a:t>
            </a:r>
            <a:r>
              <a:rPr lang="en-US" dirty="0"/>
              <a:t> in the dataset. </a:t>
            </a:r>
            <a:endParaRPr lang="de-CH" dirty="0"/>
          </a:p>
          <a:p>
            <a:r>
              <a:rPr lang="en-US" dirty="0"/>
              <a:t>Primary Metric: F1-scores, balancing precision and recall for a holistic performance view</a:t>
            </a:r>
          </a:p>
          <a:p>
            <a:pPr lvl="1"/>
            <a:r>
              <a:rPr lang="en-US" dirty="0">
                <a:solidFill>
                  <a:srgbClr val="292929"/>
                </a:solidFill>
                <a:latin typeface="Inter"/>
              </a:rPr>
              <a:t>H</a:t>
            </a:r>
            <a:r>
              <a:rPr lang="en-US" b="0" i="0" dirty="0">
                <a:solidFill>
                  <a:srgbClr val="292929"/>
                </a:solidFill>
                <a:effectLst/>
                <a:latin typeface="Inter"/>
              </a:rPr>
              <a:t>armonic mean of precision and recall</a:t>
            </a:r>
            <a:endParaRPr lang="en-US" dirty="0"/>
          </a:p>
          <a:p>
            <a:pPr lvl="1"/>
            <a:r>
              <a:rPr lang="en-US" dirty="0"/>
              <a:t>F1-score crucial for datasets with imbalanced classes.</a:t>
            </a:r>
          </a:p>
          <a:p>
            <a:pPr lvl="1"/>
            <a:r>
              <a:rPr lang="en-US" dirty="0"/>
              <a:t>High F1 score: well-balanced performance</a:t>
            </a:r>
          </a:p>
          <a:p>
            <a:pPr lvl="1"/>
            <a:r>
              <a:rPr lang="en-US" dirty="0"/>
              <a:t>Low F1 score: model trouble striking balance</a:t>
            </a:r>
          </a:p>
          <a:p>
            <a:r>
              <a:rPr lang="de-CH" dirty="0"/>
              <a:t>Precision and Recall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 </a:t>
            </a:r>
            <a:r>
              <a:rPr lang="de-CH" dirty="0" err="1"/>
              <a:t>understanding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predictions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726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BEEEEE-DC54-315F-1A1C-93DCDCC7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CH" sz="3200">
                <a:solidFill>
                  <a:srgbClr val="FFFFFF"/>
                </a:solidFill>
              </a:rPr>
              <a:t>Baseline Models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2E06B-C46A-CF75-1011-3E8751680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de-CH" dirty="0"/>
              <a:t>Pipeline: </a:t>
            </a:r>
          </a:p>
          <a:p>
            <a:pPr lvl="1"/>
            <a:r>
              <a:rPr lang="de-CH" dirty="0"/>
              <a:t>TF-IDF </a:t>
            </a:r>
          </a:p>
          <a:p>
            <a:pPr lvl="1"/>
            <a:r>
              <a:rPr lang="de-CH" dirty="0" err="1"/>
              <a:t>Pre-processing</a:t>
            </a:r>
            <a:r>
              <a:rPr lang="de-CH" dirty="0"/>
              <a:t>: </a:t>
            </a:r>
          </a:p>
          <a:p>
            <a:pPr lvl="2"/>
            <a:r>
              <a:rPr lang="de-CH" dirty="0" err="1"/>
              <a:t>standarize</a:t>
            </a:r>
            <a:r>
              <a:rPr lang="de-CH" dirty="0"/>
              <a:t>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length</a:t>
            </a:r>
            <a:r>
              <a:rPr lang="de-CH" dirty="0"/>
              <a:t> (512 </a:t>
            </a:r>
            <a:r>
              <a:rPr lang="de-CH" dirty="0" err="1"/>
              <a:t>tokens</a:t>
            </a:r>
            <a:r>
              <a:rPr lang="de-CH" dirty="0"/>
              <a:t>) </a:t>
            </a:r>
          </a:p>
          <a:p>
            <a:pPr lvl="2"/>
            <a:r>
              <a:rPr lang="de-DE" dirty="0" err="1"/>
              <a:t>Lowercasing</a:t>
            </a:r>
            <a:endParaRPr lang="de-DE" dirty="0"/>
          </a:p>
          <a:p>
            <a:pPr lvl="2"/>
            <a:r>
              <a:rPr lang="de-DE" dirty="0" err="1"/>
              <a:t>Stemming</a:t>
            </a:r>
            <a:r>
              <a:rPr lang="de-DE" dirty="0"/>
              <a:t> (</a:t>
            </a:r>
            <a:r>
              <a:rPr lang="de-DE" dirty="0" err="1"/>
              <a:t>Snowball</a:t>
            </a:r>
            <a:r>
              <a:rPr lang="de-DE" dirty="0"/>
              <a:t>) / (</a:t>
            </a:r>
            <a:r>
              <a:rPr lang="de-DE" dirty="0" err="1"/>
              <a:t>Lemmatization</a:t>
            </a:r>
            <a:r>
              <a:rPr lang="de-DE" dirty="0"/>
              <a:t> – </a:t>
            </a:r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apply</a:t>
            </a:r>
            <a:r>
              <a:rPr lang="de-DE" dirty="0"/>
              <a:t>) </a:t>
            </a:r>
          </a:p>
          <a:p>
            <a:pPr lvl="2"/>
            <a:r>
              <a:rPr lang="de-DE" dirty="0" err="1"/>
              <a:t>Punctuations</a:t>
            </a:r>
            <a:r>
              <a:rPr lang="de-DE" dirty="0"/>
              <a:t>,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removal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Label </a:t>
            </a:r>
            <a:r>
              <a:rPr lang="de-DE" dirty="0" err="1"/>
              <a:t>preprocessing</a:t>
            </a:r>
            <a:r>
              <a:rPr lang="de-DE" dirty="0"/>
              <a:t>: </a:t>
            </a:r>
            <a:r>
              <a:rPr lang="de-DE" dirty="0" err="1"/>
              <a:t>filtering</a:t>
            </a:r>
            <a:r>
              <a:rPr lang="de-DE" dirty="0"/>
              <a:t> out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25 </a:t>
            </a:r>
            <a:r>
              <a:rPr lang="de-DE" dirty="0" err="1"/>
              <a:t>texts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pPr lvl="2"/>
            <a:r>
              <a:rPr lang="de-DE" dirty="0" err="1"/>
              <a:t>Balancing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(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,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in a </a:t>
            </a:r>
            <a:r>
              <a:rPr lang="de-DE" dirty="0" err="1"/>
              <a:t>multilabel</a:t>
            </a:r>
            <a:r>
              <a:rPr lang="de-DE" dirty="0"/>
              <a:t> </a:t>
            </a:r>
            <a:r>
              <a:rPr lang="de-DE" dirty="0" err="1"/>
              <a:t>setting</a:t>
            </a:r>
            <a:r>
              <a:rPr lang="de-DE" dirty="0"/>
              <a:t>)  </a:t>
            </a:r>
          </a:p>
          <a:p>
            <a:pPr lvl="1"/>
            <a:r>
              <a:rPr lang="de-DE" dirty="0" err="1"/>
              <a:t>Tested</a:t>
            </a:r>
            <a:r>
              <a:rPr lang="de-DE" dirty="0"/>
              <a:t>: SVM, NB, RF, </a:t>
            </a:r>
            <a:r>
              <a:rPr lang="de-DE" dirty="0" err="1"/>
              <a:t>XGBoost</a:t>
            </a:r>
            <a:r>
              <a:rPr lang="de-DE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11715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C69C6-D44F-7EFE-369F-A17E00AF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- </a:t>
            </a:r>
            <a:r>
              <a:rPr lang="de-CH" dirty="0" err="1"/>
              <a:t>sVM</a:t>
            </a:r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7AAAE31-5A78-F298-EDB0-E52C41ABBBC7}"/>
              </a:ext>
            </a:extLst>
          </p:cNvPr>
          <p:cNvSpPr txBox="1"/>
          <p:nvPr/>
        </p:nvSpPr>
        <p:spPr>
          <a:xfrm>
            <a:off x="371475" y="1943100"/>
            <a:ext cx="528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SVM –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EBBC55A-36B0-9E4B-0B83-C37CBA559EB6}"/>
              </a:ext>
            </a:extLst>
          </p:cNvPr>
          <p:cNvSpPr txBox="1"/>
          <p:nvPr/>
        </p:nvSpPr>
        <p:spPr>
          <a:xfrm>
            <a:off x="6096000" y="1943100"/>
            <a:ext cx="499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SVM – </a:t>
            </a: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  <a:r>
              <a:rPr lang="de-CH" sz="1200" dirty="0"/>
              <a:t>(</a:t>
            </a:r>
            <a:r>
              <a:rPr lang="de-CH" sz="1200" dirty="0" err="1"/>
              <a:t>only</a:t>
            </a:r>
            <a:r>
              <a:rPr lang="de-CH" sz="1200" dirty="0"/>
              <a:t> </a:t>
            </a:r>
            <a:r>
              <a:rPr lang="de-CH" sz="1200" dirty="0" err="1"/>
              <a:t>labels</a:t>
            </a:r>
            <a:r>
              <a:rPr lang="de-CH" sz="1200" dirty="0"/>
              <a:t> </a:t>
            </a:r>
            <a:r>
              <a:rPr lang="de-CH" sz="1200" dirty="0" err="1"/>
              <a:t>with</a:t>
            </a:r>
            <a:r>
              <a:rPr lang="de-CH" sz="1200" dirty="0"/>
              <a:t> &gt;25 </a:t>
            </a:r>
            <a:r>
              <a:rPr lang="de-CH" sz="1200" dirty="0" err="1"/>
              <a:t>samples</a:t>
            </a:r>
            <a:r>
              <a:rPr lang="de-CH" sz="1200" dirty="0"/>
              <a:t>)</a:t>
            </a:r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58A494D-290A-3FFA-0185-2BB1EC437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49" y="2343111"/>
            <a:ext cx="5599889" cy="39753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A4D943-A44E-305D-6D3E-096791684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56059"/>
            <a:ext cx="55753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DFC3C-7B96-F3DB-7958-45FA8315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- Naive Bayes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A58C8F-6915-18E7-A1E6-17402BE53BA3}"/>
              </a:ext>
            </a:extLst>
          </p:cNvPr>
          <p:cNvSpPr txBox="1"/>
          <p:nvPr/>
        </p:nvSpPr>
        <p:spPr>
          <a:xfrm>
            <a:off x="3097266" y="2129413"/>
            <a:ext cx="581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NB -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lang="de-CH" sz="1200" dirty="0">
                <a:solidFill>
                  <a:prstClr val="black"/>
                </a:solidFill>
                <a:latin typeface="Gill Sans MT" panose="020B0502020104020203"/>
              </a:rPr>
              <a:t>(</a:t>
            </a:r>
            <a:r>
              <a:rPr kumimoji="0" lang="de-CH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only</a:t>
            </a: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de-CH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labels</a:t>
            </a: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de-CH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with</a:t>
            </a: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&gt;25 </a:t>
            </a:r>
            <a:r>
              <a:rPr kumimoji="0" lang="de-CH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samples</a:t>
            </a: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)</a:t>
            </a:r>
            <a:r>
              <a:rPr lang="de-CH" dirty="0"/>
              <a:t>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D0EB324-1BE0-AC7E-59B8-E8BC5DDBE0D8}"/>
              </a:ext>
            </a:extLst>
          </p:cNvPr>
          <p:cNvSpPr txBox="1"/>
          <p:nvPr/>
        </p:nvSpPr>
        <p:spPr>
          <a:xfrm>
            <a:off x="623004" y="6070078"/>
            <a:ext cx="1117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models can handle imbalanced data better. Random Forests or Gradient Boosting Machines can be more resilient to class imbalance. </a:t>
            </a:r>
            <a:endParaRPr lang="de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5502D7-1FE5-A115-7A00-C7B47F309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717" y="2500888"/>
            <a:ext cx="5056352" cy="356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130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205</TotalTime>
  <Words>1657</Words>
  <Application>Microsoft Macintosh PowerPoint</Application>
  <PresentationFormat>Widescreen</PresentationFormat>
  <Paragraphs>195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Gill Sans MT</vt:lpstr>
      <vt:lpstr>Inter</vt:lpstr>
      <vt:lpstr>Wingdings</vt:lpstr>
      <vt:lpstr>Wingdings 2</vt:lpstr>
      <vt:lpstr>Dividende</vt:lpstr>
      <vt:lpstr>Final Presentation </vt:lpstr>
      <vt:lpstr>Agenda</vt:lpstr>
      <vt:lpstr>Task 2</vt:lpstr>
      <vt:lpstr>Recap Goal for Task 3</vt:lpstr>
      <vt:lpstr>Dataset Overview </vt:lpstr>
      <vt:lpstr>Evaluation Strategy </vt:lpstr>
      <vt:lpstr>Baseline Models </vt:lpstr>
      <vt:lpstr>F1-Scores for Baseline Model - sVM</vt:lpstr>
      <vt:lpstr>F1-Scores for Baseline Model - Naive Bayes </vt:lpstr>
      <vt:lpstr>F1-Scores for Baseline Model – Random Forest</vt:lpstr>
      <vt:lpstr>F1-Scores for Baseline Model – XGBoost</vt:lpstr>
      <vt:lpstr>Baseline model</vt:lpstr>
      <vt:lpstr>BERT</vt:lpstr>
      <vt:lpstr>Advanced Models: bert-base-uncased</vt:lpstr>
      <vt:lpstr>Advanced Models: biobert-base-cased</vt:lpstr>
      <vt:lpstr>Advanced Models: ClinicalBERT</vt:lpstr>
      <vt:lpstr>BERT modelS</vt:lpstr>
      <vt:lpstr>GPT</vt:lpstr>
      <vt:lpstr>zero-Shot Prompt</vt:lpstr>
      <vt:lpstr>Few-Shot Prompt with 1 example sample</vt:lpstr>
      <vt:lpstr>zero-Shot Prompt For Meditron (Not instruction-finetuned Variant)</vt:lpstr>
      <vt:lpstr>zero-Shot Prompt For Mistral (no system messages)</vt:lpstr>
      <vt:lpstr>Issues</vt:lpstr>
      <vt:lpstr>Statistics for generated responses</vt:lpstr>
      <vt:lpstr>F1-Scores for Llama 2 Models</vt:lpstr>
      <vt:lpstr>F1-Scores for Llama 2 Models</vt:lpstr>
      <vt:lpstr>Conclusion</vt:lpstr>
      <vt:lpstr>Overall Scores for all Models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</dc:title>
  <dc:creator>Rebecka Fahrni</dc:creator>
  <cp:lastModifiedBy>Joseph Weibel</cp:lastModifiedBy>
  <cp:revision>78</cp:revision>
  <dcterms:created xsi:type="dcterms:W3CDTF">2023-12-18T14:19:18Z</dcterms:created>
  <dcterms:modified xsi:type="dcterms:W3CDTF">2024-01-09T19:46:56Z</dcterms:modified>
</cp:coreProperties>
</file>