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528" y="-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748F2-5FF0-30CE-DBCD-988276C438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Final </a:t>
            </a:r>
            <a:r>
              <a:rPr lang="de-CH" dirty="0" err="1"/>
              <a:t>Presentation</a:t>
            </a:r>
            <a:r>
              <a:rPr lang="de-CH" dirty="0"/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EE1F49-25D3-794B-5A34-D747DF58EC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Natural Language Processing 									</a:t>
            </a:r>
          </a:p>
          <a:p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BB11872-6B74-DED1-E2DF-FB7724B0249A}"/>
              </a:ext>
            </a:extLst>
          </p:cNvPr>
          <p:cNvSpPr txBox="1"/>
          <p:nvPr/>
        </p:nvSpPr>
        <p:spPr>
          <a:xfrm>
            <a:off x="7865706" y="5837569"/>
            <a:ext cx="364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2"/>
                </a:solidFill>
              </a:rPr>
              <a:t>Rebecka Fahrni ,   Joseph Weibel</a:t>
            </a:r>
          </a:p>
        </p:txBody>
      </p:sp>
    </p:spTree>
    <p:extLst>
      <p:ext uri="{BB962C8B-B14F-4D97-AF65-F5344CB8AC3E}">
        <p14:creationId xmlns:p14="http://schemas.microsoft.com/office/powerpoint/2010/main" val="144811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27532C-F8EA-BCCD-F43E-7C95722C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de-CH" sz="32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5F5524-26ED-DB68-1CB8-FE5FA9205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de-CH" dirty="0" err="1"/>
              <a:t>Recap</a:t>
            </a:r>
            <a:r>
              <a:rPr lang="de-CH" dirty="0"/>
              <a:t> Project Goal </a:t>
            </a:r>
          </a:p>
          <a:p>
            <a:r>
              <a:rPr lang="de-CH" dirty="0"/>
              <a:t>Dataset </a:t>
            </a:r>
            <a:r>
              <a:rPr lang="de-CH" dirty="0" err="1"/>
              <a:t>Overview</a:t>
            </a:r>
            <a:r>
              <a:rPr lang="de-CH" dirty="0"/>
              <a:t> </a:t>
            </a:r>
          </a:p>
          <a:p>
            <a:r>
              <a:rPr lang="de-CH" dirty="0"/>
              <a:t>Baseline </a:t>
            </a:r>
            <a:r>
              <a:rPr lang="de-CH" dirty="0" err="1"/>
              <a:t>model</a:t>
            </a:r>
            <a:r>
              <a:rPr lang="de-CH" dirty="0"/>
              <a:t> </a:t>
            </a:r>
          </a:p>
          <a:p>
            <a:r>
              <a:rPr lang="de-CH" dirty="0" err="1"/>
              <a:t>Applying</a:t>
            </a:r>
            <a:r>
              <a:rPr lang="de-CH" dirty="0"/>
              <a:t> BERT-like and GPT-like </a:t>
            </a:r>
            <a:r>
              <a:rPr lang="de-CH" dirty="0" err="1"/>
              <a:t>models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355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49A26-6262-F31A-90D1-A1A6C89B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de-CH" dirty="0" err="1"/>
              <a:t>Recap</a:t>
            </a:r>
            <a:r>
              <a:rPr lang="de-CH" dirty="0"/>
              <a:t> </a:t>
            </a:r>
            <a:r>
              <a:rPr lang="de-CH" dirty="0" err="1"/>
              <a:t>Project’s</a:t>
            </a:r>
            <a:r>
              <a:rPr lang="de-CH" dirty="0"/>
              <a:t> Goal 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6" descr="Stethoskop">
            <a:extLst>
              <a:ext uri="{FF2B5EF4-FFF2-40B4-BE49-F238E27FC236}">
                <a16:creationId xmlns:a16="http://schemas.microsoft.com/office/drawing/2014/main" id="{B4BC833E-581E-7069-1078-D55E89FDD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225" y="2533078"/>
            <a:ext cx="3305175" cy="330517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DB290-F809-E459-D65B-6FFE28384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r>
              <a:rPr lang="de-CH" dirty="0"/>
              <a:t>Classification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medical</a:t>
            </a:r>
            <a:r>
              <a:rPr lang="de-CH" dirty="0"/>
              <a:t> </a:t>
            </a:r>
            <a:r>
              <a:rPr lang="de-CH" dirty="0" err="1"/>
              <a:t>transcriptions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medical</a:t>
            </a:r>
            <a:r>
              <a:rPr lang="de-CH" dirty="0"/>
              <a:t> </a:t>
            </a:r>
            <a:r>
              <a:rPr lang="de-CH" dirty="0" err="1"/>
              <a:t>specialties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009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D59F6-BF88-4DE2-1086-76DE3D27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Dataset Overview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DCB926E-1327-E647-D7BD-2D5E5EFAF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" y="2529423"/>
            <a:ext cx="4962525" cy="331248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3C68011-C926-E08B-47E3-057E5070594B}"/>
              </a:ext>
            </a:extLst>
          </p:cNvPr>
          <p:cNvSpPr txBox="1"/>
          <p:nvPr/>
        </p:nvSpPr>
        <p:spPr>
          <a:xfrm>
            <a:off x="6335805" y="2180496"/>
            <a:ext cx="5275001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 Multi-Label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 Medical transcriptions for various medical specialties </a:t>
            </a:r>
          </a:p>
        </p:txBody>
      </p:sp>
    </p:spTree>
    <p:extLst>
      <p:ext uri="{BB962C8B-B14F-4D97-AF65-F5344CB8AC3E}">
        <p14:creationId xmlns:p14="http://schemas.microsoft.com/office/powerpoint/2010/main" val="414801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57C8B-1CFD-531A-EBBB-21D7D8EF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de-CH" dirty="0"/>
              <a:t>Evaluation </a:t>
            </a:r>
            <a:r>
              <a:rPr lang="de-CH" dirty="0" err="1"/>
              <a:t>Strategy</a:t>
            </a:r>
            <a:r>
              <a:rPr lang="de-CH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Fragebogen">
            <a:extLst>
              <a:ext uri="{FF2B5EF4-FFF2-40B4-BE49-F238E27FC236}">
                <a16:creationId xmlns:a16="http://schemas.microsoft.com/office/drawing/2014/main" id="{12C493E2-6F54-1B88-73E2-11A30FC5E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3878" y="2361056"/>
            <a:ext cx="3649219" cy="364921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89B587-C6D9-A542-0FD3-9DEC01CA4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de-CH" dirty="0"/>
              <a:t>Evaluation </a:t>
            </a:r>
            <a:r>
              <a:rPr lang="de-CH" dirty="0" err="1"/>
              <a:t>of</a:t>
            </a:r>
            <a:r>
              <a:rPr lang="de-CH" dirty="0"/>
              <a:t> Methods </a:t>
            </a:r>
            <a:r>
              <a:rPr lang="de-CH" dirty="0" err="1"/>
              <a:t>by</a:t>
            </a:r>
            <a:r>
              <a:rPr lang="de-CH" dirty="0"/>
              <a:t> 3-fold </a:t>
            </a:r>
            <a:r>
              <a:rPr lang="de-CH" dirty="0" err="1"/>
              <a:t>cross</a:t>
            </a:r>
            <a:r>
              <a:rPr lang="de-CH" dirty="0"/>
              <a:t>-validation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ensure</a:t>
            </a:r>
            <a:r>
              <a:rPr lang="de-CH" dirty="0"/>
              <a:t> robust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assessment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726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BEEEEE-DC54-315F-1A1C-93DCDCC7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de-CH" sz="3200">
                <a:solidFill>
                  <a:srgbClr val="FFFFFF"/>
                </a:solidFill>
              </a:rPr>
              <a:t>Baseline Models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2E06B-C46A-CF75-1011-3E8751680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de-CH" dirty="0"/>
              <a:t>Pipeline: </a:t>
            </a:r>
          </a:p>
          <a:p>
            <a:pPr lvl="1"/>
            <a:r>
              <a:rPr lang="de-CH" dirty="0"/>
              <a:t>TF-IDF </a:t>
            </a:r>
            <a:r>
              <a:rPr lang="de-CH" dirty="0" err="1"/>
              <a:t>with</a:t>
            </a:r>
            <a:r>
              <a:rPr lang="de-CH" dirty="0"/>
              <a:t> Naive Bayes / SVM </a:t>
            </a:r>
          </a:p>
          <a:p>
            <a:pPr lvl="1"/>
            <a:r>
              <a:rPr lang="de-CH" dirty="0" err="1"/>
              <a:t>Pre-processing</a:t>
            </a:r>
            <a:r>
              <a:rPr lang="de-CH" dirty="0"/>
              <a:t>: </a:t>
            </a:r>
          </a:p>
          <a:p>
            <a:pPr lvl="2"/>
            <a:r>
              <a:rPr lang="de-CH" dirty="0" err="1"/>
              <a:t>standarize</a:t>
            </a:r>
            <a:r>
              <a:rPr lang="de-CH" dirty="0"/>
              <a:t>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length</a:t>
            </a:r>
            <a:r>
              <a:rPr lang="de-CH" dirty="0"/>
              <a:t> (512tokens) </a:t>
            </a:r>
          </a:p>
          <a:p>
            <a:pPr lvl="2"/>
            <a:r>
              <a:rPr lang="de-DE" dirty="0" err="1"/>
              <a:t>Lowercasing</a:t>
            </a:r>
            <a:endParaRPr lang="de-DE" dirty="0"/>
          </a:p>
          <a:p>
            <a:pPr lvl="2"/>
            <a:r>
              <a:rPr lang="de-DE" dirty="0" err="1"/>
              <a:t>Stemming</a:t>
            </a:r>
            <a:r>
              <a:rPr lang="de-DE" dirty="0"/>
              <a:t> (</a:t>
            </a:r>
            <a:r>
              <a:rPr lang="de-DE" dirty="0" err="1"/>
              <a:t>Snowball</a:t>
            </a:r>
            <a:r>
              <a:rPr lang="de-DE" dirty="0"/>
              <a:t>) / </a:t>
            </a:r>
            <a:r>
              <a:rPr lang="de-DE" dirty="0" err="1"/>
              <a:t>Lemmatization</a:t>
            </a:r>
            <a:endParaRPr lang="de-DE" dirty="0"/>
          </a:p>
          <a:p>
            <a:pPr lvl="2"/>
            <a:r>
              <a:rPr lang="de-DE" dirty="0" err="1"/>
              <a:t>Punctuations</a:t>
            </a:r>
            <a:r>
              <a:rPr lang="de-DE" dirty="0"/>
              <a:t>, </a:t>
            </a:r>
            <a:r>
              <a:rPr lang="de-DE" dirty="0" err="1"/>
              <a:t>numbers</a:t>
            </a:r>
            <a:r>
              <a:rPr lang="de-DE" dirty="0"/>
              <a:t> </a:t>
            </a:r>
            <a:r>
              <a:rPr lang="de-DE" dirty="0" err="1"/>
              <a:t>removal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Label </a:t>
            </a:r>
            <a:r>
              <a:rPr lang="de-DE" dirty="0" err="1"/>
              <a:t>preprocessing</a:t>
            </a:r>
            <a:r>
              <a:rPr lang="de-DE" dirty="0"/>
              <a:t>: </a:t>
            </a:r>
            <a:r>
              <a:rPr lang="de-DE" dirty="0" err="1"/>
              <a:t>filtering</a:t>
            </a:r>
            <a:r>
              <a:rPr lang="de-DE" dirty="0"/>
              <a:t> out </a:t>
            </a:r>
            <a:r>
              <a:rPr lang="de-DE" dirty="0" err="1"/>
              <a:t>labels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20 </a:t>
            </a:r>
            <a:r>
              <a:rPr lang="de-DE" dirty="0" err="1"/>
              <a:t>texts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labels</a:t>
            </a:r>
            <a:endParaRPr lang="de-DE" dirty="0"/>
          </a:p>
          <a:p>
            <a:pPr lvl="2"/>
            <a:r>
              <a:rPr lang="de-DE" dirty="0" err="1"/>
              <a:t>Oversampling</a:t>
            </a:r>
            <a:r>
              <a:rPr lang="de-DE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1715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555DC-D755-5E62-FA68-E2C67187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Advanced</a:t>
            </a:r>
            <a:r>
              <a:rPr lang="de-CH" dirty="0"/>
              <a:t> Models (Task 3)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0F4CF6-C7F1-F4F7-66B9-61891A959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BERT and GPT </a:t>
            </a:r>
          </a:p>
          <a:p>
            <a:pPr lvl="1"/>
            <a:r>
              <a:rPr lang="en-US" dirty="0"/>
              <a:t>Advanced Models: Exploring the capabilities of BERT and GPT in medical text analysis used for identifying </a:t>
            </a:r>
            <a:r>
              <a:rPr lang="de-CH" dirty="0" err="1"/>
              <a:t>complex</a:t>
            </a:r>
            <a:r>
              <a:rPr lang="de-CH" dirty="0"/>
              <a:t> </a:t>
            </a:r>
            <a:r>
              <a:rPr lang="de-CH" dirty="0" err="1"/>
              <a:t>language</a:t>
            </a:r>
            <a:r>
              <a:rPr lang="de-CH" dirty="0"/>
              <a:t> </a:t>
            </a:r>
            <a:r>
              <a:rPr lang="de-CH" dirty="0" err="1"/>
              <a:t>patterns</a:t>
            </a:r>
            <a:r>
              <a:rPr lang="de-CH" dirty="0"/>
              <a:t> </a:t>
            </a:r>
          </a:p>
          <a:p>
            <a:pPr lvl="1"/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preporcessing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BERT</a:t>
            </a:r>
          </a:p>
          <a:p>
            <a:pPr lvl="1"/>
            <a:r>
              <a:rPr lang="en-US" dirty="0"/>
              <a:t>BERT Variants: Utilizing </a:t>
            </a:r>
            <a:r>
              <a:rPr lang="en-US" dirty="0" err="1"/>
              <a:t>bert</a:t>
            </a:r>
            <a:r>
              <a:rPr lang="en-US" dirty="0"/>
              <a:t>-base-uncased and </a:t>
            </a:r>
            <a:r>
              <a:rPr lang="en-US" dirty="0" err="1"/>
              <a:t>biobert</a:t>
            </a:r>
            <a:r>
              <a:rPr lang="en-US" dirty="0"/>
              <a:t> for nuanced text understanding.</a:t>
            </a:r>
          </a:p>
          <a:p>
            <a:pPr lvl="1"/>
            <a:r>
              <a:rPr lang="en-US" dirty="0"/>
              <a:t>GPT Models: Implementing llama2 and </a:t>
            </a:r>
            <a:r>
              <a:rPr lang="en-US" dirty="0" err="1"/>
              <a:t>meditron</a:t>
            </a:r>
            <a:r>
              <a:rPr lang="en-US" dirty="0"/>
              <a:t> for comprehensive label prediction.</a:t>
            </a:r>
            <a:endParaRPr lang="de-CH" dirty="0"/>
          </a:p>
          <a:p>
            <a:pPr lvl="2"/>
            <a:r>
              <a:rPr lang="de-CH" dirty="0"/>
              <a:t>Experiment </a:t>
            </a:r>
            <a:r>
              <a:rPr lang="de-CH" dirty="0" err="1"/>
              <a:t>with</a:t>
            </a:r>
            <a:r>
              <a:rPr lang="de-CH" dirty="0"/>
              <a:t> MEDITRON </a:t>
            </a:r>
          </a:p>
          <a:p>
            <a:pPr lvl="2"/>
            <a:endParaRPr lang="de-CH" dirty="0"/>
          </a:p>
          <a:p>
            <a:pPr marL="324000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1554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8CDA7-46A4-831B-2A0D-BC23D699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Evaluation </a:t>
            </a:r>
            <a:r>
              <a:rPr lang="de-CH" dirty="0" err="1"/>
              <a:t>Metrics</a:t>
            </a:r>
            <a:r>
              <a:rPr lang="de-CH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3DC6F3-4AA1-94AA-3064-3C60692F6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Metric:    F1-scores, balancing precision and recall for a holistic performance view</a:t>
            </a:r>
          </a:p>
          <a:p>
            <a:r>
              <a:rPr lang="en-US" dirty="0"/>
              <a:t>Importance:   F1-score is crucial for datasets with imbalanced classes, common in medical texts.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473611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205</Words>
  <Application>Microsoft Office PowerPoint</Application>
  <PresentationFormat>Breitbild</PresentationFormat>
  <Paragraphs>35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Dividende</vt:lpstr>
      <vt:lpstr>Final Presentation </vt:lpstr>
      <vt:lpstr>Agenda</vt:lpstr>
      <vt:lpstr>Recap Project’s Goal </vt:lpstr>
      <vt:lpstr>Dataset Overview </vt:lpstr>
      <vt:lpstr>Evaluation Strategy </vt:lpstr>
      <vt:lpstr>Baseline Models </vt:lpstr>
      <vt:lpstr>Advanced Models (Task 3) </vt:lpstr>
      <vt:lpstr>Evaluation Metrics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</dc:title>
  <dc:creator>Rebecka Fahrni</dc:creator>
  <cp:lastModifiedBy>Rebecka Fahrni</cp:lastModifiedBy>
  <cp:revision>1</cp:revision>
  <dcterms:created xsi:type="dcterms:W3CDTF">2023-12-18T14:19:18Z</dcterms:created>
  <dcterms:modified xsi:type="dcterms:W3CDTF">2023-12-18T14:48:03Z</dcterms:modified>
</cp:coreProperties>
</file>