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2" r:id="rId6"/>
    <p:sldId id="267" r:id="rId7"/>
    <p:sldId id="265" r:id="rId8"/>
    <p:sldId id="261" r:id="rId9"/>
    <p:sldId id="271" r:id="rId10"/>
    <p:sldId id="269" r:id="rId11"/>
    <p:sldId id="259" r:id="rId12"/>
    <p:sldId id="272" r:id="rId13"/>
    <p:sldId id="273" r:id="rId14"/>
  </p:sldIdLst>
  <p:sldSz cx="14630400" cy="8229600"/>
  <p:notesSz cx="8229600" cy="14630400"/>
  <p:embeddedFontLst>
    <p:embeddedFont>
      <p:font typeface="Mukta Light" panose="020B0604020202020204" charset="0"/>
      <p:regular r:id="rId16"/>
    </p:embeddedFont>
    <p:embeddedFont>
      <p:font typeface="Prompt Medium" panose="00000600000000000000" pitchFamily="2" charset="-34"/>
      <p:regular r:id="rId17"/>
    </p:embeddedFont>
    <p:embeddedFont>
      <p:font typeface="Source Sans Pro" panose="020B050303040302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B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7" autoAdjust="0"/>
    <p:restoredTop sz="84696" autoAdjust="0"/>
  </p:normalViewPr>
  <p:slideViewPr>
    <p:cSldViewPr snapToGrid="0" snapToObjects="1">
      <p:cViewPr varScale="1">
        <p:scale>
          <a:sx n="46" d="100"/>
          <a:sy n="46" d="100"/>
        </p:scale>
        <p:origin x="105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3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AD8E9"/>
                </a:solidFill>
                <a:latin typeface="Mukta Light" pitchFamily="34" charset="0"/>
                <a:ea typeface="Mukta Light" pitchFamily="34" charset="-122"/>
                <a:cs typeface="Mukta Light" pitchFamily="34" charset="-120"/>
              </a:rPr>
              <a:t>Este </a:t>
            </a:r>
            <a:r>
              <a:rPr lang="en-US" sz="1200" dirty="0" err="1">
                <a:solidFill>
                  <a:srgbClr val="DAD8E9"/>
                </a:solidFill>
                <a:latin typeface="Mukta Light" pitchFamily="34" charset="0"/>
                <a:ea typeface="Mukta Light" pitchFamily="34" charset="-122"/>
                <a:cs typeface="Mukta Light" pitchFamily="34" charset="-120"/>
              </a:rPr>
              <a:t>estudio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tiene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como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objetivo</a:t>
            </a:r>
            <a:r>
              <a:rPr lang="en-US" sz="1200" dirty="0">
                <a:solidFill>
                  <a:srgbClr val="DAD8E9"/>
                </a:solidFill>
                <a:latin typeface="Mukta Light" pitchFamily="34" charset="0"/>
                <a:ea typeface="Mukta Light" pitchFamily="34" charset="-122"/>
                <a:cs typeface="Mukta Light" pitchFamily="34" charset="-120"/>
              </a:rPr>
              <a:t> principal </a:t>
            </a:r>
            <a:r>
              <a:rPr lang="en-US" sz="1200" dirty="0" err="1">
                <a:solidFill>
                  <a:srgbClr val="DAD8E9"/>
                </a:solidFill>
                <a:latin typeface="Mukta Light" pitchFamily="34" charset="0"/>
                <a:ea typeface="Mukta Light" pitchFamily="34" charset="-122"/>
                <a:cs typeface="Mukta Light" pitchFamily="34" charset="-120"/>
              </a:rPr>
              <a:t>evaluar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necesidades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información</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espera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una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Artroplastia</a:t>
            </a:r>
            <a:r>
              <a:rPr lang="en-US" sz="1200" dirty="0">
                <a:solidFill>
                  <a:srgbClr val="DAD8E9"/>
                </a:solidFill>
                <a:latin typeface="Mukta Light" pitchFamily="34" charset="0"/>
                <a:ea typeface="Mukta Light" pitchFamily="34" charset="-122"/>
                <a:cs typeface="Mukta Light" pitchFamily="34" charset="-120"/>
              </a:rPr>
              <a:t> Total de </a:t>
            </a:r>
            <a:r>
              <a:rPr lang="en-US" sz="1200" dirty="0" err="1">
                <a:solidFill>
                  <a:srgbClr val="DAD8E9"/>
                </a:solidFill>
                <a:latin typeface="Mukta Light" pitchFamily="34" charset="0"/>
                <a:ea typeface="Mukta Light" pitchFamily="34" charset="-122"/>
                <a:cs typeface="Mukta Light" pitchFamily="34" charset="-120"/>
              </a:rPr>
              <a:t>Rodilla</a:t>
            </a:r>
            <a:r>
              <a:rPr lang="en-US" sz="1200" dirty="0">
                <a:solidFill>
                  <a:srgbClr val="DAD8E9"/>
                </a:solidFill>
                <a:latin typeface="Mukta Light" pitchFamily="34" charset="0"/>
                <a:ea typeface="Mukta Light" pitchFamily="34" charset="-122"/>
                <a:cs typeface="Mukta Light" pitchFamily="34" charset="-120"/>
              </a:rPr>
              <a:t> (ATR). A </a:t>
            </a:r>
            <a:r>
              <a:rPr lang="en-US" sz="1200" dirty="0" err="1">
                <a:solidFill>
                  <a:srgbClr val="DAD8E9"/>
                </a:solidFill>
                <a:latin typeface="Mukta Light" pitchFamily="34" charset="0"/>
                <a:ea typeface="Mukta Light" pitchFamily="34" charset="-122"/>
                <a:cs typeface="Mukta Light" pitchFamily="34" charset="-120"/>
              </a:rPr>
              <a:t>través</a:t>
            </a:r>
            <a:r>
              <a:rPr lang="en-US" sz="1200" dirty="0">
                <a:solidFill>
                  <a:srgbClr val="DAD8E9"/>
                </a:solidFill>
                <a:latin typeface="Mukta Light" pitchFamily="34" charset="0"/>
                <a:ea typeface="Mukta Light" pitchFamily="34" charset="-122"/>
                <a:cs typeface="Mukta Light" pitchFamily="34" charset="-120"/>
              </a:rPr>
              <a:t> de un </a:t>
            </a:r>
            <a:r>
              <a:rPr lang="en-US" sz="1200" dirty="0" err="1">
                <a:solidFill>
                  <a:srgbClr val="DAD8E9"/>
                </a:solidFill>
                <a:latin typeface="Mukta Light" pitchFamily="34" charset="0"/>
                <a:ea typeface="Mukta Light" pitchFamily="34" charset="-122"/>
                <a:cs typeface="Mukta Light" pitchFamily="34" charset="-120"/>
              </a:rPr>
              <a:t>análisis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cualitativo</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cuantitativo</a:t>
            </a:r>
            <a:r>
              <a:rPr lang="en-US" sz="1200" dirty="0">
                <a:solidFill>
                  <a:srgbClr val="DAD8E9"/>
                </a:solidFill>
                <a:latin typeface="Mukta Light" pitchFamily="34" charset="0"/>
                <a:ea typeface="Mukta Light" pitchFamily="34" charset="-122"/>
                <a:cs typeface="Mukta Light" pitchFamily="34" charset="-120"/>
              </a:rPr>
              <a:t> de sus </a:t>
            </a:r>
            <a:r>
              <a:rPr lang="en-US" sz="1200" dirty="0" err="1">
                <a:solidFill>
                  <a:srgbClr val="DAD8E9"/>
                </a:solidFill>
                <a:latin typeface="Mukta Light" pitchFamily="34" charset="0"/>
                <a:ea typeface="Mukta Light" pitchFamily="34" charset="-122"/>
                <a:cs typeface="Mukta Light" pitchFamily="34" charset="-120"/>
              </a:rPr>
              <a:t>expresiones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entrevistas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empleando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herramientas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digitales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avanzadas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buscamos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optimizar</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comunicación</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soporte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preoperatorio</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s-ES" dirty="0"/>
              <a:t>El </a:t>
            </a:r>
            <a:r>
              <a:rPr lang="es-ES" b="1" dirty="0"/>
              <a:t>análisis de sentimiento</a:t>
            </a:r>
            <a:r>
              <a:rPr lang="es-ES" dirty="0"/>
              <a:t>, también conocido como minería de opiniones, es una técnica del procesamiento de lenguaje natural que se utiliza para identificar y clasificar la opinión expresada en un texto como positiva, negativa o neutral. Esta técnica se basa en el reconocimiento y la comprensión del lenguaje natural, identificando palabras clave, temas y emociones expresadas en el texto.</a:t>
            </a:r>
            <a:endParaRPr lang="es-419" dirty="0"/>
          </a:p>
        </p:txBody>
      </p:sp>
    </p:spTree>
    <p:extLst>
      <p:ext uri="{BB962C8B-B14F-4D97-AF65-F5344CB8AC3E}">
        <p14:creationId xmlns:p14="http://schemas.microsoft.com/office/powerpoint/2010/main" val="230059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Margen</a:t>
            </a:r>
            <a:r>
              <a:rPr lang="en-US" dirty="0"/>
              <a:t> de </a:t>
            </a:r>
            <a:r>
              <a:rPr lang="en-US" dirty="0" err="1"/>
              <a:t>mejora</a:t>
            </a:r>
            <a:r>
              <a:rPr lang="en-US" dirty="0"/>
              <a:t>: </a:t>
            </a:r>
            <a:r>
              <a:rPr lang="en-US" dirty="0" err="1"/>
              <a:t>Mejorar</a:t>
            </a:r>
            <a:r>
              <a:rPr lang="en-US" dirty="0"/>
              <a:t> </a:t>
            </a:r>
            <a:r>
              <a:rPr lang="en-US" dirty="0" err="1"/>
              <a:t>el</a:t>
            </a:r>
            <a:r>
              <a:rPr lang="en-US" dirty="0"/>
              <a:t> </a:t>
            </a:r>
            <a:r>
              <a:rPr lang="en-US" dirty="0" err="1"/>
              <a:t>modelo</a:t>
            </a:r>
            <a:r>
              <a:rPr lang="en-US" dirty="0"/>
              <a:t> de analisis de </a:t>
            </a:r>
            <a:r>
              <a:rPr lang="en-US" dirty="0" err="1"/>
              <a:t>sentimiento</a:t>
            </a:r>
            <a:r>
              <a:rPr lang="en-US" dirty="0"/>
              <a:t>. Ver </a:t>
            </a:r>
            <a:r>
              <a:rPr lang="en-US" dirty="0" err="1"/>
              <a:t>como</a:t>
            </a:r>
            <a:r>
              <a:rPr lang="en-US" dirty="0"/>
              <a:t> se </a:t>
            </a:r>
            <a:r>
              <a:rPr lang="en-US" dirty="0" err="1"/>
              <a:t>puede</a:t>
            </a:r>
            <a:r>
              <a:rPr lang="en-US" dirty="0"/>
              <a:t> </a:t>
            </a:r>
            <a:r>
              <a:rPr lang="en-US" dirty="0" err="1"/>
              <a:t>mejorar</a:t>
            </a:r>
            <a:r>
              <a:rPr lang="en-US" dirty="0"/>
              <a:t> </a:t>
            </a:r>
            <a:r>
              <a:rPr lang="en-US" dirty="0" err="1"/>
              <a:t>el</a:t>
            </a:r>
            <a:r>
              <a:rPr lang="en-US" dirty="0"/>
              <a:t> </a:t>
            </a:r>
            <a:r>
              <a:rPr lang="en-US" dirty="0" err="1"/>
              <a:t>tema</a:t>
            </a:r>
            <a:r>
              <a:rPr lang="en-US" dirty="0"/>
              <a:t> del </a:t>
            </a:r>
            <a:r>
              <a:rPr lang="en-US" dirty="0" err="1"/>
              <a:t>contexto</a:t>
            </a:r>
            <a:endParaRPr lang="en-US" dirty="0"/>
          </a:p>
          <a:p>
            <a:endParaRPr lang="en-US" dirty="0"/>
          </a:p>
          <a:p>
            <a:r>
              <a:rPr lang="en-US" dirty="0"/>
              <a:t>La </a:t>
            </a:r>
            <a:r>
              <a:rPr lang="en-US" dirty="0" err="1"/>
              <a:t>puntuacion</a:t>
            </a:r>
            <a:r>
              <a:rPr lang="en-US" dirty="0"/>
              <a:t> de </a:t>
            </a:r>
            <a:r>
              <a:rPr lang="en-US" dirty="0" err="1"/>
              <a:t>sentimienot</a:t>
            </a:r>
            <a:r>
              <a:rPr lang="en-US" dirty="0"/>
              <a:t> </a:t>
            </a:r>
            <a:r>
              <a:rPr lang="en-US" dirty="0" err="1"/>
              <a:t>difiere</a:t>
            </a:r>
            <a:r>
              <a:rPr lang="en-US" dirty="0"/>
              <a:t> </a:t>
            </a:r>
            <a:r>
              <a:rPr lang="en-US" dirty="0" err="1"/>
              <a:t>segun</a:t>
            </a:r>
            <a:r>
              <a:rPr lang="en-US" dirty="0"/>
              <a:t> </a:t>
            </a:r>
            <a:r>
              <a:rPr lang="en-US" dirty="0" err="1"/>
              <a:t>el</a:t>
            </a:r>
            <a:r>
              <a:rPr lang="en-US" dirty="0"/>
              <a:t> </a:t>
            </a:r>
            <a:r>
              <a:rPr lang="en-US" dirty="0" err="1"/>
              <a:t>timepo</a:t>
            </a:r>
            <a:r>
              <a:rPr lang="en-US" dirty="0"/>
              <a:t> de </a:t>
            </a:r>
            <a:r>
              <a:rPr lang="en-US" dirty="0" err="1"/>
              <a:t>espera</a:t>
            </a:r>
            <a:r>
              <a:rPr lang="en-US" dirty="0"/>
              <a:t>? </a:t>
            </a:r>
            <a:r>
              <a:rPr lang="en-US" dirty="0" err="1"/>
              <a:t>Sexo</a:t>
            </a:r>
            <a:r>
              <a:rPr lang="en-US" dirty="0"/>
              <a:t>, </a:t>
            </a:r>
            <a:r>
              <a:rPr lang="en-US" dirty="0" err="1"/>
              <a:t>edad</a:t>
            </a:r>
            <a:r>
              <a:rPr lang="en-US"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Identificar</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cuantificar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categorías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emergentes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como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dudas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cirugía</a:t>
            </a:r>
            <a:r>
              <a:rPr lang="en-US" sz="1200" dirty="0">
                <a:solidFill>
                  <a:srgbClr val="DAD8E9"/>
                </a:solidFill>
                <a:latin typeface="Mukta Light" pitchFamily="34" charset="0"/>
                <a:ea typeface="Mukta Light" pitchFamily="34" charset="-122"/>
                <a:cs typeface="Mukta Light" pitchFamily="34" charset="-120"/>
              </a:rPr>
              <a:t> e inquietudes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postoperatorio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mediante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técnicas</a:t>
            </a:r>
            <a:r>
              <a:rPr lang="en-US" sz="1200" dirty="0">
                <a:solidFill>
                  <a:srgbClr val="DAD8E9"/>
                </a:solidFill>
                <a:latin typeface="Mukta Light" pitchFamily="34" charset="0"/>
                <a:ea typeface="Mukta Light" pitchFamily="34" charset="-122"/>
                <a:cs typeface="Mukta Light" pitchFamily="34" charset="-120"/>
              </a:rPr>
              <a:t> de NLP. </a:t>
            </a:r>
            <a:endParaRPr lang="en-US" sz="1200"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Determinar</a:t>
            </a:r>
            <a:r>
              <a:rPr lang="en-US" sz="1200" dirty="0">
                <a:solidFill>
                  <a:srgbClr val="DAD8E9"/>
                </a:solidFill>
                <a:latin typeface="Mukta Light" pitchFamily="34" charset="0"/>
                <a:ea typeface="Mukta Light" pitchFamily="34" charset="-122"/>
                <a:cs typeface="Mukta Light" pitchFamily="34" charset="-120"/>
              </a:rPr>
              <a:t> la carga </a:t>
            </a:r>
            <a:r>
              <a:rPr lang="en-US" sz="1200" dirty="0" err="1">
                <a:solidFill>
                  <a:srgbClr val="DAD8E9"/>
                </a:solidFill>
                <a:latin typeface="Mukta Light" pitchFamily="34" charset="0"/>
                <a:ea typeface="Mukta Light" pitchFamily="34" charset="-122"/>
                <a:cs typeface="Mukta Light" pitchFamily="34" charset="-120"/>
              </a:rPr>
              <a:t>emocional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positiva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negativa</a:t>
            </a:r>
            <a:r>
              <a:rPr lang="en-US" sz="1200" dirty="0">
                <a:solidFill>
                  <a:srgbClr val="DAD8E9"/>
                </a:solidFill>
                <a:latin typeface="Mukta Light" pitchFamily="34" charset="0"/>
                <a:ea typeface="Mukta Light" pitchFamily="34" charset="-122"/>
                <a:cs typeface="Mukta Light" pitchFamily="34" charset="-120"/>
              </a:rPr>
              <a:t> o neutral) de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relevantes</a:t>
            </a:r>
            <a:r>
              <a:rPr lang="en-US" sz="1200" dirty="0">
                <a:solidFill>
                  <a:srgbClr val="DAD8E9"/>
                </a:solidFill>
                <a:latin typeface="Mukta Light" pitchFamily="34" charset="0"/>
                <a:ea typeface="Mukta Light" pitchFamily="34" charset="-122"/>
                <a:cs typeface="Mukta Light" pitchFamily="34" charset="-120"/>
              </a:rPr>
              <a:t> para </a:t>
            </a:r>
            <a:r>
              <a:rPr lang="en-US" sz="1200" dirty="0" err="1">
                <a:solidFill>
                  <a:srgbClr val="DAD8E9"/>
                </a:solidFill>
                <a:latin typeface="Mukta Light" pitchFamily="34" charset="0"/>
                <a:ea typeface="Mukta Light" pitchFamily="34" charset="-122"/>
                <a:cs typeface="Mukta Light" pitchFamily="34" charset="-120"/>
              </a:rPr>
              <a:t>evaluar</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satisfacción</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niveles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ansiedad</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preoperatoria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optimizando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así</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atención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personalizada</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n-US"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62FC-CD75-C37E-073B-CEDFD3F91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56051-3217-AE6F-888E-152795FA5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0BAF0-67AF-E90A-DEE3-68AC92805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77C912-1FE0-0B19-5274-B253026F83D8}"/>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0646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319970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2E95C-7082-074F-FA52-52676BA54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16E5A9-0DD4-AE7B-B980-27AA0C7F1DBF}"/>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2AD5FEC-93DE-5C38-F73D-3D95159D7E4D}"/>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380165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A2E5C-3AFD-A312-3B89-55FC0E44E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61AFD-76F7-8578-E169-DFDB86BC7DF3}"/>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B38B21A-057E-183A-9A67-1BE9938C6C48}"/>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402407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66871-4313-367E-98AE-D28FAFE9A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4B867C-D944-9C39-2840-676AB2A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0CCA0-959B-D33C-5A20-7446BF6EA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C1D394-3731-8F9A-AF97-1A1188EC488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120588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C7B8B-86E1-EC96-7713-1B854ACEB1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95CE3-C5CB-5180-95E9-F391EC15CF70}"/>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60D0149-DDE7-F166-39D8-B93B46DEB05B}"/>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Uso</a:t>
            </a:r>
            <a:r>
              <a:rPr lang="en-US" sz="1200" dirty="0">
                <a:solidFill>
                  <a:srgbClr val="DAD8E9"/>
                </a:solidFill>
                <a:latin typeface="Mukta Light" pitchFamily="34" charset="0"/>
                <a:ea typeface="Mukta Light" pitchFamily="34" charset="-122"/>
                <a:cs typeface="Mukta Light" pitchFamily="34" charset="-120"/>
              </a:rPr>
              <a:t> de la API de OpenAI para </a:t>
            </a:r>
            <a:r>
              <a:rPr lang="en-US" sz="1200" dirty="0" err="1">
                <a:solidFill>
                  <a:srgbClr val="DAD8E9"/>
                </a:solidFill>
                <a:latin typeface="Mukta Light" pitchFamily="34" charset="0"/>
                <a:ea typeface="Mukta Light" pitchFamily="34" charset="-122"/>
                <a:cs typeface="Mukta Light" pitchFamily="34" charset="-120"/>
              </a:rPr>
              <a:t>dividir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grupos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temáticos</a:t>
            </a:r>
            <a:r>
              <a:rPr lang="en-US" sz="1200" dirty="0">
                <a:solidFill>
                  <a:srgbClr val="DAD8E9"/>
                </a:solidFill>
                <a:latin typeface="Mukta Light" pitchFamily="34" charset="0"/>
                <a:ea typeface="Mukta Light" pitchFamily="34" charset="-122"/>
                <a:cs typeface="Mukta Light" pitchFamily="34" charset="-120"/>
              </a:rPr>
              <a:t> (inquietudes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cirugía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dudas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postoperatorio</a:t>
            </a:r>
            <a:r>
              <a:rPr lang="en-US" sz="1200" dirty="0">
                <a:solidFill>
                  <a:srgbClr val="DAD8E9"/>
                </a:solidFill>
                <a:latin typeface="Mukta Light" pitchFamily="34" charset="0"/>
                <a:ea typeface="Mukta Light" pitchFamily="34" charset="-122"/>
                <a:cs typeface="Mukta Light" pitchFamily="34" charset="-120"/>
              </a:rPr>
              <a:t>, etc.), </a:t>
            </a:r>
            <a:r>
              <a:rPr lang="en-US" sz="1200" dirty="0" err="1">
                <a:solidFill>
                  <a:srgbClr val="DAD8E9"/>
                </a:solidFill>
                <a:latin typeface="Mukta Light" pitchFamily="34" charset="0"/>
                <a:ea typeface="Mukta Light" pitchFamily="34" charset="-122"/>
                <a:cs typeface="Mukta Light" pitchFamily="34" charset="-120"/>
              </a:rPr>
              <a:t>cuantificando</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frecuencia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cada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categoría</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s-419" dirty="0"/>
          </a:p>
        </p:txBody>
      </p:sp>
    </p:spTree>
    <p:extLst>
      <p:ext uri="{BB962C8B-B14F-4D97-AF65-F5344CB8AC3E}">
        <p14:creationId xmlns:p14="http://schemas.microsoft.com/office/powerpoint/2010/main" val="277067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hyperlink" Target="kneechat-dashboard.streamlit.app"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872728"/>
            <a:ext cx="7415927" cy="34290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Análisis de Necesidades de Información en Pacientes Pendientes de Artroplastia Total de Rodilla (ATR)</a:t>
            </a:r>
            <a:endParaRPr lang="en-US" sz="4300" dirty="0"/>
          </a:p>
        </p:txBody>
      </p:sp>
      <p:sp>
        <p:nvSpPr>
          <p:cNvPr id="4" name="Text 1"/>
          <p:cNvSpPr/>
          <p:nvPr/>
        </p:nvSpPr>
        <p:spPr>
          <a:xfrm>
            <a:off x="864037" y="5914404"/>
            <a:ext cx="7415927" cy="744813"/>
          </a:xfrm>
          <a:prstGeom prst="rect">
            <a:avLst/>
          </a:prstGeom>
          <a:noFill/>
          <a:ln/>
        </p:spPr>
        <p:txBody>
          <a:bodyPr wrap="square" lIns="0" tIns="0" rIns="0" bIns="0" rtlCol="0" anchor="t"/>
          <a:lstStyle/>
          <a:p>
            <a:pPr marL="0" indent="0" algn="ctr">
              <a:lnSpc>
                <a:spcPts val="3100"/>
              </a:lnSpc>
              <a:buNone/>
            </a:pPr>
            <a:r>
              <a:rPr lang="en-US" sz="3200" b="1" dirty="0" err="1">
                <a:solidFill>
                  <a:srgbClr val="DAD8E9"/>
                </a:solidFill>
                <a:latin typeface="Mukta Light" pitchFamily="34" charset="0"/>
                <a:ea typeface="Mukta Light" pitchFamily="34" charset="-122"/>
                <a:cs typeface="Mukta Light" pitchFamily="34" charset="-120"/>
              </a:rPr>
              <a:t>Metodología</a:t>
            </a:r>
            <a:r>
              <a:rPr lang="en-US" sz="3200" b="1" dirty="0">
                <a:solidFill>
                  <a:srgbClr val="DAD8E9"/>
                </a:solidFill>
                <a:latin typeface="Mukta Light" pitchFamily="34" charset="0"/>
                <a:ea typeface="Mukta Light" pitchFamily="34" charset="-122"/>
                <a:cs typeface="Mukta Light" pitchFamily="34" charset="-120"/>
              </a:rPr>
              <a:t> y plan </a:t>
            </a:r>
            <a:r>
              <a:rPr lang="en-US" sz="3200" b="1" dirty="0" err="1">
                <a:solidFill>
                  <a:srgbClr val="DAD8E9"/>
                </a:solidFill>
                <a:latin typeface="Mukta Light" pitchFamily="34" charset="0"/>
                <a:ea typeface="Mukta Light" pitchFamily="34" charset="-122"/>
                <a:cs typeface="Mukta Light" pitchFamily="34" charset="-120"/>
              </a:rPr>
              <a:t>estadístico</a:t>
            </a:r>
            <a:r>
              <a:rPr lang="en-US" sz="3200" b="1" dirty="0">
                <a:solidFill>
                  <a:srgbClr val="DAD8E9"/>
                </a:solidFill>
                <a:latin typeface="Mukta Light" pitchFamily="34" charset="0"/>
                <a:ea typeface="Mukta Light" pitchFamily="34" charset="-122"/>
                <a:cs typeface="Mukta Light" pitchFamily="34" charset="-120"/>
              </a:rPr>
              <a:t> </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B6744-C8BB-F4CB-C373-FCDAF81B1323}"/>
            </a:ext>
          </a:extLst>
        </p:cNvPr>
        <p:cNvGrpSpPr/>
        <p:nvPr/>
      </p:nvGrpSpPr>
      <p:grpSpPr>
        <a:xfrm>
          <a:off x="0" y="0"/>
          <a:ext cx="0" cy="0"/>
          <a:chOff x="0" y="0"/>
          <a:chExt cx="0" cy="0"/>
        </a:xfrm>
      </p:grpSpPr>
      <p:pic>
        <p:nvPicPr>
          <p:cNvPr id="22" name="Picture 21" descr="A diagram of a transformer">
            <a:extLst>
              <a:ext uri="{FF2B5EF4-FFF2-40B4-BE49-F238E27FC236}">
                <a16:creationId xmlns:a16="http://schemas.microsoft.com/office/drawing/2014/main" id="{EB99739B-1665-6DF0-9713-64950355C9D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4" b="89896" l="6125" r="90000">
                        <a14:foregroundMark x1="6125" y1="22409" x2="12562" y2="39508"/>
                        <a14:foregroundMark x1="7438" y1="46114" x2="11000" y2="45466"/>
                        <a14:foregroundMark x1="7125" y1="65544" x2="12875" y2="86010"/>
                        <a14:foregroundMark x1="12875" y1="86010" x2="13375" y2="89767"/>
                        <a14:foregroundMark x1="13188" y1="89119" x2="7438" y2="89119"/>
                        <a14:foregroundMark x1="6500" y1="12694" x2="13875" y2="12694"/>
                        <a14:foregroundMark x1="6625" y1="15544" x2="11938" y2="15933"/>
                        <a14:foregroundMark x1="6625" y1="56606" x2="11250" y2="55311"/>
                        <a14:foregroundMark x1="11250" y1="55311" x2="12562" y2="55311"/>
                        <a14:foregroundMark x1="13375" y1="57772" x2="12687" y2="52073"/>
                        <a14:foregroundMark x1="12562" y1="52073" x2="8688" y2="52591"/>
                        <a14:foregroundMark x1="7250" y1="53368" x2="11625" y2="58549"/>
                        <a14:foregroundMark x1="11625" y1="58549" x2="11750" y2="58938"/>
                      </a14:backgroundRemoval>
                    </a14:imgEffect>
                  </a14:imgLayer>
                </a14:imgProps>
              </a:ext>
            </a:extLst>
          </a:blip>
          <a:stretch>
            <a:fillRect/>
          </a:stretch>
        </p:blipFill>
        <p:spPr>
          <a:xfrm>
            <a:off x="782661" y="2448140"/>
            <a:ext cx="10833652" cy="5227237"/>
          </a:xfrm>
          <a:prstGeom prst="rect">
            <a:avLst/>
          </a:prstGeom>
          <a:ln w="57150">
            <a:noFill/>
          </a:ln>
        </p:spPr>
      </p:pic>
      <p:sp>
        <p:nvSpPr>
          <p:cNvPr id="2" name="Text 0">
            <a:extLst>
              <a:ext uri="{FF2B5EF4-FFF2-40B4-BE49-F238E27FC236}">
                <a16:creationId xmlns:a16="http://schemas.microsoft.com/office/drawing/2014/main" id="{22AB3D2A-D0C7-1423-18D8-A3083B558631}"/>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4 </a:t>
            </a:r>
            <a:r>
              <a:rPr lang="en-US" sz="4000" dirty="0" err="1">
                <a:solidFill>
                  <a:srgbClr val="DAD8E9"/>
                </a:solidFill>
                <a:latin typeface="Prompt Medium" pitchFamily="34" charset="0"/>
                <a:ea typeface="Prompt Medium" pitchFamily="34" charset="-122"/>
                <a:cs typeface="Prompt Medium" pitchFamily="34" charset="-120"/>
              </a:rPr>
              <a:t>Análisis</a:t>
            </a:r>
            <a:r>
              <a:rPr lang="en-US" sz="4000" dirty="0">
                <a:solidFill>
                  <a:srgbClr val="DAD8E9"/>
                </a:solidFill>
                <a:latin typeface="Prompt Medium" pitchFamily="34" charset="0"/>
                <a:ea typeface="Prompt Medium" pitchFamily="34" charset="-122"/>
                <a:cs typeface="Prompt Medium" pitchFamily="34" charset="-120"/>
              </a:rPr>
              <a:t> de </a:t>
            </a:r>
            <a:r>
              <a:rPr lang="en-US" sz="4000" dirty="0" err="1">
                <a:solidFill>
                  <a:srgbClr val="DAD8E9"/>
                </a:solidFill>
                <a:latin typeface="Prompt Medium" pitchFamily="34" charset="0"/>
                <a:ea typeface="Prompt Medium" pitchFamily="34" charset="-122"/>
                <a:cs typeface="Prompt Medium" pitchFamily="34" charset="-120"/>
              </a:rPr>
              <a:t>Sentimientos</a:t>
            </a:r>
            <a:r>
              <a:rPr lang="en-US" sz="4000" dirty="0">
                <a:solidFill>
                  <a:srgbClr val="DAD8E9"/>
                </a:solidFill>
                <a:latin typeface="Prompt Medium" pitchFamily="34" charset="0"/>
                <a:ea typeface="Prompt Medium" pitchFamily="34" charset="-122"/>
                <a:cs typeface="Prompt Medium" pitchFamily="34" charset="-120"/>
              </a:rPr>
              <a:t> para </a:t>
            </a:r>
            <a:r>
              <a:rPr lang="en-US" sz="4000" dirty="0" err="1">
                <a:solidFill>
                  <a:srgbClr val="DAD8E9"/>
                </a:solidFill>
                <a:latin typeface="Prompt Medium" pitchFamily="34" charset="0"/>
                <a:ea typeface="Prompt Medium" pitchFamily="34" charset="-122"/>
                <a:cs typeface="Prompt Medium" pitchFamily="34" charset="-120"/>
              </a:rPr>
              <a:t>Frases</a:t>
            </a:r>
            <a:r>
              <a:rPr lang="en-US" sz="4000" dirty="0">
                <a:solidFill>
                  <a:srgbClr val="DAD8E9"/>
                </a:solidFill>
                <a:latin typeface="Prompt Medium" pitchFamily="34" charset="0"/>
                <a:ea typeface="Prompt Medium" pitchFamily="34" charset="-122"/>
                <a:cs typeface="Prompt Medium" pitchFamily="34" charset="-120"/>
              </a:rPr>
              <a:t> con Carga </a:t>
            </a:r>
            <a:r>
              <a:rPr lang="en-US" sz="4000" dirty="0" err="1">
                <a:solidFill>
                  <a:srgbClr val="DAD8E9"/>
                </a:solidFill>
                <a:latin typeface="Prompt Medium" pitchFamily="34" charset="0"/>
                <a:ea typeface="Prompt Medium" pitchFamily="34" charset="-122"/>
                <a:cs typeface="Prompt Medium" pitchFamily="34" charset="-120"/>
              </a:rPr>
              <a:t>Emocional</a:t>
            </a:r>
            <a:r>
              <a:rPr lang="en-US" sz="4000" dirty="0">
                <a:solidFill>
                  <a:srgbClr val="DAD8E9"/>
                </a:solidFill>
                <a:latin typeface="Prompt Medium" pitchFamily="34" charset="0"/>
                <a:ea typeface="Prompt Medium" pitchFamily="34" charset="-122"/>
                <a:cs typeface="Prompt Medium" pitchFamily="34" charset="-120"/>
              </a:rPr>
              <a:t> con BERT</a:t>
            </a:r>
            <a:endParaRPr lang="en-US" sz="4000" dirty="0"/>
          </a:p>
        </p:txBody>
      </p:sp>
      <p:sp>
        <p:nvSpPr>
          <p:cNvPr id="23" name="Right Brace 22">
            <a:extLst>
              <a:ext uri="{FF2B5EF4-FFF2-40B4-BE49-F238E27FC236}">
                <a16:creationId xmlns:a16="http://schemas.microsoft.com/office/drawing/2014/main" id="{321CEDA3-1417-2985-4A6B-7B81E386ECDC}"/>
              </a:ext>
            </a:extLst>
          </p:cNvPr>
          <p:cNvSpPr/>
          <p:nvPr/>
        </p:nvSpPr>
        <p:spPr>
          <a:xfrm>
            <a:off x="2554357" y="2782949"/>
            <a:ext cx="934278" cy="4393095"/>
          </a:xfrm>
          <a:prstGeom prst="rightBrace">
            <a:avLst>
              <a:gd name="adj1" fmla="val 117553"/>
              <a:gd name="adj2" fmla="val 50000"/>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dirty="0"/>
          </a:p>
        </p:txBody>
      </p:sp>
      <p:sp>
        <p:nvSpPr>
          <p:cNvPr id="28" name="Left Brace 27">
            <a:extLst>
              <a:ext uri="{FF2B5EF4-FFF2-40B4-BE49-F238E27FC236}">
                <a16:creationId xmlns:a16="http://schemas.microsoft.com/office/drawing/2014/main" id="{521DC89C-EF0B-CA0F-3722-D00CE632F6E9}"/>
              </a:ext>
            </a:extLst>
          </p:cNvPr>
          <p:cNvSpPr/>
          <p:nvPr/>
        </p:nvSpPr>
        <p:spPr>
          <a:xfrm>
            <a:off x="7832035" y="3096033"/>
            <a:ext cx="775252" cy="3766929"/>
          </a:xfrm>
          <a:prstGeom prst="leftBrace">
            <a:avLst>
              <a:gd name="adj1" fmla="val 0"/>
              <a:gd name="adj2" fmla="val 50000"/>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dirty="0"/>
          </a:p>
        </p:txBody>
      </p:sp>
      <p:sp>
        <p:nvSpPr>
          <p:cNvPr id="30" name="TextBox 29">
            <a:extLst>
              <a:ext uri="{FF2B5EF4-FFF2-40B4-BE49-F238E27FC236}">
                <a16:creationId xmlns:a16="http://schemas.microsoft.com/office/drawing/2014/main" id="{E90C700F-35E0-A1FA-B139-0DD366E65671}"/>
              </a:ext>
            </a:extLst>
          </p:cNvPr>
          <p:cNvSpPr txBox="1"/>
          <p:nvPr/>
        </p:nvSpPr>
        <p:spPr>
          <a:xfrm>
            <a:off x="8863269" y="2752342"/>
            <a:ext cx="556591" cy="830997"/>
          </a:xfrm>
          <a:prstGeom prst="rect">
            <a:avLst/>
          </a:prstGeom>
          <a:noFill/>
        </p:spPr>
        <p:txBody>
          <a:bodyPr wrap="square">
            <a:spAutoFit/>
          </a:bodyPr>
          <a:lstStyle/>
          <a:p>
            <a:r>
              <a:rPr lang="en-US" sz="4800" dirty="0">
                <a:solidFill>
                  <a:srgbClr val="92D050"/>
                </a:solidFill>
                <a:latin typeface="Prompt Medium" pitchFamily="34" charset="0"/>
                <a:cs typeface="Prompt Medium" pitchFamily="34" charset="-120"/>
              </a:rPr>
              <a:t>1</a:t>
            </a:r>
            <a:endParaRPr lang="es-419" sz="4800" dirty="0">
              <a:solidFill>
                <a:srgbClr val="92D050"/>
              </a:solidFill>
            </a:endParaRPr>
          </a:p>
        </p:txBody>
      </p:sp>
      <p:sp>
        <p:nvSpPr>
          <p:cNvPr id="31" name="TextBox 30">
            <a:extLst>
              <a:ext uri="{FF2B5EF4-FFF2-40B4-BE49-F238E27FC236}">
                <a16:creationId xmlns:a16="http://schemas.microsoft.com/office/drawing/2014/main" id="{77813B6B-44AC-4D03-1000-1E475FEC6F38}"/>
              </a:ext>
            </a:extLst>
          </p:cNvPr>
          <p:cNvSpPr txBox="1"/>
          <p:nvPr/>
        </p:nvSpPr>
        <p:spPr>
          <a:xfrm>
            <a:off x="8746434" y="6403049"/>
            <a:ext cx="775252" cy="830997"/>
          </a:xfrm>
          <a:prstGeom prst="rect">
            <a:avLst/>
          </a:prstGeom>
          <a:noFill/>
        </p:spPr>
        <p:txBody>
          <a:bodyPr wrap="square">
            <a:spAutoFit/>
          </a:bodyPr>
          <a:lstStyle/>
          <a:p>
            <a:r>
              <a:rPr lang="en-US" sz="4800" dirty="0">
                <a:solidFill>
                  <a:srgbClr val="FF0000"/>
                </a:solidFill>
                <a:latin typeface="Prompt Medium" pitchFamily="34" charset="0"/>
                <a:cs typeface="Prompt Medium" pitchFamily="34" charset="-120"/>
              </a:rPr>
              <a:t>-1</a:t>
            </a:r>
            <a:endParaRPr lang="es-419" sz="4800" dirty="0">
              <a:solidFill>
                <a:srgbClr val="FF0000"/>
              </a:solidFill>
            </a:endParaRPr>
          </a:p>
        </p:txBody>
      </p:sp>
      <p:sp>
        <p:nvSpPr>
          <p:cNvPr id="32" name="TextBox 31">
            <a:extLst>
              <a:ext uri="{FF2B5EF4-FFF2-40B4-BE49-F238E27FC236}">
                <a16:creationId xmlns:a16="http://schemas.microsoft.com/office/drawing/2014/main" id="{E2B523B2-06EE-6D88-A737-27DA43B978D6}"/>
              </a:ext>
            </a:extLst>
          </p:cNvPr>
          <p:cNvSpPr txBox="1"/>
          <p:nvPr/>
        </p:nvSpPr>
        <p:spPr>
          <a:xfrm>
            <a:off x="8796129" y="4646262"/>
            <a:ext cx="775252" cy="830997"/>
          </a:xfrm>
          <a:prstGeom prst="rect">
            <a:avLst/>
          </a:prstGeom>
          <a:noFill/>
        </p:spPr>
        <p:txBody>
          <a:bodyPr wrap="square">
            <a:spAutoFit/>
          </a:bodyPr>
          <a:lstStyle/>
          <a:p>
            <a:r>
              <a:rPr lang="en-US" sz="4800" dirty="0">
                <a:solidFill>
                  <a:srgbClr val="FFFF00"/>
                </a:solidFill>
                <a:latin typeface="Prompt Medium" pitchFamily="34" charset="0"/>
                <a:cs typeface="Prompt Medium" pitchFamily="34" charset="-120"/>
              </a:rPr>
              <a:t>0</a:t>
            </a:r>
            <a:endParaRPr lang="es-419" sz="4800" dirty="0">
              <a:solidFill>
                <a:srgbClr val="FFFF00"/>
              </a:solidFill>
            </a:endParaRPr>
          </a:p>
        </p:txBody>
      </p:sp>
      <p:pic>
        <p:nvPicPr>
          <p:cNvPr id="36" name="Picture 35" descr="A group of smiley faces and a blue line&#10;&#10;AI-generated content may be incorrect.">
            <a:extLst>
              <a:ext uri="{FF2B5EF4-FFF2-40B4-BE49-F238E27FC236}">
                <a16:creationId xmlns:a16="http://schemas.microsoft.com/office/drawing/2014/main" id="{02278F1B-2E9B-1139-11A3-2A57A6D9972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225" b="90000" l="10000" r="90000">
                        <a14:foregroundMark x1="34438" y1="8225" x2="34438" y2="9053"/>
                        <a14:foregroundMark x1="60188" y1="16686" x2="56875" y2="17515"/>
                        <a14:foregroundMark x1="58688" y1="22485" x2="59438" y2="22485"/>
                        <a14:foregroundMark x1="61250" y1="28284" x2="59438" y2="37219"/>
                        <a14:foregroundMark x1="59438" y1="37219" x2="56000" y2="34793"/>
                        <a14:foregroundMark x1="59938" y1="38284" x2="59062" y2="38166"/>
                        <a14:foregroundMark x1="62500" y1="45799" x2="57938" y2="45917"/>
                        <a14:foregroundMark x1="62000" y1="62189" x2="58813" y2="63136"/>
                        <a14:foregroundMark x1="61500" y1="66450" x2="59688" y2="62071"/>
                        <a14:foregroundMark x1="62750" y1="75740" x2="59125" y2="81775"/>
                        <a14:foregroundMark x1="59125" y1="81775" x2="61000" y2="82959"/>
                        <a14:foregroundMark x1="60813" y1="77396" x2="58813" y2="75266"/>
                        <a14:foregroundMark x1="58813" y1="41538" x2="60063" y2="41420"/>
                        <a14:foregroundMark x1="59062" y1="58343" x2="56125" y2="59408"/>
                      </a14:backgroundRemoval>
                    </a14:imgEffect>
                  </a14:imgLayer>
                </a14:imgProps>
              </a:ext>
            </a:extLst>
          </a:blip>
          <a:stretch>
            <a:fillRect/>
          </a:stretch>
        </p:blipFill>
        <p:spPr>
          <a:xfrm>
            <a:off x="7977328" y="2268864"/>
            <a:ext cx="5946490" cy="5585791"/>
          </a:xfrm>
          <a:prstGeom prst="rect">
            <a:avLst/>
          </a:prstGeom>
        </p:spPr>
      </p:pic>
      <p:pic>
        <p:nvPicPr>
          <p:cNvPr id="38" name="Graphic 37" descr="Question Mark with solid fill">
            <a:extLst>
              <a:ext uri="{FF2B5EF4-FFF2-40B4-BE49-F238E27FC236}">
                <a16:creationId xmlns:a16="http://schemas.microsoft.com/office/drawing/2014/main" id="{F0E39EA1-E467-3C9A-99F3-38EFB5E719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72703" y="3887305"/>
            <a:ext cx="914400" cy="914400"/>
          </a:xfrm>
          <a:prstGeom prst="rect">
            <a:avLst/>
          </a:prstGeom>
        </p:spPr>
      </p:pic>
    </p:spTree>
    <p:extLst>
      <p:ext uri="{BB962C8B-B14F-4D97-AF65-F5344CB8AC3E}">
        <p14:creationId xmlns:p14="http://schemas.microsoft.com/office/powerpoint/2010/main" val="35611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358753" y="374315"/>
            <a:ext cx="3313763" cy="1176814"/>
          </a:xfrm>
          <a:prstGeom prst="rect">
            <a:avLst/>
          </a:prstGeom>
          <a:noFill/>
          <a:ln/>
        </p:spPr>
        <p:txBody>
          <a:bodyPr wrap="square" lIns="0" tIns="0" rIns="0" bIns="0" rtlCol="0" anchor="t"/>
          <a:lstStyle/>
          <a:p>
            <a:pPr marL="0" indent="0">
              <a:lnSpc>
                <a:spcPts val="4600"/>
              </a:lnSpc>
              <a:buNone/>
            </a:pPr>
            <a:r>
              <a:rPr lang="en-US" sz="3700" dirty="0" err="1">
                <a:solidFill>
                  <a:srgbClr val="C6BFEE"/>
                </a:solidFill>
                <a:latin typeface="Prompt Medium" pitchFamily="34" charset="0"/>
                <a:ea typeface="Prompt Medium" pitchFamily="34" charset="-122"/>
                <a:cs typeface="Prompt Medium" pitchFamily="34" charset="-120"/>
              </a:rPr>
              <a:t>Resumen</a:t>
            </a:r>
            <a:endParaRPr lang="en-US" sz="3700" dirty="0"/>
          </a:p>
        </p:txBody>
      </p:sp>
      <p:sp>
        <p:nvSpPr>
          <p:cNvPr id="10" name="Shape 7"/>
          <p:cNvSpPr/>
          <p:nvPr/>
        </p:nvSpPr>
        <p:spPr>
          <a:xfrm>
            <a:off x="675842" y="5893300"/>
            <a:ext cx="13425826" cy="1994348"/>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2" name="Text 9"/>
          <p:cNvSpPr/>
          <p:nvPr/>
        </p:nvSpPr>
        <p:spPr>
          <a:xfrm>
            <a:off x="3890524" y="7150136"/>
            <a:ext cx="6910956" cy="522033"/>
          </a:xfrm>
          <a:prstGeom prst="rect">
            <a:avLst/>
          </a:prstGeom>
          <a:noFill/>
          <a:ln/>
        </p:spPr>
        <p:txBody>
          <a:bodyPr wrap="square" lIns="0" tIns="0" rIns="0" bIns="0" rtlCol="0" anchor="t"/>
          <a:lstStyle/>
          <a:p>
            <a:pPr marL="0" indent="0">
              <a:lnSpc>
                <a:spcPts val="2650"/>
              </a:lnSpc>
              <a:buNone/>
            </a:pPr>
            <a:r>
              <a:rPr lang="en-US" sz="3600" dirty="0" err="1">
                <a:solidFill>
                  <a:schemeClr val="accent1">
                    <a:lumMod val="20000"/>
                    <a:lumOff val="80000"/>
                  </a:schemeClr>
                </a:solidFill>
                <a:latin typeface="Mukta Light" pitchFamily="34" charset="0"/>
                <a:ea typeface="Mukta Light" pitchFamily="34" charset="-122"/>
                <a:cs typeface="Mukta Light" pitchFamily="34" charset="-120"/>
                <a:hlinkClick r:id="rId3" action="ppaction://hlinkfile">
                  <a:extLst>
                    <a:ext uri="{A12FA001-AC4F-418D-AE19-62706E023703}">
                      <ahyp:hlinkClr xmlns:ahyp="http://schemas.microsoft.com/office/drawing/2018/hyperlinkcolor" val="tx"/>
                    </a:ext>
                  </a:extLst>
                </a:hlinkClick>
              </a:rPr>
              <a:t>Kneechat-dashboard.streamlit.app</a:t>
            </a:r>
            <a:endParaRPr lang="en-US" sz="3600" dirty="0">
              <a:solidFill>
                <a:schemeClr val="accent1">
                  <a:lumMod val="20000"/>
                  <a:lumOff val="80000"/>
                </a:schemeClr>
              </a:solidFill>
            </a:endParaRPr>
          </a:p>
        </p:txBody>
      </p:sp>
      <p:sp>
        <p:nvSpPr>
          <p:cNvPr id="14" name="Shape 7">
            <a:extLst>
              <a:ext uri="{FF2B5EF4-FFF2-40B4-BE49-F238E27FC236}">
                <a16:creationId xmlns:a16="http://schemas.microsoft.com/office/drawing/2014/main" id="{A3827695-C6CA-8720-FD3C-37C6D21D388F}"/>
              </a:ext>
            </a:extLst>
          </p:cNvPr>
          <p:cNvSpPr/>
          <p:nvPr/>
        </p:nvSpPr>
        <p:spPr>
          <a:xfrm>
            <a:off x="692837" y="1530528"/>
            <a:ext cx="13425826" cy="849258"/>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5" name="Text 9">
            <a:extLst>
              <a:ext uri="{FF2B5EF4-FFF2-40B4-BE49-F238E27FC236}">
                <a16:creationId xmlns:a16="http://schemas.microsoft.com/office/drawing/2014/main" id="{8063AF5B-7F1E-9C22-D2FD-59ED7C4B1A49}"/>
              </a:ext>
            </a:extLst>
          </p:cNvPr>
          <p:cNvSpPr/>
          <p:nvPr/>
        </p:nvSpPr>
        <p:spPr>
          <a:xfrm>
            <a:off x="6431192" y="6352011"/>
            <a:ext cx="1842192" cy="522033"/>
          </a:xfrm>
          <a:prstGeom prst="rect">
            <a:avLst/>
          </a:prstGeom>
          <a:noFill/>
          <a:ln/>
        </p:spPr>
        <p:txBody>
          <a:bodyPr wrap="square" lIns="0" tIns="0" rIns="0" bIns="0" rtlCol="0" anchor="t"/>
          <a:lstStyle/>
          <a:p>
            <a:pPr marL="0" indent="0">
              <a:lnSpc>
                <a:spcPts val="2650"/>
              </a:lnSpc>
              <a:buNone/>
            </a:pPr>
            <a:r>
              <a:rPr lang="en-US" sz="3200" b="1" dirty="0" err="1">
                <a:solidFill>
                  <a:srgbClr val="DAD8E9"/>
                </a:solidFill>
                <a:latin typeface="Mukta Light" pitchFamily="34" charset="0"/>
                <a:cs typeface="Mukta Light" pitchFamily="34" charset="-120"/>
              </a:rPr>
              <a:t>Resultados</a:t>
            </a:r>
            <a:endParaRPr lang="en-US" sz="2400" dirty="0"/>
          </a:p>
        </p:txBody>
      </p:sp>
      <p:sp>
        <p:nvSpPr>
          <p:cNvPr id="13" name="Text 9">
            <a:extLst>
              <a:ext uri="{FF2B5EF4-FFF2-40B4-BE49-F238E27FC236}">
                <a16:creationId xmlns:a16="http://schemas.microsoft.com/office/drawing/2014/main" id="{301EDED3-0B78-FC26-F42E-C1FB56271B8F}"/>
              </a:ext>
            </a:extLst>
          </p:cNvPr>
          <p:cNvSpPr/>
          <p:nvPr/>
        </p:nvSpPr>
        <p:spPr>
          <a:xfrm>
            <a:off x="675842" y="1676349"/>
            <a:ext cx="13352893" cy="554770"/>
          </a:xfrm>
          <a:prstGeom prst="rect">
            <a:avLst/>
          </a:prstGeom>
          <a:noFill/>
          <a:ln/>
        </p:spPr>
        <p:txBody>
          <a:bodyPr wrap="square" lIns="0" tIns="0" rIns="0" bIns="0" rtlCol="0" anchor="t"/>
          <a:lstStyle/>
          <a:p>
            <a:pPr marL="0" indent="0" algn="ctr">
              <a:lnSpc>
                <a:spcPts val="2650"/>
              </a:lnSpc>
              <a:buNone/>
            </a:pPr>
            <a:r>
              <a:rPr lang="en-US" sz="2800" b="1" dirty="0" err="1">
                <a:solidFill>
                  <a:srgbClr val="DAD8E9"/>
                </a:solidFill>
                <a:latin typeface="Mukta Light" pitchFamily="34" charset="0"/>
                <a:cs typeface="Mukta Light" pitchFamily="34" charset="-120"/>
              </a:rPr>
              <a:t>Proceso</a:t>
            </a:r>
            <a:r>
              <a:rPr lang="en-US" sz="2800" b="1" dirty="0">
                <a:solidFill>
                  <a:srgbClr val="DAD8E9"/>
                </a:solidFill>
                <a:latin typeface="Mukta Light" pitchFamily="34" charset="0"/>
                <a:cs typeface="Mukta Light" pitchFamily="34" charset="-120"/>
              </a:rPr>
              <a:t> con </a:t>
            </a:r>
            <a:r>
              <a:rPr lang="en-US" sz="2800" b="1" dirty="0" err="1">
                <a:solidFill>
                  <a:srgbClr val="DAD8E9"/>
                </a:solidFill>
                <a:latin typeface="Mukta Light" pitchFamily="34" charset="0"/>
                <a:cs typeface="Mukta Light" pitchFamily="34" charset="-120"/>
              </a:rPr>
              <a:t>margen</a:t>
            </a:r>
            <a:r>
              <a:rPr lang="en-US" sz="2800" b="1" dirty="0">
                <a:solidFill>
                  <a:srgbClr val="DAD8E9"/>
                </a:solidFill>
                <a:latin typeface="Mukta Light" pitchFamily="34" charset="0"/>
                <a:cs typeface="Mukta Light" pitchFamily="34" charset="-120"/>
              </a:rPr>
              <a:t> de </a:t>
            </a:r>
            <a:r>
              <a:rPr lang="en-US" sz="2800" b="1" dirty="0" err="1">
                <a:solidFill>
                  <a:srgbClr val="DAD8E9"/>
                </a:solidFill>
                <a:latin typeface="Mukta Light" pitchFamily="34" charset="0"/>
                <a:cs typeface="Mukta Light" pitchFamily="34" charset="-120"/>
              </a:rPr>
              <a:t>mejora</a:t>
            </a:r>
            <a:r>
              <a:rPr lang="en-US" sz="2800" b="1" dirty="0">
                <a:solidFill>
                  <a:srgbClr val="DAD8E9"/>
                </a:solidFill>
                <a:latin typeface="Mukta Light" pitchFamily="34" charset="0"/>
                <a:cs typeface="Mukta Light" pitchFamily="34" charset="-120"/>
              </a:rPr>
              <a:t> y reproducible a mayor </a:t>
            </a:r>
            <a:r>
              <a:rPr lang="en-US" sz="2800" b="1" dirty="0" err="1">
                <a:solidFill>
                  <a:srgbClr val="DAD8E9"/>
                </a:solidFill>
                <a:latin typeface="Mukta Light" pitchFamily="34" charset="0"/>
                <a:cs typeface="Mukta Light" pitchFamily="34" charset="-120"/>
              </a:rPr>
              <a:t>escala</a:t>
            </a:r>
            <a:endParaRPr lang="en-US" sz="2800" dirty="0"/>
          </a:p>
        </p:txBody>
      </p:sp>
      <p:sp>
        <p:nvSpPr>
          <p:cNvPr id="19" name="Shape 7">
            <a:extLst>
              <a:ext uri="{FF2B5EF4-FFF2-40B4-BE49-F238E27FC236}">
                <a16:creationId xmlns:a16="http://schemas.microsoft.com/office/drawing/2014/main" id="{46B9B7AD-F3F3-A9C4-89E8-D64047AE841B}"/>
              </a:ext>
            </a:extLst>
          </p:cNvPr>
          <p:cNvSpPr/>
          <p:nvPr/>
        </p:nvSpPr>
        <p:spPr>
          <a:xfrm>
            <a:off x="692837" y="2820528"/>
            <a:ext cx="13425826" cy="902515"/>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7" name="TextBox 16">
            <a:extLst>
              <a:ext uri="{FF2B5EF4-FFF2-40B4-BE49-F238E27FC236}">
                <a16:creationId xmlns:a16="http://schemas.microsoft.com/office/drawing/2014/main" id="{B50030C1-9E47-F14F-1A9D-67B8CFAC6E62}"/>
              </a:ext>
            </a:extLst>
          </p:cNvPr>
          <p:cNvSpPr txBox="1"/>
          <p:nvPr/>
        </p:nvSpPr>
        <p:spPr>
          <a:xfrm>
            <a:off x="920772" y="3070969"/>
            <a:ext cx="12863032" cy="472217"/>
          </a:xfrm>
          <a:prstGeom prst="rect">
            <a:avLst/>
          </a:prstGeom>
          <a:noFill/>
          <a:ln/>
        </p:spPr>
        <p:txBody>
          <a:bodyPr wrap="square" lIns="0" tIns="0" rIns="0" bIns="0" rtlCol="0" anchor="t"/>
          <a:lstStyle>
            <a:defPPr>
              <a:defRPr lang="en-US"/>
            </a:defPPr>
            <a:lvl1pPr indent="0">
              <a:lnSpc>
                <a:spcPts val="2650"/>
              </a:lnSpc>
              <a:buNone/>
              <a:defRPr sz="2400" b="1">
                <a:solidFill>
                  <a:srgbClr val="DAD8E9"/>
                </a:solidFill>
                <a:latin typeface="Mukta Light" pitchFamily="34" charset="0"/>
                <a:cs typeface="Mukta Light" pitchFamily="34" charset="-120"/>
              </a:defRPr>
            </a:lvl1pPr>
          </a:lstStyle>
          <a:p>
            <a:pPr algn="ctr"/>
            <a:r>
              <a:rPr lang="en-US" sz="2800" dirty="0"/>
              <a:t>90% </a:t>
            </a:r>
            <a:r>
              <a:rPr lang="en-US" sz="2800" dirty="0" err="1"/>
              <a:t>Automatico</a:t>
            </a:r>
            <a:r>
              <a:rPr lang="en-US" sz="2800" dirty="0"/>
              <a:t> vs  10% Manual</a:t>
            </a:r>
          </a:p>
        </p:txBody>
      </p:sp>
      <p:sp>
        <p:nvSpPr>
          <p:cNvPr id="20" name="Shape 7">
            <a:extLst>
              <a:ext uri="{FF2B5EF4-FFF2-40B4-BE49-F238E27FC236}">
                <a16:creationId xmlns:a16="http://schemas.microsoft.com/office/drawing/2014/main" id="{8D04105C-BEC4-7476-59AE-5F57F708DE82}"/>
              </a:ext>
            </a:extLst>
          </p:cNvPr>
          <p:cNvSpPr/>
          <p:nvPr/>
        </p:nvSpPr>
        <p:spPr>
          <a:xfrm>
            <a:off x="633089" y="4313703"/>
            <a:ext cx="13425826" cy="902516"/>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8" name="TextBox 17">
            <a:extLst>
              <a:ext uri="{FF2B5EF4-FFF2-40B4-BE49-F238E27FC236}">
                <a16:creationId xmlns:a16="http://schemas.microsoft.com/office/drawing/2014/main" id="{B310EBA5-AFD0-A446-A6CE-16CD99F2B5CA}"/>
              </a:ext>
            </a:extLst>
          </p:cNvPr>
          <p:cNvSpPr txBox="1"/>
          <p:nvPr/>
        </p:nvSpPr>
        <p:spPr>
          <a:xfrm>
            <a:off x="675842" y="4474516"/>
            <a:ext cx="13352893" cy="834046"/>
          </a:xfrm>
          <a:prstGeom prst="rect">
            <a:avLst/>
          </a:prstGeom>
          <a:noFill/>
          <a:ln/>
        </p:spPr>
        <p:txBody>
          <a:bodyPr wrap="square" lIns="0" tIns="0" rIns="0" bIns="0" rtlCol="0" anchor="t"/>
          <a:lstStyle>
            <a:defPPr>
              <a:defRPr lang="en-US"/>
            </a:defPPr>
            <a:lvl1pPr indent="0">
              <a:lnSpc>
                <a:spcPts val="2650"/>
              </a:lnSpc>
              <a:buNone/>
              <a:defRPr sz="2400" b="1">
                <a:solidFill>
                  <a:srgbClr val="DAD8E9"/>
                </a:solidFill>
                <a:latin typeface="Mukta Light" pitchFamily="34" charset="0"/>
                <a:cs typeface="Mukta Light" pitchFamily="34" charset="-120"/>
              </a:defRPr>
            </a:lvl1pPr>
          </a:lstStyle>
          <a:p>
            <a:pPr algn="ctr"/>
            <a:r>
              <a:rPr lang="en-US" sz="2800" dirty="0" err="1"/>
              <a:t>Posibilidad</a:t>
            </a:r>
            <a:r>
              <a:rPr lang="en-US" sz="2800" dirty="0"/>
              <a:t> de </a:t>
            </a:r>
            <a:r>
              <a:rPr lang="en-US" sz="2800" dirty="0" err="1"/>
              <a:t>ampliar</a:t>
            </a:r>
            <a:r>
              <a:rPr lang="en-US" sz="2800" dirty="0"/>
              <a:t> </a:t>
            </a:r>
            <a:r>
              <a:rPr lang="en-US" sz="2800" dirty="0" err="1"/>
              <a:t>en</a:t>
            </a:r>
            <a:r>
              <a:rPr lang="en-US" sz="2800" dirty="0"/>
              <a:t> an</a:t>
            </a:r>
            <a:r>
              <a:rPr lang="es-DO" sz="2800" dirty="0"/>
              <a:t>á</a:t>
            </a:r>
            <a:r>
              <a:rPr lang="en-US" sz="2800" dirty="0" err="1"/>
              <a:t>lisis</a:t>
            </a:r>
            <a:r>
              <a:rPr lang="en-US" sz="2800" dirty="0"/>
              <a:t> con </a:t>
            </a:r>
            <a:r>
              <a:rPr lang="en-US" sz="2800" dirty="0" err="1"/>
              <a:t>nuevas</a:t>
            </a:r>
            <a:r>
              <a:rPr lang="en-US" sz="2800" dirty="0"/>
              <a:t> variables: </a:t>
            </a:r>
            <a:r>
              <a:rPr lang="en-US" sz="2800" dirty="0" err="1"/>
              <a:t>Tiempo</a:t>
            </a:r>
            <a:r>
              <a:rPr lang="en-US" sz="2800" dirty="0"/>
              <a:t> de </a:t>
            </a:r>
            <a:r>
              <a:rPr lang="en-US" sz="2800" dirty="0" err="1"/>
              <a:t>espera</a:t>
            </a:r>
            <a:r>
              <a:rPr lang="en-US" sz="2800" dirty="0"/>
              <a:t>, </a:t>
            </a:r>
            <a:r>
              <a:rPr lang="en-US" sz="2800" dirty="0" err="1"/>
              <a:t>edad</a:t>
            </a:r>
            <a:r>
              <a:rPr lang="en-US" sz="2800" dirty="0"/>
              <a:t>, </a:t>
            </a:r>
            <a:r>
              <a:rPr lang="en-US" sz="2800" dirty="0" err="1"/>
              <a:t>sexo</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3" grpId="0" animBg="1"/>
      <p:bldP spid="19" grpId="0" animBg="1"/>
      <p:bldP spid="17" grpId="0" animBg="1"/>
      <p:bldP spid="20"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70793-1E6B-4F9E-453C-886C948C3963}"/>
              </a:ext>
            </a:extLst>
          </p:cNvPr>
          <p:cNvSpPr txBox="1"/>
          <p:nvPr/>
        </p:nvSpPr>
        <p:spPr>
          <a:xfrm>
            <a:off x="592280" y="1250108"/>
            <a:ext cx="13653656" cy="6124754"/>
          </a:xfrm>
          <a:prstGeom prst="rect">
            <a:avLst/>
          </a:prstGeom>
          <a:noFill/>
        </p:spPr>
        <p:txBody>
          <a:bodyPr wrap="square">
            <a:spAutoFit/>
          </a:bodyPr>
          <a:lstStyle/>
          <a:p>
            <a:r>
              <a:rPr lang="es-ES" sz="2800" dirty="0">
                <a:solidFill>
                  <a:schemeClr val="accent1">
                    <a:lumMod val="20000"/>
                    <a:lumOff val="80000"/>
                  </a:schemeClr>
                </a:solidFill>
              </a:rPr>
              <a:t>Se preprocesarán las entrevistas extrayendo únicamente las frases de los pacientes. Dichas frases se convertirán en representaciones numéricas mediante un modelo BERT, lo que permitirá capturar su significado. Posteriormente, se realizará un análisis de agrupamiento (</a:t>
            </a:r>
            <a:r>
              <a:rPr lang="es-ES" sz="2800" dirty="0" err="1">
                <a:solidFill>
                  <a:schemeClr val="accent1">
                    <a:lumMod val="20000"/>
                    <a:lumOff val="80000"/>
                  </a:schemeClr>
                </a:solidFill>
              </a:rPr>
              <a:t>clustering</a:t>
            </a:r>
            <a:r>
              <a:rPr lang="es-ES" sz="2800" dirty="0">
                <a:solidFill>
                  <a:schemeClr val="accent1">
                    <a:lumMod val="20000"/>
                    <a:lumOff val="80000"/>
                  </a:schemeClr>
                </a:solidFill>
              </a:rPr>
              <a:t>) para identificar categorías emergentes (por ejemplo, dudas sobre la cirugía o inquietudes del postoperatorio) y filtrar las frases que no sean relevantes.</a:t>
            </a:r>
          </a:p>
          <a:p>
            <a:r>
              <a:rPr lang="es-ES" sz="2800" dirty="0">
                <a:solidFill>
                  <a:schemeClr val="accent1">
                    <a:lumMod val="20000"/>
                    <a:lumOff val="80000"/>
                  </a:schemeClr>
                </a:solidFill>
              </a:rPr>
              <a:t>Luego, se aplicará una clasificación adicional mediante la API de </a:t>
            </a:r>
            <a:r>
              <a:rPr lang="es-ES" sz="2800" dirty="0" err="1">
                <a:solidFill>
                  <a:schemeClr val="accent1">
                    <a:lumMod val="20000"/>
                    <a:lumOff val="80000"/>
                  </a:schemeClr>
                </a:solidFill>
              </a:rPr>
              <a:t>OpenAI</a:t>
            </a:r>
            <a:r>
              <a:rPr lang="es-ES" sz="2800" dirty="0">
                <a:solidFill>
                  <a:schemeClr val="accent1">
                    <a:lumMod val="20000"/>
                    <a:lumOff val="80000"/>
                  </a:schemeClr>
                </a:solidFill>
              </a:rPr>
              <a:t> para organizar las frases en grupos temáticos específicos, facilitando la identificación de las dudas más frecuentes. Paralelamente, se efectuará un análisis de sentimiento para evaluar la carga emocional de las expresiones, lo que ayudará a medir niveles de ansiedad y satisfacción.</a:t>
            </a:r>
          </a:p>
          <a:p>
            <a:r>
              <a:rPr lang="es-ES" sz="2800" dirty="0">
                <a:solidFill>
                  <a:schemeClr val="accent1">
                    <a:lumMod val="20000"/>
                    <a:lumOff val="80000"/>
                  </a:schemeClr>
                </a:solidFill>
              </a:rPr>
              <a:t>Cada variable resultante (frecuencia de temas, puntajes de sentimiento, etc.) se presentará con intervalos de confianza al 95%. </a:t>
            </a:r>
          </a:p>
          <a:p>
            <a:endParaRPr lang="es-ES" sz="2800" dirty="0">
              <a:solidFill>
                <a:schemeClr val="accent1">
                  <a:lumMod val="20000"/>
                  <a:lumOff val="80000"/>
                </a:schemeClr>
              </a:solidFill>
            </a:endParaRPr>
          </a:p>
          <a:p>
            <a:r>
              <a:rPr lang="es-ES" sz="2800" dirty="0">
                <a:solidFill>
                  <a:schemeClr val="accent1">
                    <a:lumMod val="20000"/>
                    <a:lumOff val="80000"/>
                  </a:schemeClr>
                </a:solidFill>
              </a:rPr>
              <a:t>El procesamiento y análisis se realizará utilizando herramientas en Python (como pandas, </a:t>
            </a:r>
            <a:r>
              <a:rPr lang="es-ES" sz="2800" dirty="0" err="1">
                <a:solidFill>
                  <a:schemeClr val="accent1">
                    <a:lumMod val="20000"/>
                    <a:lumOff val="80000"/>
                  </a:schemeClr>
                </a:solidFill>
              </a:rPr>
              <a:t>scikit-learn</a:t>
            </a:r>
            <a:r>
              <a:rPr lang="es-ES" sz="2800" dirty="0">
                <a:solidFill>
                  <a:schemeClr val="accent1">
                    <a:lumMod val="20000"/>
                    <a:lumOff val="80000"/>
                  </a:schemeClr>
                </a:solidFill>
              </a:rPr>
              <a:t>, </a:t>
            </a:r>
            <a:r>
              <a:rPr lang="es-ES" sz="2800" dirty="0" err="1">
                <a:solidFill>
                  <a:schemeClr val="accent1">
                    <a:lumMod val="20000"/>
                    <a:lumOff val="80000"/>
                  </a:schemeClr>
                </a:solidFill>
              </a:rPr>
              <a:t>transformers</a:t>
            </a:r>
            <a:r>
              <a:rPr lang="es-ES" sz="2800" dirty="0">
                <a:solidFill>
                  <a:schemeClr val="accent1">
                    <a:lumMod val="20000"/>
                    <a:lumOff val="80000"/>
                  </a:schemeClr>
                </a:solidFill>
              </a:rPr>
              <a:t> y </a:t>
            </a:r>
            <a:r>
              <a:rPr lang="es-ES" sz="2800" dirty="0" err="1">
                <a:solidFill>
                  <a:schemeClr val="accent1">
                    <a:lumMod val="20000"/>
                    <a:lumOff val="80000"/>
                  </a:schemeClr>
                </a:solidFill>
              </a:rPr>
              <a:t>matplotlib</a:t>
            </a:r>
            <a:r>
              <a:rPr lang="es-ES" sz="2800" dirty="0">
                <a:solidFill>
                  <a:schemeClr val="accent1">
                    <a:lumMod val="20000"/>
                    <a:lumOff val="80000"/>
                  </a:schemeClr>
                </a:solidFill>
              </a:rPr>
              <a:t> para la visualización de resultados).</a:t>
            </a:r>
          </a:p>
        </p:txBody>
      </p:sp>
      <p:sp>
        <p:nvSpPr>
          <p:cNvPr id="5" name="TextBox 4">
            <a:extLst>
              <a:ext uri="{FF2B5EF4-FFF2-40B4-BE49-F238E27FC236}">
                <a16:creationId xmlns:a16="http://schemas.microsoft.com/office/drawing/2014/main" id="{84E5BF11-887F-9DBD-E4E6-1CC75965663A}"/>
              </a:ext>
            </a:extLst>
          </p:cNvPr>
          <p:cNvSpPr txBox="1"/>
          <p:nvPr/>
        </p:nvSpPr>
        <p:spPr>
          <a:xfrm>
            <a:off x="5174673" y="236024"/>
            <a:ext cx="7315200" cy="769441"/>
          </a:xfrm>
          <a:prstGeom prst="rect">
            <a:avLst/>
          </a:prstGeom>
          <a:noFill/>
        </p:spPr>
        <p:txBody>
          <a:bodyPr wrap="square">
            <a:spAutoFit/>
          </a:bodyPr>
          <a:lstStyle/>
          <a:p>
            <a:r>
              <a:rPr lang="es-ES" sz="4400" b="1" dirty="0">
                <a:solidFill>
                  <a:schemeClr val="accent1">
                    <a:lumMod val="20000"/>
                    <a:lumOff val="80000"/>
                  </a:schemeClr>
                </a:solidFill>
                <a:latin typeface="+mj-lt"/>
              </a:rPr>
              <a:t>Plan Estad</a:t>
            </a:r>
            <a:r>
              <a:rPr lang="es-DO" sz="4400" b="1" dirty="0" err="1">
                <a:solidFill>
                  <a:schemeClr val="accent1">
                    <a:lumMod val="20000"/>
                    <a:lumOff val="80000"/>
                  </a:schemeClr>
                </a:solidFill>
                <a:latin typeface="+mj-lt"/>
              </a:rPr>
              <a:t>ístico</a:t>
            </a:r>
            <a:r>
              <a:rPr lang="es-DO" sz="4400" b="1" dirty="0">
                <a:solidFill>
                  <a:schemeClr val="accent1">
                    <a:lumMod val="20000"/>
                    <a:lumOff val="80000"/>
                  </a:schemeClr>
                </a:solidFill>
                <a:latin typeface="+mj-lt"/>
              </a:rPr>
              <a:t> 1</a:t>
            </a:r>
            <a:endParaRPr lang="es-419" sz="4400" b="1" dirty="0">
              <a:latin typeface="+mj-lt"/>
            </a:endParaRPr>
          </a:p>
        </p:txBody>
      </p:sp>
    </p:spTree>
    <p:extLst>
      <p:ext uri="{BB962C8B-B14F-4D97-AF65-F5344CB8AC3E}">
        <p14:creationId xmlns:p14="http://schemas.microsoft.com/office/powerpoint/2010/main" val="42598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E70CF-7168-8816-2FCC-00CA7F4F12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F73102-9FC5-4364-0A8F-2869426CDC31}"/>
              </a:ext>
            </a:extLst>
          </p:cNvPr>
          <p:cNvSpPr txBox="1"/>
          <p:nvPr/>
        </p:nvSpPr>
        <p:spPr>
          <a:xfrm>
            <a:off x="592280" y="1250108"/>
            <a:ext cx="13653656" cy="6555641"/>
          </a:xfrm>
          <a:prstGeom prst="rect">
            <a:avLst/>
          </a:prstGeom>
          <a:noFill/>
        </p:spPr>
        <p:txBody>
          <a:bodyPr wrap="square">
            <a:spAutoFit/>
          </a:bodyPr>
          <a:lstStyle/>
          <a:p>
            <a:r>
              <a:rPr lang="es-ES" sz="2800" dirty="0">
                <a:solidFill>
                  <a:schemeClr val="accent1">
                    <a:lumMod val="20000"/>
                    <a:lumOff val="80000"/>
                  </a:schemeClr>
                </a:solidFill>
              </a:rPr>
              <a:t>Se preprocesarán las entrevistas extrayendo únicamente las frases de los pacientes. Dichas frases se convertirán en representaciones numéricas mediante un modelo BERT, lo que permitirá capturar su significado. Posteriormente, se realizará un análisis de agrupamiento (</a:t>
            </a:r>
            <a:r>
              <a:rPr lang="es-ES" sz="2800" dirty="0" err="1">
                <a:solidFill>
                  <a:schemeClr val="accent1">
                    <a:lumMod val="20000"/>
                    <a:lumOff val="80000"/>
                  </a:schemeClr>
                </a:solidFill>
              </a:rPr>
              <a:t>clustering</a:t>
            </a:r>
            <a:r>
              <a:rPr lang="es-ES" sz="2800" dirty="0">
                <a:solidFill>
                  <a:schemeClr val="accent1">
                    <a:lumMod val="20000"/>
                    <a:lumOff val="80000"/>
                  </a:schemeClr>
                </a:solidFill>
              </a:rPr>
              <a:t>) para identificar categorías emergentes (por ejemplo, dudas sobre la cirugía o inquietudes del postoperatorio) y filtrar las frases que no sean </a:t>
            </a:r>
            <a:r>
              <a:rPr lang="es-ES" sz="2800" dirty="0" err="1">
                <a:solidFill>
                  <a:schemeClr val="accent1">
                    <a:lumMod val="20000"/>
                    <a:lumOff val="80000"/>
                  </a:schemeClr>
                </a:solidFill>
              </a:rPr>
              <a:t>relevantes.Luego</a:t>
            </a:r>
            <a:r>
              <a:rPr lang="es-ES" sz="2800" dirty="0">
                <a:solidFill>
                  <a:schemeClr val="accent1">
                    <a:lumMod val="20000"/>
                    <a:lumOff val="80000"/>
                  </a:schemeClr>
                </a:solidFill>
              </a:rPr>
              <a:t>, se aplicará una clasificación adicional mediante la API de </a:t>
            </a:r>
            <a:r>
              <a:rPr lang="es-ES" sz="2800" dirty="0" err="1">
                <a:solidFill>
                  <a:schemeClr val="accent1">
                    <a:lumMod val="20000"/>
                    <a:lumOff val="80000"/>
                  </a:schemeClr>
                </a:solidFill>
              </a:rPr>
              <a:t>OpenAI</a:t>
            </a:r>
            <a:r>
              <a:rPr lang="es-ES" sz="2800" dirty="0">
                <a:solidFill>
                  <a:schemeClr val="accent1">
                    <a:lumMod val="20000"/>
                    <a:lumOff val="80000"/>
                  </a:schemeClr>
                </a:solidFill>
              </a:rPr>
              <a:t> para organizar las frases en grupos temáticos específicos, facilitando la identificación de las dudas más frecuentes. Paralelamente, se efectuará un análisis de sentimiento para evaluar la carga emocional de las expresiones, lo que ayudará a medir niveles de ansiedad y </a:t>
            </a:r>
            <a:r>
              <a:rPr lang="es-ES" sz="2800" dirty="0" err="1">
                <a:solidFill>
                  <a:schemeClr val="accent1">
                    <a:lumMod val="20000"/>
                    <a:lumOff val="80000"/>
                  </a:schemeClr>
                </a:solidFill>
              </a:rPr>
              <a:t>satisfacción.Cada</a:t>
            </a:r>
            <a:r>
              <a:rPr lang="es-ES" sz="2800" dirty="0">
                <a:solidFill>
                  <a:schemeClr val="accent1">
                    <a:lumMod val="20000"/>
                    <a:lumOff val="80000"/>
                  </a:schemeClr>
                </a:solidFill>
              </a:rPr>
              <a:t> variable resultante (frecuencia de temas, puntajes de sentimiento, etc.) se presentará con intervalos de confianza al 95%. Para evaluar comparaciones entre momentos (por ejemplo, antes y después de recibir información) se utilizará el test de rangos de Wilcoxon, estableciendo un nivel de significación de p&lt;0,05.El procesamiento y análisis se realizará utilizando herramientas en Python (como pandas, </a:t>
            </a:r>
            <a:r>
              <a:rPr lang="es-ES" sz="2800" dirty="0" err="1">
                <a:solidFill>
                  <a:schemeClr val="accent1">
                    <a:lumMod val="20000"/>
                    <a:lumOff val="80000"/>
                  </a:schemeClr>
                </a:solidFill>
              </a:rPr>
              <a:t>scikit-learn</a:t>
            </a:r>
            <a:r>
              <a:rPr lang="es-ES" sz="2800" dirty="0">
                <a:solidFill>
                  <a:schemeClr val="accent1">
                    <a:lumMod val="20000"/>
                    <a:lumOff val="80000"/>
                  </a:schemeClr>
                </a:solidFill>
              </a:rPr>
              <a:t>, </a:t>
            </a:r>
            <a:r>
              <a:rPr lang="es-ES" sz="2800" dirty="0" err="1">
                <a:solidFill>
                  <a:schemeClr val="accent1">
                    <a:lumMod val="20000"/>
                    <a:lumOff val="80000"/>
                  </a:schemeClr>
                </a:solidFill>
              </a:rPr>
              <a:t>transformers</a:t>
            </a:r>
            <a:r>
              <a:rPr lang="es-ES" sz="2800" dirty="0">
                <a:solidFill>
                  <a:schemeClr val="accent1">
                    <a:lumMod val="20000"/>
                    <a:lumOff val="80000"/>
                  </a:schemeClr>
                </a:solidFill>
              </a:rPr>
              <a:t> y </a:t>
            </a:r>
            <a:r>
              <a:rPr lang="es-ES" sz="2800" dirty="0" err="1">
                <a:solidFill>
                  <a:schemeClr val="accent1">
                    <a:lumMod val="20000"/>
                    <a:lumOff val="80000"/>
                  </a:schemeClr>
                </a:solidFill>
              </a:rPr>
              <a:t>matplotlib</a:t>
            </a:r>
            <a:r>
              <a:rPr lang="es-ES" sz="2800" dirty="0">
                <a:solidFill>
                  <a:schemeClr val="accent1">
                    <a:lumMod val="20000"/>
                    <a:lumOff val="80000"/>
                  </a:schemeClr>
                </a:solidFill>
              </a:rPr>
              <a:t> para la visualización de resultados).</a:t>
            </a:r>
          </a:p>
        </p:txBody>
      </p:sp>
      <p:sp>
        <p:nvSpPr>
          <p:cNvPr id="5" name="TextBox 4">
            <a:extLst>
              <a:ext uri="{FF2B5EF4-FFF2-40B4-BE49-F238E27FC236}">
                <a16:creationId xmlns:a16="http://schemas.microsoft.com/office/drawing/2014/main" id="{F03D6433-7CE9-7ED6-775F-64033EDD19BB}"/>
              </a:ext>
            </a:extLst>
          </p:cNvPr>
          <p:cNvSpPr txBox="1"/>
          <p:nvPr/>
        </p:nvSpPr>
        <p:spPr>
          <a:xfrm>
            <a:off x="5174673" y="236024"/>
            <a:ext cx="7315200" cy="769441"/>
          </a:xfrm>
          <a:prstGeom prst="rect">
            <a:avLst/>
          </a:prstGeom>
          <a:noFill/>
        </p:spPr>
        <p:txBody>
          <a:bodyPr wrap="square">
            <a:spAutoFit/>
          </a:bodyPr>
          <a:lstStyle/>
          <a:p>
            <a:r>
              <a:rPr lang="es-ES" sz="4400" b="1" dirty="0">
                <a:solidFill>
                  <a:schemeClr val="accent1">
                    <a:lumMod val="20000"/>
                    <a:lumOff val="80000"/>
                  </a:schemeClr>
                </a:solidFill>
                <a:latin typeface="+mj-lt"/>
              </a:rPr>
              <a:t>Plan Estad</a:t>
            </a:r>
            <a:r>
              <a:rPr lang="es-DO" sz="4400" b="1" dirty="0" err="1">
                <a:solidFill>
                  <a:schemeClr val="accent1">
                    <a:lumMod val="20000"/>
                    <a:lumOff val="80000"/>
                  </a:schemeClr>
                </a:solidFill>
                <a:latin typeface="+mj-lt"/>
              </a:rPr>
              <a:t>ístico</a:t>
            </a:r>
            <a:r>
              <a:rPr lang="es-DO" sz="4400" b="1" dirty="0">
                <a:solidFill>
                  <a:schemeClr val="accent1">
                    <a:lumMod val="20000"/>
                    <a:lumOff val="80000"/>
                  </a:schemeClr>
                </a:solidFill>
                <a:latin typeface="+mj-lt"/>
              </a:rPr>
              <a:t> 2</a:t>
            </a:r>
            <a:endParaRPr lang="es-419" sz="4400" b="1" dirty="0">
              <a:latin typeface="+mj-lt"/>
            </a:endParaRPr>
          </a:p>
        </p:txBody>
      </p:sp>
    </p:spTree>
    <p:extLst>
      <p:ext uri="{BB962C8B-B14F-4D97-AF65-F5344CB8AC3E}">
        <p14:creationId xmlns:p14="http://schemas.microsoft.com/office/powerpoint/2010/main" val="343298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758752"/>
            <a:ext cx="9780151" cy="685800"/>
          </a:xfrm>
          <a:prstGeom prst="rect">
            <a:avLst/>
          </a:prstGeom>
          <a:noFill/>
          <a:ln/>
        </p:spPr>
        <p:txBody>
          <a:bodyPr wrap="none" lIns="0" tIns="0" rIns="0" bIns="0" rtlCol="0" anchor="t"/>
          <a:lstStyle/>
          <a:p>
            <a:pPr marL="0" indent="0">
              <a:lnSpc>
                <a:spcPts val="5400"/>
              </a:lnSpc>
              <a:buNone/>
            </a:pPr>
            <a:r>
              <a:rPr lang="en-US" sz="4300" dirty="0" err="1">
                <a:solidFill>
                  <a:srgbClr val="C6BFEE"/>
                </a:solidFill>
                <a:latin typeface="Prompt Medium" pitchFamily="34" charset="0"/>
                <a:ea typeface="Prompt Medium" pitchFamily="34" charset="-122"/>
                <a:cs typeface="Prompt Medium" pitchFamily="34" charset="-120"/>
              </a:rPr>
              <a:t>Objetivos</a:t>
            </a:r>
            <a:r>
              <a:rPr lang="en-US" sz="4300" dirty="0">
                <a:solidFill>
                  <a:srgbClr val="C6BFEE"/>
                </a:solidFill>
                <a:latin typeface="Prompt Medium" pitchFamily="34" charset="0"/>
                <a:ea typeface="Prompt Medium" pitchFamily="34" charset="-122"/>
                <a:cs typeface="Prompt Medium" pitchFamily="34" charset="-120"/>
              </a:rPr>
              <a:t> </a:t>
            </a:r>
            <a:r>
              <a:rPr lang="en-US" sz="4300" dirty="0" err="1">
                <a:solidFill>
                  <a:srgbClr val="C6BFEE"/>
                </a:solidFill>
                <a:latin typeface="Prompt Medium" pitchFamily="34" charset="0"/>
                <a:ea typeface="Prompt Medium" pitchFamily="34" charset="-122"/>
                <a:cs typeface="Prompt Medium" pitchFamily="34" charset="-120"/>
              </a:rPr>
              <a:t>Específicos</a:t>
            </a:r>
            <a:endParaRPr lang="en-US" sz="4300" dirty="0"/>
          </a:p>
        </p:txBody>
      </p:sp>
      <p:sp>
        <p:nvSpPr>
          <p:cNvPr id="3" name="Text 1"/>
          <p:cNvSpPr/>
          <p:nvPr/>
        </p:nvSpPr>
        <p:spPr>
          <a:xfrm>
            <a:off x="10266594" y="4191237"/>
            <a:ext cx="4447576" cy="1897024"/>
          </a:xfrm>
          <a:prstGeom prst="rect">
            <a:avLst/>
          </a:prstGeom>
          <a:noFill/>
          <a:ln/>
        </p:spPr>
        <p:txBody>
          <a:bodyPr wrap="square" lIns="0" tIns="0" rIns="0" bIns="0" rtlCol="0" anchor="t"/>
          <a:lstStyle/>
          <a:p>
            <a:pPr marL="0" indent="0">
              <a:lnSpc>
                <a:spcPts val="2700"/>
              </a:lnSpc>
              <a:buNone/>
            </a:pPr>
            <a:r>
              <a:rPr lang="en-US" sz="3200" dirty="0" err="1">
                <a:solidFill>
                  <a:srgbClr val="C6BFEE"/>
                </a:solidFill>
                <a:latin typeface="Prompt Medium" pitchFamily="34" charset="0"/>
                <a:ea typeface="Prompt Medium" pitchFamily="34" charset="-122"/>
                <a:cs typeface="Prompt Medium" pitchFamily="34" charset="-120"/>
              </a:rPr>
              <a:t>Clasificación</a:t>
            </a:r>
            <a:r>
              <a:rPr lang="en-US" sz="3200" dirty="0">
                <a:solidFill>
                  <a:srgbClr val="C6BFEE"/>
                </a:solidFill>
                <a:latin typeface="Prompt Medium" pitchFamily="34" charset="0"/>
                <a:ea typeface="Prompt Medium" pitchFamily="34" charset="-122"/>
                <a:cs typeface="Prompt Medium" pitchFamily="34" charset="-120"/>
              </a:rPr>
              <a:t> de </a:t>
            </a:r>
            <a:r>
              <a:rPr lang="en-US" sz="3200" dirty="0" err="1">
                <a:solidFill>
                  <a:srgbClr val="C6BFEE"/>
                </a:solidFill>
                <a:latin typeface="Prompt Medium" pitchFamily="34" charset="0"/>
                <a:ea typeface="Prompt Medium" pitchFamily="34" charset="-122"/>
                <a:cs typeface="Prompt Medium" pitchFamily="34" charset="-120"/>
              </a:rPr>
              <a:t>preguntas</a:t>
            </a:r>
            <a:r>
              <a:rPr lang="en-US" sz="3200" dirty="0">
                <a:solidFill>
                  <a:srgbClr val="C6BFEE"/>
                </a:solidFill>
                <a:latin typeface="Prompt Medium" pitchFamily="34" charset="0"/>
                <a:ea typeface="Prompt Medium" pitchFamily="34" charset="-122"/>
                <a:cs typeface="Prompt Medium" pitchFamily="34" charset="-120"/>
              </a:rPr>
              <a:t>  y </a:t>
            </a:r>
            <a:r>
              <a:rPr lang="en-US" sz="3200" dirty="0" err="1">
                <a:solidFill>
                  <a:srgbClr val="C6BFEE"/>
                </a:solidFill>
                <a:latin typeface="Prompt Medium" pitchFamily="34" charset="0"/>
                <a:ea typeface="Prompt Medium" pitchFamily="34" charset="-122"/>
                <a:cs typeface="Prompt Medium" pitchFamily="34" charset="-120"/>
              </a:rPr>
              <a:t>Detección</a:t>
            </a:r>
            <a:r>
              <a:rPr lang="en-US" sz="3200" dirty="0">
                <a:solidFill>
                  <a:srgbClr val="C6BFEE"/>
                </a:solidFill>
                <a:latin typeface="Prompt Medium" pitchFamily="34" charset="0"/>
                <a:ea typeface="Prompt Medium" pitchFamily="34" charset="-122"/>
                <a:cs typeface="Prompt Medium" pitchFamily="34" charset="-120"/>
              </a:rPr>
              <a:t> </a:t>
            </a:r>
            <a:r>
              <a:rPr lang="en-US" sz="3200" dirty="0" err="1">
                <a:solidFill>
                  <a:srgbClr val="C6BFEE"/>
                </a:solidFill>
                <a:latin typeface="Prompt Medium" pitchFamily="34" charset="0"/>
                <a:ea typeface="Prompt Medium" pitchFamily="34" charset="-122"/>
                <a:cs typeface="Prompt Medium" pitchFamily="34" charset="-120"/>
              </a:rPr>
              <a:t>Temáticas</a:t>
            </a:r>
            <a:endParaRPr lang="en-US" sz="3200" dirty="0"/>
          </a:p>
        </p:txBody>
      </p:sp>
      <p:sp>
        <p:nvSpPr>
          <p:cNvPr id="5" name="Text 3"/>
          <p:cNvSpPr/>
          <p:nvPr/>
        </p:nvSpPr>
        <p:spPr>
          <a:xfrm>
            <a:off x="10266594" y="6054278"/>
            <a:ext cx="4294232" cy="1897024"/>
          </a:xfrm>
          <a:prstGeom prst="rect">
            <a:avLst/>
          </a:prstGeom>
          <a:noFill/>
          <a:ln/>
        </p:spPr>
        <p:txBody>
          <a:bodyPr wrap="none" lIns="0" tIns="0" rIns="0" bIns="0" rtlCol="0" anchor="t"/>
          <a:lstStyle/>
          <a:p>
            <a:pPr marL="0" indent="0">
              <a:lnSpc>
                <a:spcPts val="2700"/>
              </a:lnSpc>
              <a:buNone/>
            </a:pPr>
            <a:r>
              <a:rPr lang="en-US" sz="3200" dirty="0" err="1">
                <a:solidFill>
                  <a:srgbClr val="C6BFEE"/>
                </a:solidFill>
                <a:latin typeface="Prompt Medium" pitchFamily="34" charset="0"/>
                <a:ea typeface="Prompt Medium" pitchFamily="34" charset="-122"/>
                <a:cs typeface="Prompt Medium" pitchFamily="34" charset="-120"/>
              </a:rPr>
              <a:t>Análisis</a:t>
            </a:r>
            <a:r>
              <a:rPr lang="en-US" sz="3200" dirty="0">
                <a:solidFill>
                  <a:srgbClr val="C6BFEE"/>
                </a:solidFill>
                <a:latin typeface="Prompt Medium" pitchFamily="34" charset="0"/>
                <a:ea typeface="Prompt Medium" pitchFamily="34" charset="-122"/>
                <a:cs typeface="Prompt Medium" pitchFamily="34" charset="-120"/>
              </a:rPr>
              <a:t> de </a:t>
            </a:r>
          </a:p>
          <a:p>
            <a:pPr marL="0" indent="0">
              <a:lnSpc>
                <a:spcPts val="2700"/>
              </a:lnSpc>
              <a:buNone/>
            </a:pPr>
            <a:r>
              <a:rPr lang="en-US" sz="3200" dirty="0">
                <a:solidFill>
                  <a:srgbClr val="C6BFEE"/>
                </a:solidFill>
                <a:latin typeface="Prompt Medium" pitchFamily="34" charset="0"/>
                <a:ea typeface="Prompt Medium" pitchFamily="34" charset="-122"/>
                <a:cs typeface="Prompt Medium" pitchFamily="34" charset="-120"/>
              </a:rPr>
              <a:t>Carga </a:t>
            </a:r>
            <a:r>
              <a:rPr lang="en-US" sz="3200" dirty="0" err="1">
                <a:solidFill>
                  <a:srgbClr val="C6BFEE"/>
                </a:solidFill>
                <a:latin typeface="Prompt Medium" pitchFamily="34" charset="0"/>
                <a:ea typeface="Prompt Medium" pitchFamily="34" charset="-122"/>
                <a:cs typeface="Prompt Medium" pitchFamily="34" charset="-120"/>
              </a:rPr>
              <a:t>emocional</a:t>
            </a:r>
            <a:r>
              <a:rPr lang="en-US" sz="3200" dirty="0">
                <a:solidFill>
                  <a:srgbClr val="C6BFEE"/>
                </a:solidFill>
                <a:latin typeface="Prompt Medium" pitchFamily="34" charset="0"/>
                <a:ea typeface="Prompt Medium" pitchFamily="34" charset="-122"/>
                <a:cs typeface="Prompt Medium" pitchFamily="34" charset="-120"/>
              </a:rPr>
              <a:t> y </a:t>
            </a:r>
          </a:p>
          <a:p>
            <a:pPr marL="0" indent="0">
              <a:lnSpc>
                <a:spcPts val="2700"/>
              </a:lnSpc>
              <a:buNone/>
            </a:pPr>
            <a:r>
              <a:rPr lang="en-US" sz="3200" dirty="0">
                <a:solidFill>
                  <a:srgbClr val="C6BFEE"/>
                </a:solidFill>
                <a:latin typeface="Prompt Medium" pitchFamily="34" charset="0"/>
                <a:ea typeface="Prompt Medium" pitchFamily="34" charset="-122"/>
                <a:cs typeface="Prompt Medium" pitchFamily="34" charset="-120"/>
              </a:rPr>
              <a:t>de </a:t>
            </a:r>
            <a:r>
              <a:rPr lang="en-US" sz="3200" dirty="0" err="1">
                <a:solidFill>
                  <a:srgbClr val="C6BFEE"/>
                </a:solidFill>
                <a:latin typeface="Prompt Medium" pitchFamily="34" charset="0"/>
                <a:ea typeface="Prompt Medium" pitchFamily="34" charset="-122"/>
                <a:cs typeface="Prompt Medium" pitchFamily="34" charset="-120"/>
              </a:rPr>
              <a:t>sentimientos</a:t>
            </a:r>
            <a:endParaRPr lang="en-US" sz="3200" dirty="0">
              <a:solidFill>
                <a:srgbClr val="C6BFEE"/>
              </a:solidFill>
              <a:latin typeface="Prompt Medium" pitchFamily="34" charset="0"/>
              <a:ea typeface="Prompt Medium" pitchFamily="34" charset="-122"/>
              <a:cs typeface="Prompt Medium" pitchFamily="34" charset="-120"/>
            </a:endParaRPr>
          </a:p>
          <a:p>
            <a:pPr marL="0" indent="0">
              <a:lnSpc>
                <a:spcPts val="2700"/>
              </a:lnSpc>
              <a:buNone/>
            </a:pPr>
            <a:endParaRPr lang="en-US" sz="3200" dirty="0"/>
          </a:p>
        </p:txBody>
      </p:sp>
      <p:sp>
        <p:nvSpPr>
          <p:cNvPr id="10" name="TextBox 9">
            <a:extLst>
              <a:ext uri="{FF2B5EF4-FFF2-40B4-BE49-F238E27FC236}">
                <a16:creationId xmlns:a16="http://schemas.microsoft.com/office/drawing/2014/main" id="{1BE5D5B0-6643-ABE2-CFE0-CC3E4BB0BB66}"/>
              </a:ext>
            </a:extLst>
          </p:cNvPr>
          <p:cNvSpPr txBox="1"/>
          <p:nvPr/>
        </p:nvSpPr>
        <p:spPr>
          <a:xfrm>
            <a:off x="719090" y="2307196"/>
            <a:ext cx="8136674" cy="1101829"/>
          </a:xfrm>
          <a:prstGeom prst="rect">
            <a:avLst/>
          </a:prstGeom>
          <a:noFill/>
          <a:ln/>
        </p:spPr>
        <p:txBody>
          <a:bodyPr wrap="square" lIns="0" tIns="0" rIns="0" bIns="0" rtlCol="0" anchor="t"/>
          <a:lstStyle>
            <a:defPPr>
              <a:defRPr lang="en-US"/>
            </a:defPPr>
            <a:lvl1pPr indent="0">
              <a:lnSpc>
                <a:spcPts val="3100"/>
              </a:lnSpc>
              <a:buNone/>
              <a:defRPr sz="1900">
                <a:solidFill>
                  <a:srgbClr val="DAD8E9"/>
                </a:solidFill>
                <a:latin typeface="Mukta Light" pitchFamily="34" charset="0"/>
                <a:ea typeface="Mukta Light" pitchFamily="34" charset="-122"/>
                <a:cs typeface="Mukta Light" pitchFamily="34" charset="-120"/>
              </a:defRPr>
            </a:lvl1pPr>
          </a:lstStyle>
          <a:p>
            <a:r>
              <a:rPr lang="es-ES" sz="3200" dirty="0"/>
              <a:t>1</a:t>
            </a:r>
            <a:r>
              <a:rPr lang="es-ES" sz="2400" dirty="0"/>
              <a:t>-</a:t>
            </a:r>
            <a:r>
              <a:rPr lang="es-ES" dirty="0"/>
              <a:t>Evaluar la eficacia de la detección de necesidades de información a través de canales de comunicación digitales con métodos tradicionales de recolección de información, evaluando la calidad y cantidad de datos obtenidos.</a:t>
            </a:r>
            <a:endParaRPr lang="es-419" dirty="0"/>
          </a:p>
        </p:txBody>
      </p:sp>
      <p:sp>
        <p:nvSpPr>
          <p:cNvPr id="12" name="TextBox 11">
            <a:extLst>
              <a:ext uri="{FF2B5EF4-FFF2-40B4-BE49-F238E27FC236}">
                <a16:creationId xmlns:a16="http://schemas.microsoft.com/office/drawing/2014/main" id="{228DC914-FAFC-497B-7D36-5C0B501069C5}"/>
              </a:ext>
            </a:extLst>
          </p:cNvPr>
          <p:cNvSpPr txBox="1"/>
          <p:nvPr/>
        </p:nvSpPr>
        <p:spPr>
          <a:xfrm>
            <a:off x="719089" y="4191237"/>
            <a:ext cx="8136675" cy="1258678"/>
          </a:xfrm>
          <a:prstGeom prst="rect">
            <a:avLst/>
          </a:prstGeom>
          <a:noFill/>
          <a:ln/>
        </p:spPr>
        <p:txBody>
          <a:bodyPr wrap="square" lIns="0" tIns="0" rIns="0" bIns="0" rtlCol="0" anchor="t"/>
          <a:lstStyle>
            <a:defPPr>
              <a:defRPr lang="en-US"/>
            </a:defPPr>
            <a:lvl1pPr indent="0">
              <a:lnSpc>
                <a:spcPts val="3100"/>
              </a:lnSpc>
              <a:buNone/>
              <a:defRPr sz="1900">
                <a:solidFill>
                  <a:srgbClr val="DAD8E9"/>
                </a:solidFill>
                <a:latin typeface="Mukta Light" pitchFamily="34" charset="0"/>
                <a:ea typeface="Mukta Light" pitchFamily="34" charset="-122"/>
                <a:cs typeface="Mukta Light" pitchFamily="34" charset="-120"/>
              </a:defRPr>
            </a:lvl1pPr>
          </a:lstStyle>
          <a:p>
            <a:r>
              <a:rPr lang="es-ES" sz="2400" dirty="0"/>
              <a:t>2-</a:t>
            </a:r>
            <a:r>
              <a:rPr lang="es-ES" dirty="0"/>
              <a:t>Identificar patrones y tendencias en la información recopilada, con el objetivo de comprender las necesidades comunes y específicas de los pacientes antes de la intervención de ATR</a:t>
            </a:r>
            <a:endParaRPr lang="es-419" dirty="0"/>
          </a:p>
        </p:txBody>
      </p:sp>
      <p:sp>
        <p:nvSpPr>
          <p:cNvPr id="14" name="TextBox 13">
            <a:extLst>
              <a:ext uri="{FF2B5EF4-FFF2-40B4-BE49-F238E27FC236}">
                <a16:creationId xmlns:a16="http://schemas.microsoft.com/office/drawing/2014/main" id="{22794680-AB99-454B-1EF3-CAD2C93BF5D1}"/>
              </a:ext>
            </a:extLst>
          </p:cNvPr>
          <p:cNvSpPr txBox="1"/>
          <p:nvPr/>
        </p:nvSpPr>
        <p:spPr>
          <a:xfrm>
            <a:off x="719090" y="5937496"/>
            <a:ext cx="8136674" cy="1284967"/>
          </a:xfrm>
          <a:prstGeom prst="rect">
            <a:avLst/>
          </a:prstGeom>
          <a:noFill/>
          <a:ln/>
        </p:spPr>
        <p:txBody>
          <a:bodyPr wrap="square" lIns="0" tIns="0" rIns="0" bIns="0" rtlCol="0" anchor="t"/>
          <a:lstStyle>
            <a:defPPr>
              <a:defRPr lang="en-US"/>
            </a:defPPr>
            <a:lvl1pPr indent="0">
              <a:lnSpc>
                <a:spcPts val="3100"/>
              </a:lnSpc>
              <a:buNone/>
              <a:defRPr sz="2400">
                <a:solidFill>
                  <a:srgbClr val="DAD8E9"/>
                </a:solidFill>
                <a:latin typeface="Mukta Light" pitchFamily="34" charset="0"/>
                <a:ea typeface="Mukta Light" pitchFamily="34" charset="-122"/>
                <a:cs typeface="Mukta Light" pitchFamily="34" charset="-120"/>
              </a:defRPr>
            </a:lvl1pPr>
          </a:lstStyle>
          <a:p>
            <a:r>
              <a:rPr lang="es-ES" sz="2300" dirty="0"/>
              <a:t>3-</a:t>
            </a:r>
            <a:r>
              <a:rPr lang="es-ES" sz="1900" dirty="0"/>
              <a:t>Describir la satisfacción y cambios en la ansiedad asociada con la intervención de ATR mediada por la participación en canal de comunicación digital.</a:t>
            </a:r>
            <a:endParaRPr lang="es-419" sz="1900" dirty="0"/>
          </a:p>
        </p:txBody>
      </p:sp>
      <p:sp>
        <p:nvSpPr>
          <p:cNvPr id="15" name="Arrow: Right 14">
            <a:extLst>
              <a:ext uri="{FF2B5EF4-FFF2-40B4-BE49-F238E27FC236}">
                <a16:creationId xmlns:a16="http://schemas.microsoft.com/office/drawing/2014/main" id="{7181DC2A-D1F6-C8E9-9441-2143A342400F}"/>
              </a:ext>
            </a:extLst>
          </p:cNvPr>
          <p:cNvSpPr/>
          <p:nvPr/>
        </p:nvSpPr>
        <p:spPr>
          <a:xfrm>
            <a:off x="9008163" y="6088261"/>
            <a:ext cx="944219" cy="516835"/>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Arrow: Right 15">
            <a:extLst>
              <a:ext uri="{FF2B5EF4-FFF2-40B4-BE49-F238E27FC236}">
                <a16:creationId xmlns:a16="http://schemas.microsoft.com/office/drawing/2014/main" id="{E7FE4C99-AA01-5FB2-2C50-2E155F9EE43E}"/>
              </a:ext>
            </a:extLst>
          </p:cNvPr>
          <p:cNvSpPr/>
          <p:nvPr/>
        </p:nvSpPr>
        <p:spPr>
          <a:xfrm>
            <a:off x="9008164" y="4303741"/>
            <a:ext cx="944219" cy="516835"/>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Multiplication Sign 18">
            <a:extLst>
              <a:ext uri="{FF2B5EF4-FFF2-40B4-BE49-F238E27FC236}">
                <a16:creationId xmlns:a16="http://schemas.microsoft.com/office/drawing/2014/main" id="{BFFB25C2-A85D-AFB5-A7E4-A3847783D682}"/>
              </a:ext>
            </a:extLst>
          </p:cNvPr>
          <p:cNvSpPr/>
          <p:nvPr/>
        </p:nvSpPr>
        <p:spPr>
          <a:xfrm>
            <a:off x="10872524" y="2077278"/>
            <a:ext cx="1541186" cy="1252234"/>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Arrow: Right 19">
            <a:extLst>
              <a:ext uri="{FF2B5EF4-FFF2-40B4-BE49-F238E27FC236}">
                <a16:creationId xmlns:a16="http://schemas.microsoft.com/office/drawing/2014/main" id="{10ECA108-E504-364B-98F2-C43FD0D7BB27}"/>
              </a:ext>
            </a:extLst>
          </p:cNvPr>
          <p:cNvSpPr/>
          <p:nvPr/>
        </p:nvSpPr>
        <p:spPr>
          <a:xfrm>
            <a:off x="9008164" y="2453819"/>
            <a:ext cx="944219" cy="582237"/>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972408" y="445471"/>
            <a:ext cx="7678579" cy="1163241"/>
          </a:xfrm>
          <a:prstGeom prst="rect">
            <a:avLst/>
          </a:prstGeom>
          <a:noFill/>
          <a:ln/>
        </p:spPr>
        <p:txBody>
          <a:bodyPr wrap="square" lIns="0" tIns="0" rIns="0" bIns="0" rtlCol="0" anchor="t"/>
          <a:lstStyle/>
          <a:p>
            <a:pPr marL="0" indent="0">
              <a:lnSpc>
                <a:spcPts val="4550"/>
              </a:lnSpc>
              <a:buNone/>
            </a:pPr>
            <a:r>
              <a:rPr lang="en-US" sz="3650" dirty="0">
                <a:solidFill>
                  <a:srgbClr val="C6BFEE"/>
                </a:solidFill>
                <a:latin typeface="Prompt Medium" pitchFamily="34" charset="0"/>
                <a:ea typeface="Prompt Medium" pitchFamily="34" charset="-122"/>
                <a:cs typeface="Prompt Medium" pitchFamily="34" charset="-120"/>
              </a:rPr>
              <a:t>Paso a paso de la </a:t>
            </a:r>
            <a:r>
              <a:rPr lang="es-DO" sz="3650" noProof="0" dirty="0">
                <a:solidFill>
                  <a:srgbClr val="C6BFEE"/>
                </a:solidFill>
                <a:latin typeface="Prompt Medium" pitchFamily="34" charset="0"/>
                <a:ea typeface="Prompt Medium" pitchFamily="34" charset="-122"/>
                <a:cs typeface="Prompt Medium" pitchFamily="34" charset="-120"/>
              </a:rPr>
              <a:t>Metodología</a:t>
            </a:r>
            <a:endParaRPr lang="en-US" sz="3650" dirty="0"/>
          </a:p>
        </p:txBody>
      </p:sp>
      <p:sp>
        <p:nvSpPr>
          <p:cNvPr id="4" name="Shape 1"/>
          <p:cNvSpPr/>
          <p:nvPr/>
        </p:nvSpPr>
        <p:spPr>
          <a:xfrm>
            <a:off x="905634" y="1800830"/>
            <a:ext cx="63698" cy="4937522"/>
          </a:xfrm>
          <a:prstGeom prst="roundRect">
            <a:avLst>
              <a:gd name="adj" fmla="val 384676"/>
            </a:avLst>
          </a:prstGeom>
          <a:solidFill>
            <a:srgbClr val="6D4562"/>
          </a:solidFill>
          <a:ln/>
        </p:spPr>
        <p:txBody>
          <a:bodyPr/>
          <a:lstStyle/>
          <a:p>
            <a:endParaRPr lang="es-419"/>
          </a:p>
        </p:txBody>
      </p:sp>
      <p:sp>
        <p:nvSpPr>
          <p:cNvPr id="5" name="Shape 2"/>
          <p:cNvSpPr/>
          <p:nvPr/>
        </p:nvSpPr>
        <p:spPr>
          <a:xfrm>
            <a:off x="1170548" y="1929060"/>
            <a:ext cx="732711" cy="22860"/>
          </a:xfrm>
          <a:prstGeom prst="roundRect">
            <a:avLst>
              <a:gd name="adj" fmla="val 384676"/>
            </a:avLst>
          </a:prstGeom>
          <a:solidFill>
            <a:srgbClr val="6D4562"/>
          </a:solidFill>
          <a:ln/>
        </p:spPr>
        <p:txBody>
          <a:bodyPr/>
          <a:lstStyle/>
          <a:p>
            <a:endParaRPr lang="es-419"/>
          </a:p>
        </p:txBody>
      </p:sp>
      <p:sp>
        <p:nvSpPr>
          <p:cNvPr id="6" name="Shape 3"/>
          <p:cNvSpPr/>
          <p:nvPr/>
        </p:nvSpPr>
        <p:spPr>
          <a:xfrm>
            <a:off x="722397" y="1704984"/>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7" name="Text 4"/>
          <p:cNvSpPr/>
          <p:nvPr/>
        </p:nvSpPr>
        <p:spPr>
          <a:xfrm>
            <a:off x="905634" y="1800830"/>
            <a:ext cx="104418"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ea typeface="Prompt Medium" pitchFamily="34" charset="-122"/>
                <a:cs typeface="Prompt Medium" pitchFamily="34" charset="-120"/>
              </a:rPr>
              <a:t>1</a:t>
            </a:r>
            <a:endParaRPr lang="en-US" sz="2150" dirty="0"/>
          </a:p>
        </p:txBody>
      </p:sp>
      <p:sp>
        <p:nvSpPr>
          <p:cNvPr id="8" name="Text 5"/>
          <p:cNvSpPr/>
          <p:nvPr/>
        </p:nvSpPr>
        <p:spPr>
          <a:xfrm>
            <a:off x="2034942" y="1683346"/>
            <a:ext cx="3090624" cy="290751"/>
          </a:xfrm>
          <a:prstGeom prst="rect">
            <a:avLst/>
          </a:prstGeom>
          <a:noFill/>
          <a:ln/>
        </p:spPr>
        <p:txBody>
          <a:bodyPr wrap="none" lIns="0" tIns="0" rIns="0" bIns="0" rtlCol="0" anchor="t"/>
          <a:lstStyle/>
          <a:p>
            <a:pPr marL="0" indent="0" algn="l">
              <a:lnSpc>
                <a:spcPts val="2250"/>
              </a:lnSpc>
              <a:buNone/>
            </a:pPr>
            <a:r>
              <a:rPr lang="en-US" sz="2400" dirty="0">
                <a:solidFill>
                  <a:srgbClr val="DAD8E9"/>
                </a:solidFill>
                <a:latin typeface="Prompt Medium" pitchFamily="34" charset="0"/>
                <a:ea typeface="Prompt Medium" pitchFamily="34" charset="-122"/>
                <a:cs typeface="Prompt Medium" pitchFamily="34" charset="-120"/>
              </a:rPr>
              <a:t>Extracción y </a:t>
            </a:r>
            <a:r>
              <a:rPr lang="en-US" sz="2400" dirty="0" err="1">
                <a:solidFill>
                  <a:srgbClr val="DAD8E9"/>
                </a:solidFill>
                <a:latin typeface="Prompt Medium" pitchFamily="34" charset="0"/>
                <a:ea typeface="Prompt Medium" pitchFamily="34" charset="-122"/>
                <a:cs typeface="Prompt Medium" pitchFamily="34" charset="-120"/>
              </a:rPr>
              <a:t>preprocesamiento</a:t>
            </a:r>
            <a:r>
              <a:rPr lang="en-US" sz="2400" dirty="0">
                <a:solidFill>
                  <a:srgbClr val="DAD8E9"/>
                </a:solidFill>
                <a:latin typeface="Prompt Medium" pitchFamily="34" charset="0"/>
                <a:ea typeface="Prompt Medium" pitchFamily="34" charset="-122"/>
                <a:cs typeface="Prompt Medium" pitchFamily="34" charset="-120"/>
              </a:rPr>
              <a:t> </a:t>
            </a:r>
            <a:r>
              <a:rPr lang="es-ES" sz="2400" dirty="0">
                <a:solidFill>
                  <a:srgbClr val="DAD8E9"/>
                </a:solidFill>
                <a:latin typeface="Prompt Medium" pitchFamily="34" charset="0"/>
                <a:ea typeface="Prompt Medium" pitchFamily="34" charset="-122"/>
                <a:cs typeface="Prompt Medium" pitchFamily="34" charset="-120"/>
              </a:rPr>
              <a:t>para Aislar las Frases de los Pacientes</a:t>
            </a:r>
            <a:endParaRPr lang="en-US" sz="2400" dirty="0"/>
          </a:p>
        </p:txBody>
      </p:sp>
      <p:sp>
        <p:nvSpPr>
          <p:cNvPr id="10" name="Shape 7"/>
          <p:cNvSpPr/>
          <p:nvPr/>
        </p:nvSpPr>
        <p:spPr>
          <a:xfrm>
            <a:off x="1109826" y="3160499"/>
            <a:ext cx="732711" cy="22860"/>
          </a:xfrm>
          <a:prstGeom prst="roundRect">
            <a:avLst>
              <a:gd name="adj" fmla="val 384676"/>
            </a:avLst>
          </a:prstGeom>
          <a:solidFill>
            <a:srgbClr val="6D4562"/>
          </a:solidFill>
          <a:ln/>
        </p:spPr>
        <p:txBody>
          <a:bodyPr/>
          <a:lstStyle/>
          <a:p>
            <a:endParaRPr lang="es-419"/>
          </a:p>
        </p:txBody>
      </p:sp>
      <p:sp>
        <p:nvSpPr>
          <p:cNvPr id="11" name="Shape 8"/>
          <p:cNvSpPr/>
          <p:nvPr/>
        </p:nvSpPr>
        <p:spPr>
          <a:xfrm>
            <a:off x="710966" y="2948354"/>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12" name="Text 9"/>
          <p:cNvSpPr/>
          <p:nvPr/>
        </p:nvSpPr>
        <p:spPr>
          <a:xfrm>
            <a:off x="864794" y="3043758"/>
            <a:ext cx="163354"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ea typeface="Prompt Medium" pitchFamily="34" charset="-122"/>
                <a:cs typeface="Prompt Medium" pitchFamily="34" charset="-120"/>
              </a:rPr>
              <a:t>2</a:t>
            </a:r>
            <a:endParaRPr lang="en-US" sz="2150" dirty="0"/>
          </a:p>
        </p:txBody>
      </p:sp>
      <p:sp>
        <p:nvSpPr>
          <p:cNvPr id="13" name="Text 10"/>
          <p:cNvSpPr/>
          <p:nvPr/>
        </p:nvSpPr>
        <p:spPr>
          <a:xfrm>
            <a:off x="2034942" y="2960730"/>
            <a:ext cx="2326362"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Filtro</a:t>
            </a:r>
            <a:r>
              <a:rPr lang="en-US" sz="2400" dirty="0">
                <a:solidFill>
                  <a:srgbClr val="DAD8E9"/>
                </a:solidFill>
                <a:latin typeface="Prompt Medium" pitchFamily="34" charset="0"/>
                <a:ea typeface="Prompt Medium" pitchFamily="34" charset="-122"/>
                <a:cs typeface="Prompt Medium" pitchFamily="34" charset="-120"/>
              </a:rPr>
              <a:t> </a:t>
            </a:r>
            <a:r>
              <a:rPr lang="en-US" sz="2400" dirty="0" err="1">
                <a:solidFill>
                  <a:srgbClr val="DAD8E9"/>
                </a:solidFill>
                <a:latin typeface="Prompt Medium" pitchFamily="34" charset="0"/>
                <a:ea typeface="Prompt Medium" pitchFamily="34" charset="-122"/>
                <a:cs typeface="Prompt Medium" pitchFamily="34" charset="-120"/>
              </a:rPr>
              <a:t>Inicial</a:t>
            </a:r>
            <a:r>
              <a:rPr lang="en-US" sz="2400" dirty="0">
                <a:solidFill>
                  <a:srgbClr val="DAD8E9"/>
                </a:solidFill>
                <a:latin typeface="Prompt Medium" pitchFamily="34" charset="0"/>
                <a:ea typeface="Prompt Medium" pitchFamily="34" charset="-122"/>
                <a:cs typeface="Prompt Medium" pitchFamily="34" charset="-120"/>
              </a:rPr>
              <a:t> Mediante </a:t>
            </a:r>
            <a:r>
              <a:rPr lang="en-US" sz="2400" dirty="0" err="1">
                <a:solidFill>
                  <a:srgbClr val="DAD8E9"/>
                </a:solidFill>
                <a:latin typeface="Prompt Medium" pitchFamily="34" charset="0"/>
                <a:ea typeface="Prompt Medium" pitchFamily="34" charset="-122"/>
                <a:cs typeface="Prompt Medium" pitchFamily="34" charset="-120"/>
              </a:rPr>
              <a:t>Vectorizaci</a:t>
            </a:r>
            <a:r>
              <a:rPr lang="es-DO" sz="2400" dirty="0" err="1">
                <a:solidFill>
                  <a:srgbClr val="DAD8E9"/>
                </a:solidFill>
                <a:latin typeface="Prompt Medium" pitchFamily="34" charset="0"/>
                <a:ea typeface="Prompt Medium" pitchFamily="34" charset="-122"/>
                <a:cs typeface="Prompt Medium" pitchFamily="34" charset="-120"/>
              </a:rPr>
              <a:t>ón</a:t>
            </a:r>
            <a:r>
              <a:rPr lang="en-US" sz="2400" dirty="0">
                <a:solidFill>
                  <a:srgbClr val="DAD8E9"/>
                </a:solidFill>
                <a:latin typeface="Prompt Medium" pitchFamily="34" charset="0"/>
                <a:ea typeface="Prompt Medium" pitchFamily="34" charset="-122"/>
                <a:cs typeface="Prompt Medium" pitchFamily="34" charset="-120"/>
              </a:rPr>
              <a:t> y Clustering </a:t>
            </a:r>
            <a:endParaRPr lang="en-US" sz="2400" dirty="0"/>
          </a:p>
        </p:txBody>
      </p:sp>
      <p:sp>
        <p:nvSpPr>
          <p:cNvPr id="15" name="Shape 12"/>
          <p:cNvSpPr/>
          <p:nvPr/>
        </p:nvSpPr>
        <p:spPr>
          <a:xfrm>
            <a:off x="1170548" y="5692864"/>
            <a:ext cx="732711" cy="22860"/>
          </a:xfrm>
          <a:prstGeom prst="roundRect">
            <a:avLst>
              <a:gd name="adj" fmla="val 384676"/>
            </a:avLst>
          </a:prstGeom>
          <a:solidFill>
            <a:srgbClr val="6D4562"/>
          </a:solidFill>
          <a:ln/>
        </p:spPr>
        <p:txBody>
          <a:bodyPr/>
          <a:lstStyle/>
          <a:p>
            <a:endParaRPr lang="es-419"/>
          </a:p>
        </p:txBody>
      </p:sp>
      <p:sp>
        <p:nvSpPr>
          <p:cNvPr id="16" name="Shape 13"/>
          <p:cNvSpPr/>
          <p:nvPr/>
        </p:nvSpPr>
        <p:spPr>
          <a:xfrm>
            <a:off x="722397" y="5468788"/>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17" name="Text 14"/>
          <p:cNvSpPr/>
          <p:nvPr/>
        </p:nvSpPr>
        <p:spPr>
          <a:xfrm>
            <a:off x="876940" y="5564634"/>
            <a:ext cx="161925"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4</a:t>
            </a:r>
            <a:endParaRPr lang="en-US" sz="2150" dirty="0"/>
          </a:p>
        </p:txBody>
      </p:sp>
      <p:sp>
        <p:nvSpPr>
          <p:cNvPr id="18" name="Text 15"/>
          <p:cNvSpPr/>
          <p:nvPr/>
        </p:nvSpPr>
        <p:spPr>
          <a:xfrm>
            <a:off x="2034942" y="5570348"/>
            <a:ext cx="3157299"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Análisis</a:t>
            </a:r>
            <a:r>
              <a:rPr lang="en-US" sz="2400" dirty="0">
                <a:solidFill>
                  <a:srgbClr val="DAD8E9"/>
                </a:solidFill>
                <a:latin typeface="Prompt Medium" pitchFamily="34" charset="0"/>
                <a:ea typeface="Prompt Medium" pitchFamily="34" charset="-122"/>
                <a:cs typeface="Prompt Medium" pitchFamily="34" charset="-120"/>
              </a:rPr>
              <a:t> de </a:t>
            </a:r>
            <a:r>
              <a:rPr lang="en-US" sz="2400" dirty="0" err="1">
                <a:solidFill>
                  <a:srgbClr val="DAD8E9"/>
                </a:solidFill>
                <a:latin typeface="Prompt Medium" pitchFamily="34" charset="0"/>
                <a:ea typeface="Prompt Medium" pitchFamily="34" charset="-122"/>
                <a:cs typeface="Prompt Medium" pitchFamily="34" charset="-120"/>
              </a:rPr>
              <a:t>Sentimientos</a:t>
            </a:r>
            <a:r>
              <a:rPr lang="en-US" sz="2400" dirty="0">
                <a:solidFill>
                  <a:srgbClr val="DAD8E9"/>
                </a:solidFill>
                <a:latin typeface="Prompt Medium" pitchFamily="34" charset="0"/>
                <a:ea typeface="Prompt Medium" pitchFamily="34" charset="-122"/>
                <a:cs typeface="Prompt Medium" pitchFamily="34" charset="-120"/>
              </a:rPr>
              <a:t> con BERT para </a:t>
            </a:r>
            <a:r>
              <a:rPr lang="en-US" sz="2400" dirty="0" err="1">
                <a:solidFill>
                  <a:srgbClr val="DAD8E9"/>
                </a:solidFill>
                <a:latin typeface="Prompt Medium" pitchFamily="34" charset="0"/>
                <a:ea typeface="Prompt Medium" pitchFamily="34" charset="-122"/>
                <a:cs typeface="Prompt Medium" pitchFamily="34" charset="-120"/>
              </a:rPr>
              <a:t>Frases</a:t>
            </a:r>
            <a:r>
              <a:rPr lang="en-US" sz="2400" dirty="0">
                <a:solidFill>
                  <a:srgbClr val="DAD8E9"/>
                </a:solidFill>
                <a:latin typeface="Prompt Medium" pitchFamily="34" charset="0"/>
                <a:ea typeface="Prompt Medium" pitchFamily="34" charset="-122"/>
                <a:cs typeface="Prompt Medium" pitchFamily="34" charset="-120"/>
              </a:rPr>
              <a:t> con Carga </a:t>
            </a:r>
            <a:r>
              <a:rPr lang="en-US" sz="2400" dirty="0" err="1">
                <a:solidFill>
                  <a:srgbClr val="DAD8E9"/>
                </a:solidFill>
                <a:latin typeface="Prompt Medium" pitchFamily="34" charset="0"/>
                <a:ea typeface="Prompt Medium" pitchFamily="34" charset="-122"/>
                <a:cs typeface="Prompt Medium" pitchFamily="34" charset="-120"/>
              </a:rPr>
              <a:t>Emocional</a:t>
            </a:r>
            <a:endParaRPr lang="en-US" sz="2400" dirty="0"/>
          </a:p>
        </p:txBody>
      </p:sp>
      <p:sp>
        <p:nvSpPr>
          <p:cNvPr id="20" name="Shape 8">
            <a:extLst>
              <a:ext uri="{FF2B5EF4-FFF2-40B4-BE49-F238E27FC236}">
                <a16:creationId xmlns:a16="http://schemas.microsoft.com/office/drawing/2014/main" id="{2E6B899F-FBD6-F4DA-FDAE-E62C416458AB}"/>
              </a:ext>
            </a:extLst>
          </p:cNvPr>
          <p:cNvSpPr/>
          <p:nvPr/>
        </p:nvSpPr>
        <p:spPr>
          <a:xfrm>
            <a:off x="713637" y="3989912"/>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21" name="Text 9">
            <a:extLst>
              <a:ext uri="{FF2B5EF4-FFF2-40B4-BE49-F238E27FC236}">
                <a16:creationId xmlns:a16="http://schemas.microsoft.com/office/drawing/2014/main" id="{C7C01AC7-F7D8-3F4B-4CC9-D330FBAC0415}"/>
              </a:ext>
            </a:extLst>
          </p:cNvPr>
          <p:cNvSpPr/>
          <p:nvPr/>
        </p:nvSpPr>
        <p:spPr>
          <a:xfrm>
            <a:off x="867465" y="4085316"/>
            <a:ext cx="163354"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3</a:t>
            </a:r>
            <a:endParaRPr lang="en-US" sz="2150" dirty="0"/>
          </a:p>
        </p:txBody>
      </p:sp>
      <p:sp>
        <p:nvSpPr>
          <p:cNvPr id="22" name="Text 10">
            <a:extLst>
              <a:ext uri="{FF2B5EF4-FFF2-40B4-BE49-F238E27FC236}">
                <a16:creationId xmlns:a16="http://schemas.microsoft.com/office/drawing/2014/main" id="{2E90256D-E20E-8FF4-A8D0-B8EF80376CF3}"/>
              </a:ext>
            </a:extLst>
          </p:cNvPr>
          <p:cNvSpPr/>
          <p:nvPr/>
        </p:nvSpPr>
        <p:spPr>
          <a:xfrm>
            <a:off x="2034942" y="4114800"/>
            <a:ext cx="2326362"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Categorizaci</a:t>
            </a:r>
            <a:r>
              <a:rPr lang="es-DO" sz="2400" dirty="0" err="1">
                <a:solidFill>
                  <a:srgbClr val="DAD8E9"/>
                </a:solidFill>
                <a:latin typeface="Prompt Medium" pitchFamily="34" charset="0"/>
                <a:ea typeface="Prompt Medium" pitchFamily="34" charset="-122"/>
                <a:cs typeface="Prompt Medium" pitchFamily="34" charset="-120"/>
              </a:rPr>
              <a:t>ón</a:t>
            </a:r>
            <a:r>
              <a:rPr lang="es-DO" sz="2400" dirty="0">
                <a:solidFill>
                  <a:srgbClr val="DAD8E9"/>
                </a:solidFill>
                <a:latin typeface="Prompt Medium" pitchFamily="34" charset="0"/>
                <a:ea typeface="Prompt Medium" pitchFamily="34" charset="-122"/>
                <a:cs typeface="Prompt Medium" pitchFamily="34" charset="-120"/>
              </a:rPr>
              <a:t> temática con Inteligencia Artificial (Open AI y </a:t>
            </a:r>
            <a:r>
              <a:rPr lang="es-DO" sz="2400" dirty="0" err="1">
                <a:solidFill>
                  <a:srgbClr val="DAD8E9"/>
                </a:solidFill>
                <a:latin typeface="Prompt Medium" pitchFamily="34" charset="0"/>
                <a:ea typeface="Prompt Medium" pitchFamily="34" charset="-122"/>
                <a:cs typeface="Prompt Medium" pitchFamily="34" charset="-120"/>
              </a:rPr>
              <a:t>DeepSeek</a:t>
            </a:r>
            <a:r>
              <a:rPr lang="es-DO" sz="2400" dirty="0">
                <a:solidFill>
                  <a:srgbClr val="DAD8E9"/>
                </a:solidFill>
                <a:latin typeface="Prompt Medium" pitchFamily="34" charset="0"/>
                <a:ea typeface="Prompt Medium" pitchFamily="34" charset="-122"/>
                <a:cs typeface="Prompt Medium" pitchFamily="34" charset="-120"/>
              </a:rPr>
              <a:t>) </a:t>
            </a:r>
            <a:endParaRPr lang="en-US" sz="2400" dirty="0"/>
          </a:p>
        </p:txBody>
      </p:sp>
      <p:sp>
        <p:nvSpPr>
          <p:cNvPr id="23" name="Shape 7">
            <a:extLst>
              <a:ext uri="{FF2B5EF4-FFF2-40B4-BE49-F238E27FC236}">
                <a16:creationId xmlns:a16="http://schemas.microsoft.com/office/drawing/2014/main" id="{E4E1C961-A834-61B1-777A-15D0301DAB6D}"/>
              </a:ext>
            </a:extLst>
          </p:cNvPr>
          <p:cNvSpPr/>
          <p:nvPr/>
        </p:nvSpPr>
        <p:spPr>
          <a:xfrm>
            <a:off x="1170548" y="4213794"/>
            <a:ext cx="732711" cy="22860"/>
          </a:xfrm>
          <a:prstGeom prst="roundRect">
            <a:avLst>
              <a:gd name="adj" fmla="val 384676"/>
            </a:avLst>
          </a:prstGeom>
          <a:solidFill>
            <a:srgbClr val="6D4562"/>
          </a:solidFill>
          <a:ln/>
        </p:spPr>
        <p:txBody>
          <a:bodyPr/>
          <a:lstStyle/>
          <a:p>
            <a:endParaRPr lang="es-419"/>
          </a:p>
        </p:txBody>
      </p:sp>
      <p:sp>
        <p:nvSpPr>
          <p:cNvPr id="24" name="Shape 13">
            <a:extLst>
              <a:ext uri="{FF2B5EF4-FFF2-40B4-BE49-F238E27FC236}">
                <a16:creationId xmlns:a16="http://schemas.microsoft.com/office/drawing/2014/main" id="{9B8B9151-9095-9BE2-E953-F2C5AFA3A1BA}"/>
              </a:ext>
            </a:extLst>
          </p:cNvPr>
          <p:cNvSpPr/>
          <p:nvPr/>
        </p:nvSpPr>
        <p:spPr>
          <a:xfrm>
            <a:off x="710251" y="6598309"/>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25" name="Text 14">
            <a:extLst>
              <a:ext uri="{FF2B5EF4-FFF2-40B4-BE49-F238E27FC236}">
                <a16:creationId xmlns:a16="http://schemas.microsoft.com/office/drawing/2014/main" id="{A1E9A121-A041-B9C7-A039-ED4143EBB9AA}"/>
              </a:ext>
            </a:extLst>
          </p:cNvPr>
          <p:cNvSpPr/>
          <p:nvPr/>
        </p:nvSpPr>
        <p:spPr>
          <a:xfrm>
            <a:off x="864794" y="6694155"/>
            <a:ext cx="161925"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5</a:t>
            </a:r>
            <a:endParaRPr lang="en-US" sz="2150" dirty="0"/>
          </a:p>
        </p:txBody>
      </p:sp>
      <p:sp>
        <p:nvSpPr>
          <p:cNvPr id="26" name="Shape 12">
            <a:extLst>
              <a:ext uri="{FF2B5EF4-FFF2-40B4-BE49-F238E27FC236}">
                <a16:creationId xmlns:a16="http://schemas.microsoft.com/office/drawing/2014/main" id="{893E1659-7752-AB10-6BCA-676111C64F42}"/>
              </a:ext>
            </a:extLst>
          </p:cNvPr>
          <p:cNvSpPr/>
          <p:nvPr/>
        </p:nvSpPr>
        <p:spPr>
          <a:xfrm>
            <a:off x="1193408" y="6835593"/>
            <a:ext cx="732711" cy="22860"/>
          </a:xfrm>
          <a:prstGeom prst="roundRect">
            <a:avLst>
              <a:gd name="adj" fmla="val 384676"/>
            </a:avLst>
          </a:prstGeom>
          <a:solidFill>
            <a:srgbClr val="6D4562"/>
          </a:solidFill>
          <a:ln/>
        </p:spPr>
        <p:txBody>
          <a:bodyPr/>
          <a:lstStyle/>
          <a:p>
            <a:endParaRPr lang="es-419"/>
          </a:p>
        </p:txBody>
      </p:sp>
      <p:sp>
        <p:nvSpPr>
          <p:cNvPr id="27" name="Text 15">
            <a:extLst>
              <a:ext uri="{FF2B5EF4-FFF2-40B4-BE49-F238E27FC236}">
                <a16:creationId xmlns:a16="http://schemas.microsoft.com/office/drawing/2014/main" id="{7B82E877-3A67-0CCC-DCB6-ABBB7ED9DB26}"/>
              </a:ext>
            </a:extLst>
          </p:cNvPr>
          <p:cNvSpPr/>
          <p:nvPr/>
        </p:nvSpPr>
        <p:spPr>
          <a:xfrm>
            <a:off x="2034942" y="6705802"/>
            <a:ext cx="3157299"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cs typeface="Prompt Medium" pitchFamily="34" charset="-120"/>
              </a:rPr>
              <a:t>Elaboración</a:t>
            </a:r>
            <a:r>
              <a:rPr lang="en-US" sz="2400" dirty="0">
                <a:solidFill>
                  <a:srgbClr val="DAD8E9"/>
                </a:solidFill>
                <a:latin typeface="Prompt Medium" pitchFamily="34" charset="0"/>
                <a:cs typeface="Prompt Medium" pitchFamily="34" charset="-120"/>
              </a:rPr>
              <a:t> de </a:t>
            </a:r>
            <a:r>
              <a:rPr lang="en-US" sz="2400" dirty="0" err="1">
                <a:solidFill>
                  <a:srgbClr val="DAD8E9"/>
                </a:solidFill>
                <a:latin typeface="Prompt Medium" pitchFamily="34" charset="0"/>
                <a:cs typeface="Prompt Medium" pitchFamily="34" charset="-120"/>
              </a:rPr>
              <a:t>Tablero</a:t>
            </a:r>
            <a:r>
              <a:rPr lang="en-US" sz="2400" dirty="0">
                <a:solidFill>
                  <a:srgbClr val="DAD8E9"/>
                </a:solidFill>
                <a:latin typeface="Prompt Medium" pitchFamily="34" charset="0"/>
                <a:cs typeface="Prompt Medium" pitchFamily="34" charset="-120"/>
              </a:rPr>
              <a:t> </a:t>
            </a:r>
            <a:r>
              <a:rPr lang="en-US" sz="2400" dirty="0" err="1">
                <a:solidFill>
                  <a:srgbClr val="DAD8E9"/>
                </a:solidFill>
                <a:latin typeface="Prompt Medium" pitchFamily="34" charset="0"/>
                <a:cs typeface="Prompt Medium" pitchFamily="34" charset="-120"/>
              </a:rPr>
              <a:t>Interactivo</a:t>
            </a:r>
            <a:r>
              <a:rPr lang="en-US" sz="2400" dirty="0">
                <a:solidFill>
                  <a:srgbClr val="DAD8E9"/>
                </a:solidFill>
                <a:latin typeface="Prompt Medium" pitchFamily="34" charset="0"/>
                <a:cs typeface="Prompt Medium" pitchFamily="34" charset="-120"/>
              </a:rPr>
              <a:t> con </a:t>
            </a:r>
            <a:r>
              <a:rPr lang="en-US" sz="2400" dirty="0" err="1">
                <a:solidFill>
                  <a:srgbClr val="DAD8E9"/>
                </a:solidFill>
                <a:latin typeface="Prompt Medium" pitchFamily="34" charset="0"/>
                <a:cs typeface="Prompt Medium" pitchFamily="34" charset="-120"/>
              </a:rPr>
              <a:t>los</a:t>
            </a:r>
            <a:r>
              <a:rPr lang="en-US" sz="2400" dirty="0">
                <a:solidFill>
                  <a:srgbClr val="DAD8E9"/>
                </a:solidFill>
                <a:latin typeface="Prompt Medium" pitchFamily="34" charset="0"/>
                <a:cs typeface="Prompt Medium" pitchFamily="34" charset="-120"/>
              </a:rPr>
              <a:t> </a:t>
            </a:r>
            <a:r>
              <a:rPr lang="en-US" sz="2400" dirty="0" err="1">
                <a:solidFill>
                  <a:srgbClr val="DAD8E9"/>
                </a:solidFill>
                <a:latin typeface="Prompt Medium" pitchFamily="34" charset="0"/>
                <a:cs typeface="Prompt Medium" pitchFamily="34" charset="-120"/>
              </a:rPr>
              <a:t>Resultados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8"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A029D-DCAB-8B48-8F85-38C6E0EC6B6D}"/>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1AC5FC5-6375-CF31-A413-3B8559F6AC29}"/>
              </a:ext>
            </a:extLst>
          </p:cNvPr>
          <p:cNvSpPr/>
          <p:nvPr/>
        </p:nvSpPr>
        <p:spPr>
          <a:xfrm>
            <a:off x="972408" y="445471"/>
            <a:ext cx="7678579" cy="1163241"/>
          </a:xfrm>
          <a:prstGeom prst="rect">
            <a:avLst/>
          </a:prstGeom>
          <a:noFill/>
          <a:ln/>
        </p:spPr>
        <p:txBody>
          <a:bodyPr wrap="square" lIns="0" tIns="0" rIns="0" bIns="0" rtlCol="0" anchor="t"/>
          <a:lstStyle/>
          <a:p>
            <a:pPr marL="0" indent="0">
              <a:lnSpc>
                <a:spcPts val="4550"/>
              </a:lnSpc>
              <a:buNone/>
            </a:pPr>
            <a:r>
              <a:rPr lang="en-US" sz="3650" dirty="0">
                <a:solidFill>
                  <a:srgbClr val="C6BFEE"/>
                </a:solidFill>
                <a:latin typeface="Prompt Medium" pitchFamily="34" charset="0"/>
                <a:ea typeface="Prompt Medium" pitchFamily="34" charset="-122"/>
                <a:cs typeface="Prompt Medium" pitchFamily="34" charset="-120"/>
              </a:rPr>
              <a:t>1 </a:t>
            </a:r>
            <a:r>
              <a:rPr lang="en-US" sz="3650" dirty="0" err="1">
                <a:solidFill>
                  <a:srgbClr val="C6BFEE"/>
                </a:solidFill>
                <a:latin typeface="Prompt Medium" pitchFamily="34" charset="0"/>
                <a:ea typeface="Prompt Medium" pitchFamily="34" charset="-122"/>
                <a:cs typeface="Prompt Medium" pitchFamily="34" charset="-120"/>
              </a:rPr>
              <a:t>Extracci</a:t>
            </a:r>
            <a:r>
              <a:rPr lang="es-DO" sz="3650" dirty="0" err="1">
                <a:solidFill>
                  <a:srgbClr val="C6BFEE"/>
                </a:solidFill>
                <a:latin typeface="Prompt Medium" pitchFamily="34" charset="0"/>
                <a:ea typeface="Prompt Medium" pitchFamily="34" charset="-122"/>
                <a:cs typeface="Prompt Medium" pitchFamily="34" charset="-120"/>
              </a:rPr>
              <a:t>ón</a:t>
            </a:r>
            <a:r>
              <a:rPr lang="es-DO" sz="3650" dirty="0">
                <a:solidFill>
                  <a:srgbClr val="C6BFEE"/>
                </a:solidFill>
                <a:latin typeface="Prompt Medium" pitchFamily="34" charset="0"/>
                <a:ea typeface="Prompt Medium" pitchFamily="34" charset="-122"/>
                <a:cs typeface="Prompt Medium" pitchFamily="34" charset="-120"/>
              </a:rPr>
              <a:t> y preprocesamiento</a:t>
            </a:r>
            <a:endParaRPr lang="en-US" sz="3650" dirty="0"/>
          </a:p>
        </p:txBody>
      </p:sp>
      <p:sp>
        <p:nvSpPr>
          <p:cNvPr id="9" name="Text 6">
            <a:extLst>
              <a:ext uri="{FF2B5EF4-FFF2-40B4-BE49-F238E27FC236}">
                <a16:creationId xmlns:a16="http://schemas.microsoft.com/office/drawing/2014/main" id="{B03A4BA2-25A2-A710-B98C-60EAB1191FEE}"/>
              </a:ext>
            </a:extLst>
          </p:cNvPr>
          <p:cNvSpPr/>
          <p:nvPr/>
        </p:nvSpPr>
        <p:spPr>
          <a:xfrm>
            <a:off x="972408" y="1890965"/>
            <a:ext cx="10944592" cy="772335"/>
          </a:xfrm>
          <a:prstGeom prst="rect">
            <a:avLst/>
          </a:prstGeom>
          <a:noFill/>
          <a:ln/>
        </p:spPr>
        <p:txBody>
          <a:bodyPr wrap="square" lIns="0" tIns="0" rIns="0" bIns="0" rtlCol="0" anchor="t"/>
          <a:lstStyle/>
          <a:p>
            <a:pPr marL="0" indent="0" algn="l">
              <a:lnSpc>
                <a:spcPts val="2600"/>
              </a:lnSpc>
              <a:buNone/>
            </a:pPr>
            <a:r>
              <a:rPr lang="en-US" sz="2400" dirty="0">
                <a:solidFill>
                  <a:srgbClr val="DAD8E9"/>
                </a:solidFill>
                <a:latin typeface="Mukta Light" pitchFamily="34" charset="0"/>
                <a:ea typeface="Mukta Light" pitchFamily="34" charset="-122"/>
                <a:cs typeface="Mukta Light" pitchFamily="34" charset="-120"/>
              </a:rPr>
              <a:t>Procesamiento de entrevistas para aislar las frases de los pacientes, creando una base de datos estructurada para facilitar el análisis posterior.</a:t>
            </a:r>
            <a:endParaRPr lang="en-US" sz="2400" dirty="0"/>
          </a:p>
        </p:txBody>
      </p:sp>
      <p:graphicFrame>
        <p:nvGraphicFramePr>
          <p:cNvPr id="2" name="Table 1">
            <a:extLst>
              <a:ext uri="{FF2B5EF4-FFF2-40B4-BE49-F238E27FC236}">
                <a16:creationId xmlns:a16="http://schemas.microsoft.com/office/drawing/2014/main" id="{19B95974-12DA-00EA-7B22-F52D6B510EC6}"/>
              </a:ext>
            </a:extLst>
          </p:cNvPr>
          <p:cNvGraphicFramePr>
            <a:graphicFrameLocks noGrp="1"/>
          </p:cNvGraphicFramePr>
          <p:nvPr>
            <p:extLst>
              <p:ext uri="{D42A27DB-BD31-4B8C-83A1-F6EECF244321}">
                <p14:modId xmlns:p14="http://schemas.microsoft.com/office/powerpoint/2010/main" val="688380873"/>
              </p:ext>
            </p:extLst>
          </p:nvPr>
        </p:nvGraphicFramePr>
        <p:xfrm>
          <a:off x="616997" y="3566991"/>
          <a:ext cx="13396405" cy="3614560"/>
        </p:xfrm>
        <a:graphic>
          <a:graphicData uri="http://schemas.openxmlformats.org/drawingml/2006/table">
            <a:tbl>
              <a:tblPr firstRow="1">
                <a:tableStyleId>{7DF18680-E054-41AD-8BC1-D1AEF772440D}</a:tableStyleId>
              </a:tblPr>
              <a:tblGrid>
                <a:gridCol w="2632230">
                  <a:extLst>
                    <a:ext uri="{9D8B030D-6E8A-4147-A177-3AD203B41FA5}">
                      <a16:colId xmlns:a16="http://schemas.microsoft.com/office/drawing/2014/main" val="3230934676"/>
                    </a:ext>
                  </a:extLst>
                </a:gridCol>
                <a:gridCol w="10764175">
                  <a:extLst>
                    <a:ext uri="{9D8B030D-6E8A-4147-A177-3AD203B41FA5}">
                      <a16:colId xmlns:a16="http://schemas.microsoft.com/office/drawing/2014/main" val="2310254996"/>
                    </a:ext>
                  </a:extLst>
                </a:gridCol>
              </a:tblGrid>
              <a:tr h="340985">
                <a:tc>
                  <a:txBody>
                    <a:bodyPr/>
                    <a:lstStyle/>
                    <a:p>
                      <a:pPr algn="ctr" fontAlgn="t"/>
                      <a:r>
                        <a:rPr lang="en-US" sz="2800" u="none" strike="noStrike" dirty="0" err="1">
                          <a:effectLst/>
                        </a:rPr>
                        <a:t>ID_entrevista</a:t>
                      </a:r>
                      <a:endParaRPr lang="en-US" sz="2800" b="1" i="0" u="none" strike="noStrike" dirty="0">
                        <a:solidFill>
                          <a:srgbClr val="000000"/>
                        </a:solidFill>
                        <a:effectLst/>
                        <a:latin typeface="Calibri" panose="020F0502020204030204" pitchFamily="34" charset="0"/>
                      </a:endParaRPr>
                    </a:p>
                  </a:txBody>
                  <a:tcPr marL="2240" marR="2240" marT="2240" marB="0"/>
                </a:tc>
                <a:tc>
                  <a:txBody>
                    <a:bodyPr/>
                    <a:lstStyle/>
                    <a:p>
                      <a:pPr algn="ctr" fontAlgn="t"/>
                      <a:r>
                        <a:rPr lang="en-US" sz="2000" u="none" strike="noStrike" dirty="0">
                          <a:effectLst/>
                        </a:rPr>
                        <a:t>Frase</a:t>
                      </a:r>
                      <a:endParaRPr lang="en-US" sz="2000" b="1" i="0" u="none" strike="noStrike" dirty="0">
                        <a:solidFill>
                          <a:srgbClr val="000000"/>
                        </a:solidFill>
                        <a:effectLst/>
                        <a:latin typeface="Calibri" panose="020F0502020204030204" pitchFamily="34" charset="0"/>
                      </a:endParaRPr>
                    </a:p>
                  </a:txBody>
                  <a:tcPr marL="2240" marR="2240" marT="2240" marB="0"/>
                </a:tc>
                <a:extLst>
                  <a:ext uri="{0D108BD9-81ED-4DB2-BD59-A6C34878D82A}">
                    <a16:rowId xmlns:a16="http://schemas.microsoft.com/office/drawing/2014/main" val="3965988068"/>
                  </a:ext>
                </a:extLst>
              </a:tr>
              <a:tr h="170939">
                <a:tc>
                  <a:txBody>
                    <a:bodyPr/>
                    <a:lstStyle/>
                    <a:p>
                      <a:pPr algn="l" fontAlgn="b"/>
                      <a:r>
                        <a:rPr lang="en-US" sz="2800" u="none" strike="noStrike">
                          <a:effectLst/>
                        </a:rPr>
                        <a:t>1.34</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si puede explicármelo todo de nuevo, me quedaría más tranquila.</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842021046"/>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Ahora con la derecha, me imagino que será lo mismo, ¿no?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3730392252"/>
                  </a:ext>
                </a:extLst>
              </a:tr>
              <a:tr h="170939">
                <a:tc>
                  <a:txBody>
                    <a:bodyPr/>
                    <a:lstStyle/>
                    <a:p>
                      <a:pPr algn="l" fontAlgn="b"/>
                      <a:r>
                        <a:rPr lang="en-US" sz="2800" u="none" strike="noStrike">
                          <a:effectLst/>
                        </a:rPr>
                        <a:t>1.1</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¿Es el mismo proceso que en una artroscopia?</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763055191"/>
                  </a:ext>
                </a:extLst>
              </a:tr>
              <a:tr h="170939">
                <a:tc>
                  <a:txBody>
                    <a:bodyPr/>
                    <a:lstStyle/>
                    <a:p>
                      <a:pPr algn="l" fontAlgn="b"/>
                      <a:r>
                        <a:rPr lang="en-US" sz="2800" u="none" strike="noStrike">
                          <a:effectLst/>
                        </a:rPr>
                        <a:t>1.39</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Vale, entonces si ya estoy en lista de espera, es porque ya han decidido que la cirugía es la mejor opción para mí, ¿no?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4200585932"/>
                  </a:ext>
                </a:extLst>
              </a:tr>
              <a:tr h="206564">
                <a:tc>
                  <a:txBody>
                    <a:bodyPr/>
                    <a:lstStyle/>
                    <a:p>
                      <a:pPr algn="l" fontAlgn="b"/>
                      <a:r>
                        <a:rPr lang="en-US" sz="2800" u="none" strike="noStrike">
                          <a:effectLst/>
                        </a:rPr>
                        <a:t>1.27</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me dijeron que hay varios tipos de prótesis,…</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1115217709"/>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Sí, ¿cómo será ese proceso?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2067204976"/>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la única duda que tengo es sobre el peso.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567328294"/>
                  </a:ext>
                </a:extLst>
              </a:tr>
            </a:tbl>
          </a:graphicData>
        </a:graphic>
      </p:graphicFrame>
      <p:sp>
        <p:nvSpPr>
          <p:cNvPr id="20" name="Text 6">
            <a:extLst>
              <a:ext uri="{FF2B5EF4-FFF2-40B4-BE49-F238E27FC236}">
                <a16:creationId xmlns:a16="http://schemas.microsoft.com/office/drawing/2014/main" id="{D9881290-5218-B453-0FD2-7F744FD6A77E}"/>
              </a:ext>
            </a:extLst>
          </p:cNvPr>
          <p:cNvSpPr/>
          <p:nvPr/>
        </p:nvSpPr>
        <p:spPr>
          <a:xfrm>
            <a:off x="4722774" y="7611081"/>
            <a:ext cx="10944592" cy="772335"/>
          </a:xfrm>
          <a:prstGeom prst="rect">
            <a:avLst/>
          </a:prstGeom>
          <a:noFill/>
          <a:ln/>
        </p:spPr>
        <p:txBody>
          <a:bodyPr wrap="square" lIns="0" tIns="0" rIns="0" bIns="0" rtlCol="0" anchor="t"/>
          <a:lstStyle/>
          <a:p>
            <a:pPr marL="0" indent="0" algn="l">
              <a:lnSpc>
                <a:spcPts val="2600"/>
              </a:lnSpc>
              <a:buNone/>
            </a:pPr>
            <a:r>
              <a:rPr lang="en-US" sz="3200" b="1" dirty="0" err="1">
                <a:solidFill>
                  <a:srgbClr val="DAD8E9"/>
                </a:solidFill>
                <a:latin typeface="Mukta Light" pitchFamily="34" charset="0"/>
                <a:ea typeface="Mukta Light" pitchFamily="34" charset="-122"/>
                <a:cs typeface="Mukta Light" pitchFamily="34" charset="-120"/>
              </a:rPr>
              <a:t>Alrededor</a:t>
            </a:r>
            <a:r>
              <a:rPr lang="en-US" sz="3200" b="1" dirty="0">
                <a:solidFill>
                  <a:srgbClr val="DAD8E9"/>
                </a:solidFill>
                <a:latin typeface="Mukta Light" pitchFamily="34" charset="0"/>
                <a:ea typeface="Mukta Light" pitchFamily="34" charset="-122"/>
                <a:cs typeface="Mukta Light" pitchFamily="34" charset="-120"/>
              </a:rPr>
              <a:t> de 650 </a:t>
            </a:r>
            <a:r>
              <a:rPr lang="en-US" sz="3200" b="1" dirty="0" err="1">
                <a:solidFill>
                  <a:srgbClr val="DAD8E9"/>
                </a:solidFill>
                <a:latin typeface="Mukta Light" pitchFamily="34" charset="0"/>
                <a:ea typeface="Mukta Light" pitchFamily="34" charset="-122"/>
                <a:cs typeface="Mukta Light" pitchFamily="34" charset="-120"/>
              </a:rPr>
              <a:t>frases</a:t>
            </a:r>
            <a:endParaRPr lang="en-US" sz="3200" b="1" dirty="0"/>
          </a:p>
        </p:txBody>
      </p:sp>
    </p:spTree>
    <p:extLst>
      <p:ext uri="{BB962C8B-B14F-4D97-AF65-F5344CB8AC3E}">
        <p14:creationId xmlns:p14="http://schemas.microsoft.com/office/powerpoint/2010/main" val="153078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CEA85A3C-D2B9-5E0E-577F-0948E6C70764}"/>
              </a:ext>
            </a:extLst>
          </p:cNvPr>
          <p:cNvGraphicFramePr>
            <a:graphicFrameLocks/>
          </p:cNvGraphicFramePr>
          <p:nvPr>
            <p:extLst>
              <p:ext uri="{D42A27DB-BD31-4B8C-83A1-F6EECF244321}">
                <p14:modId xmlns:p14="http://schemas.microsoft.com/office/powerpoint/2010/main" val="4139854893"/>
              </p:ext>
            </p:extLst>
          </p:nvPr>
        </p:nvGraphicFramePr>
        <p:xfrm>
          <a:off x="515553"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1E15F21-A955-9773-3D70-DFFB03F1C3C7}"/>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5F937E2B-5D92-E715-67FC-BDF4B55B229C}"/>
              </a:ext>
            </a:extLst>
          </p:cNvPr>
          <p:cNvSpPr/>
          <p:nvPr/>
        </p:nvSpPr>
        <p:spPr>
          <a:xfrm>
            <a:off x="5247861" y="2315915"/>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0" name="Picture 9">
            <a:extLst>
              <a:ext uri="{FF2B5EF4-FFF2-40B4-BE49-F238E27FC236}">
                <a16:creationId xmlns:a16="http://schemas.microsoft.com/office/drawing/2014/main" id="{C6EC0514-7BEB-E464-1E7E-F080CF9B26DC}"/>
              </a:ext>
            </a:extLst>
          </p:cNvPr>
          <p:cNvPicPr>
            <a:picLocks noChangeAspect="1"/>
          </p:cNvPicPr>
          <p:nvPr/>
        </p:nvPicPr>
        <p:blipFill>
          <a:blip r:embed="rId8"/>
          <a:srcRect r="47126"/>
          <a:stretch/>
        </p:blipFill>
        <p:spPr>
          <a:xfrm>
            <a:off x="7195932" y="1371600"/>
            <a:ext cx="5257798" cy="6498590"/>
          </a:xfrm>
          <a:prstGeom prst="rect">
            <a:avLst/>
          </a:prstGeom>
        </p:spPr>
      </p:pic>
    </p:spTree>
    <p:extLst>
      <p:ext uri="{BB962C8B-B14F-4D97-AF65-F5344CB8AC3E}">
        <p14:creationId xmlns:p14="http://schemas.microsoft.com/office/powerpoint/2010/main" val="38303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F91B5-BF4F-6C62-AB59-536B1DCD3FF1}"/>
            </a:ext>
          </a:extLst>
        </p:cNvPr>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15DD8105-9A13-BE69-B6FD-4C5CB6922F79}"/>
              </a:ext>
            </a:extLst>
          </p:cNvPr>
          <p:cNvGraphicFramePr>
            <a:graphicFrameLocks/>
          </p:cNvGraphicFramePr>
          <p:nvPr>
            <p:extLst>
              <p:ext uri="{D42A27DB-BD31-4B8C-83A1-F6EECF244321}">
                <p14:modId xmlns:p14="http://schemas.microsoft.com/office/powerpoint/2010/main" val="3577899076"/>
              </p:ext>
            </p:extLst>
          </p:nvPr>
        </p:nvGraphicFramePr>
        <p:xfrm>
          <a:off x="207316"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E0FF34BA-1777-92F0-8A71-05CCBB5D1759}"/>
              </a:ext>
            </a:extLst>
          </p:cNvPr>
          <p:cNvPicPr>
            <a:picLocks noChangeAspect="1"/>
          </p:cNvPicPr>
          <p:nvPr/>
        </p:nvPicPr>
        <p:blipFill>
          <a:blip r:embed="rId8">
            <a:alphaModFix amt="85000"/>
          </a:blip>
          <a:srcRect l="65301" t="48575" b="12861"/>
          <a:stretch/>
        </p:blipFill>
        <p:spPr>
          <a:xfrm>
            <a:off x="9204917" y="4781800"/>
            <a:ext cx="3752662" cy="3201252"/>
          </a:xfrm>
          <a:prstGeom prst="rect">
            <a:avLst/>
          </a:prstGeom>
        </p:spPr>
      </p:pic>
      <p:sp>
        <p:nvSpPr>
          <p:cNvPr id="7" name="TextBox 6">
            <a:extLst>
              <a:ext uri="{FF2B5EF4-FFF2-40B4-BE49-F238E27FC236}">
                <a16:creationId xmlns:a16="http://schemas.microsoft.com/office/drawing/2014/main" id="{12957D52-2BE6-F898-53A7-E9183A023C8B}"/>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5D0E92CC-F729-6DFC-BAA4-29B3ACEC77DD}"/>
              </a:ext>
            </a:extLst>
          </p:cNvPr>
          <p:cNvSpPr/>
          <p:nvPr/>
        </p:nvSpPr>
        <p:spPr>
          <a:xfrm>
            <a:off x="4641574" y="4432108"/>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 name="Picture 5">
            <a:extLst>
              <a:ext uri="{FF2B5EF4-FFF2-40B4-BE49-F238E27FC236}">
                <a16:creationId xmlns:a16="http://schemas.microsoft.com/office/drawing/2014/main" id="{4D621B18-5B74-EA88-F1B7-2EC7FDF087F1}"/>
              </a:ext>
            </a:extLst>
          </p:cNvPr>
          <p:cNvPicPr>
            <a:picLocks noChangeAspect="1"/>
          </p:cNvPicPr>
          <p:nvPr/>
        </p:nvPicPr>
        <p:blipFill>
          <a:blip r:embed="rId8">
            <a:alphaModFix/>
          </a:blip>
          <a:srcRect l="65301" t="7296" b="53927"/>
          <a:stretch/>
        </p:blipFill>
        <p:spPr>
          <a:xfrm>
            <a:off x="7095239" y="1407983"/>
            <a:ext cx="3758292" cy="3223820"/>
          </a:xfrm>
          <a:prstGeom prst="rect">
            <a:avLst/>
          </a:prstGeom>
        </p:spPr>
      </p:pic>
      <p:sp>
        <p:nvSpPr>
          <p:cNvPr id="2" name="Oval 1">
            <a:extLst>
              <a:ext uri="{FF2B5EF4-FFF2-40B4-BE49-F238E27FC236}">
                <a16:creationId xmlns:a16="http://schemas.microsoft.com/office/drawing/2014/main" id="{8EC7D060-A9B5-FCE9-79C2-958FF6AC13D9}"/>
              </a:ext>
            </a:extLst>
          </p:cNvPr>
          <p:cNvSpPr/>
          <p:nvPr/>
        </p:nvSpPr>
        <p:spPr>
          <a:xfrm rot="8268353">
            <a:off x="6871609" y="3250930"/>
            <a:ext cx="2335696" cy="1149566"/>
          </a:xfrm>
          <a:custGeom>
            <a:avLst/>
            <a:gdLst>
              <a:gd name="connsiteX0" fmla="*/ 0 w 2335696"/>
              <a:gd name="connsiteY0" fmla="*/ 574783 h 1149566"/>
              <a:gd name="connsiteX1" fmla="*/ 1167848 w 2335696"/>
              <a:gd name="connsiteY1" fmla="*/ 0 h 1149566"/>
              <a:gd name="connsiteX2" fmla="*/ 2335696 w 2335696"/>
              <a:gd name="connsiteY2" fmla="*/ 574783 h 1149566"/>
              <a:gd name="connsiteX3" fmla="*/ 1167848 w 2335696"/>
              <a:gd name="connsiteY3" fmla="*/ 1149566 h 1149566"/>
              <a:gd name="connsiteX4" fmla="*/ 0 w 2335696"/>
              <a:gd name="connsiteY4" fmla="*/ 574783 h 114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5696" h="1149566" extrusionOk="0">
                <a:moveTo>
                  <a:pt x="0" y="574783"/>
                </a:moveTo>
                <a:cubicBezTo>
                  <a:pt x="-42788" y="259169"/>
                  <a:pt x="540927" y="17760"/>
                  <a:pt x="1167848" y="0"/>
                </a:cubicBezTo>
                <a:cubicBezTo>
                  <a:pt x="1838670" y="53028"/>
                  <a:pt x="2336116" y="270166"/>
                  <a:pt x="2335696" y="574783"/>
                </a:cubicBezTo>
                <a:cubicBezTo>
                  <a:pt x="2323121" y="873255"/>
                  <a:pt x="1825777" y="1165217"/>
                  <a:pt x="1167848" y="1149566"/>
                </a:cubicBezTo>
                <a:cubicBezTo>
                  <a:pt x="527109" y="1133772"/>
                  <a:pt x="23851" y="936696"/>
                  <a:pt x="0" y="574783"/>
                </a:cubicBezTo>
                <a:close/>
              </a:path>
            </a:pathLst>
          </a:custGeom>
          <a:noFill/>
          <a:ln w="28575">
            <a:solidFill>
              <a:srgbClr val="FF0000"/>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Oval 2">
            <a:extLst>
              <a:ext uri="{FF2B5EF4-FFF2-40B4-BE49-F238E27FC236}">
                <a16:creationId xmlns:a16="http://schemas.microsoft.com/office/drawing/2014/main" id="{4BDCA7C9-5B45-B0A8-4A5F-91BC43FB6033}"/>
              </a:ext>
            </a:extLst>
          </p:cNvPr>
          <p:cNvSpPr/>
          <p:nvPr/>
        </p:nvSpPr>
        <p:spPr>
          <a:xfrm rot="2518213">
            <a:off x="11221733" y="5896279"/>
            <a:ext cx="1159936" cy="2287361"/>
          </a:xfrm>
          <a:custGeom>
            <a:avLst/>
            <a:gdLst>
              <a:gd name="connsiteX0" fmla="*/ 0 w 1159936"/>
              <a:gd name="connsiteY0" fmla="*/ 1143681 h 2287361"/>
              <a:gd name="connsiteX1" fmla="*/ 579968 w 1159936"/>
              <a:gd name="connsiteY1" fmla="*/ 0 h 2287361"/>
              <a:gd name="connsiteX2" fmla="*/ 1159936 w 1159936"/>
              <a:gd name="connsiteY2" fmla="*/ 1143681 h 2287361"/>
              <a:gd name="connsiteX3" fmla="*/ 579968 w 1159936"/>
              <a:gd name="connsiteY3" fmla="*/ 2287362 h 2287361"/>
              <a:gd name="connsiteX4" fmla="*/ 0 w 1159936"/>
              <a:gd name="connsiteY4" fmla="*/ 1143681 h 2287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936" h="2287361" extrusionOk="0">
                <a:moveTo>
                  <a:pt x="0" y="1143681"/>
                </a:moveTo>
                <a:cubicBezTo>
                  <a:pt x="-27001" y="513198"/>
                  <a:pt x="314769" y="54180"/>
                  <a:pt x="579968" y="0"/>
                </a:cubicBezTo>
                <a:cubicBezTo>
                  <a:pt x="912534" y="25160"/>
                  <a:pt x="1161283" y="553152"/>
                  <a:pt x="1159936" y="1143681"/>
                </a:cubicBezTo>
                <a:cubicBezTo>
                  <a:pt x="1120703" y="1716128"/>
                  <a:pt x="907507" y="2296106"/>
                  <a:pt x="579968" y="2287362"/>
                </a:cubicBezTo>
                <a:cubicBezTo>
                  <a:pt x="267386" y="2258628"/>
                  <a:pt x="41178" y="1852093"/>
                  <a:pt x="0" y="1143681"/>
                </a:cubicBezTo>
                <a:close/>
              </a:path>
            </a:pathLst>
          </a:custGeom>
          <a:noFill/>
          <a:ln w="28575">
            <a:solidFill>
              <a:srgbClr val="FFFF00"/>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Oval 3">
            <a:extLst>
              <a:ext uri="{FF2B5EF4-FFF2-40B4-BE49-F238E27FC236}">
                <a16:creationId xmlns:a16="http://schemas.microsoft.com/office/drawing/2014/main" id="{2509C79B-ACCC-7A19-4757-EB686876EABC}"/>
              </a:ext>
            </a:extLst>
          </p:cNvPr>
          <p:cNvSpPr/>
          <p:nvPr/>
        </p:nvSpPr>
        <p:spPr>
          <a:xfrm rot="2518213">
            <a:off x="9913099" y="4643018"/>
            <a:ext cx="1385142" cy="2392587"/>
          </a:xfrm>
          <a:custGeom>
            <a:avLst/>
            <a:gdLst>
              <a:gd name="connsiteX0" fmla="*/ 0 w 1385142"/>
              <a:gd name="connsiteY0" fmla="*/ 1196294 h 2392587"/>
              <a:gd name="connsiteX1" fmla="*/ 692571 w 1385142"/>
              <a:gd name="connsiteY1" fmla="*/ 0 h 2392587"/>
              <a:gd name="connsiteX2" fmla="*/ 1385142 w 1385142"/>
              <a:gd name="connsiteY2" fmla="*/ 1196294 h 2392587"/>
              <a:gd name="connsiteX3" fmla="*/ 692571 w 1385142"/>
              <a:gd name="connsiteY3" fmla="*/ 2392588 h 2392587"/>
              <a:gd name="connsiteX4" fmla="*/ 0 w 1385142"/>
              <a:gd name="connsiteY4" fmla="*/ 1196294 h 2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142" h="2392587" extrusionOk="0">
                <a:moveTo>
                  <a:pt x="0" y="1196294"/>
                </a:moveTo>
                <a:cubicBezTo>
                  <a:pt x="-28627" y="536824"/>
                  <a:pt x="356892" y="46029"/>
                  <a:pt x="692571" y="0"/>
                </a:cubicBezTo>
                <a:cubicBezTo>
                  <a:pt x="1109891" y="71472"/>
                  <a:pt x="1389979" y="683229"/>
                  <a:pt x="1385142" y="1196294"/>
                </a:cubicBezTo>
                <a:cubicBezTo>
                  <a:pt x="1369244" y="1833003"/>
                  <a:pt x="1101633" y="2424709"/>
                  <a:pt x="692571" y="2392588"/>
                </a:cubicBezTo>
                <a:cubicBezTo>
                  <a:pt x="316818" y="2367506"/>
                  <a:pt x="8189" y="1872257"/>
                  <a:pt x="0" y="1196294"/>
                </a:cubicBezTo>
                <a:close/>
              </a:path>
            </a:pathLst>
          </a:custGeom>
          <a:noFill/>
          <a:ln w="28575">
            <a:solidFill>
              <a:schemeClr val="accent1"/>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715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1A781-C1BD-954A-55A7-A0A7EC0DF6C7}"/>
            </a:ext>
          </a:extLst>
        </p:cNvPr>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E04E10C0-B33A-5295-BB6B-F0C86C8DF7DE}"/>
              </a:ext>
            </a:extLst>
          </p:cNvPr>
          <p:cNvGraphicFramePr>
            <a:graphicFrameLocks/>
          </p:cNvGraphicFramePr>
          <p:nvPr/>
        </p:nvGraphicFramePr>
        <p:xfrm>
          <a:off x="78231"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3F20688-B906-4081-EC69-9B308CAF672B}"/>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B5FD5203-8AE6-C253-5FD7-35036F780D9C}"/>
              </a:ext>
            </a:extLst>
          </p:cNvPr>
          <p:cNvSpPr/>
          <p:nvPr/>
        </p:nvSpPr>
        <p:spPr>
          <a:xfrm>
            <a:off x="4641574" y="6659316"/>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TextBox 3">
            <a:extLst>
              <a:ext uri="{FF2B5EF4-FFF2-40B4-BE49-F238E27FC236}">
                <a16:creationId xmlns:a16="http://schemas.microsoft.com/office/drawing/2014/main" id="{8AF3AFBA-B467-893D-74D5-09AA815D4555}"/>
              </a:ext>
            </a:extLst>
          </p:cNvPr>
          <p:cNvSpPr txBox="1"/>
          <p:nvPr/>
        </p:nvSpPr>
        <p:spPr>
          <a:xfrm>
            <a:off x="6485946" y="2689900"/>
            <a:ext cx="2007704" cy="1200329"/>
          </a:xfrm>
          <a:prstGeom prst="rect">
            <a:avLst/>
          </a:prstGeom>
          <a:noFill/>
        </p:spPr>
        <p:txBody>
          <a:bodyPr wrap="square">
            <a:spAutoFit/>
          </a:bodyPr>
          <a:lstStyle/>
          <a:p>
            <a:pPr algn="ctr"/>
            <a:r>
              <a:rPr lang="es-ES" sz="2400" b="1" dirty="0">
                <a:solidFill>
                  <a:schemeClr val="bg1">
                    <a:lumMod val="75000"/>
                  </a:schemeClr>
                </a:solidFill>
              </a:rPr>
              <a:t>Frases con necesidad de información</a:t>
            </a:r>
            <a:endParaRPr lang="es-419" sz="2400" b="1" dirty="0">
              <a:solidFill>
                <a:schemeClr val="bg1">
                  <a:lumMod val="75000"/>
                </a:schemeClr>
              </a:solidFill>
            </a:endParaRPr>
          </a:p>
        </p:txBody>
      </p:sp>
      <p:sp>
        <p:nvSpPr>
          <p:cNvPr id="6" name="TextBox 5">
            <a:extLst>
              <a:ext uri="{FF2B5EF4-FFF2-40B4-BE49-F238E27FC236}">
                <a16:creationId xmlns:a16="http://schemas.microsoft.com/office/drawing/2014/main" id="{7EF54618-F3B8-A614-8FF5-081E04592E07}"/>
              </a:ext>
            </a:extLst>
          </p:cNvPr>
          <p:cNvSpPr txBox="1"/>
          <p:nvPr/>
        </p:nvSpPr>
        <p:spPr>
          <a:xfrm>
            <a:off x="10318143" y="2689900"/>
            <a:ext cx="2645795" cy="1569660"/>
          </a:xfrm>
          <a:prstGeom prst="rect">
            <a:avLst/>
          </a:prstGeom>
          <a:noFill/>
        </p:spPr>
        <p:txBody>
          <a:bodyPr wrap="square">
            <a:spAutoFit/>
          </a:bodyPr>
          <a:lstStyle/>
          <a:p>
            <a:pPr algn="ctr"/>
            <a:r>
              <a:rPr lang="es-ES" sz="2400" b="1" dirty="0">
                <a:solidFill>
                  <a:schemeClr val="bg1">
                    <a:lumMod val="75000"/>
                  </a:schemeClr>
                </a:solidFill>
              </a:rPr>
              <a:t>Comentarios y reflexiones (frases con carga emocional) </a:t>
            </a:r>
            <a:endParaRPr lang="es-419" sz="2400" b="1" dirty="0">
              <a:solidFill>
                <a:schemeClr val="bg1">
                  <a:lumMod val="75000"/>
                </a:schemeClr>
              </a:solidFill>
            </a:endParaRPr>
          </a:p>
        </p:txBody>
      </p:sp>
      <p:sp>
        <p:nvSpPr>
          <p:cNvPr id="9" name="TextBox 8">
            <a:extLst>
              <a:ext uri="{FF2B5EF4-FFF2-40B4-BE49-F238E27FC236}">
                <a16:creationId xmlns:a16="http://schemas.microsoft.com/office/drawing/2014/main" id="{8E9A1C53-814F-5A75-5956-037A53F5391F}"/>
              </a:ext>
            </a:extLst>
          </p:cNvPr>
          <p:cNvSpPr txBox="1"/>
          <p:nvPr/>
        </p:nvSpPr>
        <p:spPr>
          <a:xfrm>
            <a:off x="8215354" y="4933395"/>
            <a:ext cx="2301571" cy="1569660"/>
          </a:xfrm>
          <a:prstGeom prst="rect">
            <a:avLst/>
          </a:prstGeom>
          <a:noFill/>
        </p:spPr>
        <p:txBody>
          <a:bodyPr wrap="square">
            <a:spAutoFit/>
          </a:bodyPr>
          <a:lstStyle/>
          <a:p>
            <a:pPr algn="ctr"/>
            <a:r>
              <a:rPr lang="es-ES" sz="2400" b="1" dirty="0">
                <a:solidFill>
                  <a:schemeClr val="bg1">
                    <a:lumMod val="75000"/>
                  </a:schemeClr>
                </a:solidFill>
              </a:rPr>
              <a:t>Interacciones sin relevancia para el estudio (Ruido)</a:t>
            </a:r>
            <a:endParaRPr lang="es-419" sz="2400" b="1" dirty="0">
              <a:solidFill>
                <a:schemeClr val="bg1">
                  <a:lumMod val="75000"/>
                </a:schemeClr>
              </a:solidFill>
            </a:endParaRPr>
          </a:p>
        </p:txBody>
      </p:sp>
      <p:sp>
        <p:nvSpPr>
          <p:cNvPr id="10" name="Oval 9">
            <a:extLst>
              <a:ext uri="{FF2B5EF4-FFF2-40B4-BE49-F238E27FC236}">
                <a16:creationId xmlns:a16="http://schemas.microsoft.com/office/drawing/2014/main" id="{797256DF-728E-83C6-5E23-59E24782BCFF}"/>
              </a:ext>
            </a:extLst>
          </p:cNvPr>
          <p:cNvSpPr/>
          <p:nvPr/>
        </p:nvSpPr>
        <p:spPr>
          <a:xfrm>
            <a:off x="5923721" y="22287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131734" y="480806"/>
                  <a:pt x="852785" y="131868"/>
                  <a:pt x="1605170" y="0"/>
                </a:cubicBezTo>
                <a:cubicBezTo>
                  <a:pt x="2550371" y="120454"/>
                  <a:pt x="3212570" y="543220"/>
                  <a:pt x="3210340" y="1061324"/>
                </a:cubicBezTo>
                <a:cubicBezTo>
                  <a:pt x="3099296" y="1479945"/>
                  <a:pt x="2521316" y="2158479"/>
                  <a:pt x="1605170" y="2122648"/>
                </a:cubicBezTo>
                <a:cubicBezTo>
                  <a:pt x="746920" y="2017530"/>
                  <a:pt x="37213" y="1716857"/>
                  <a:pt x="0" y="1061324"/>
                </a:cubicBezTo>
                <a:close/>
              </a:path>
            </a:pathLst>
          </a:custGeom>
          <a:no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Oval 10">
            <a:extLst>
              <a:ext uri="{FF2B5EF4-FFF2-40B4-BE49-F238E27FC236}">
                <a16:creationId xmlns:a16="http://schemas.microsoft.com/office/drawing/2014/main" id="{7209DAB8-D6F8-09CC-E05F-71FA417831E0}"/>
              </a:ext>
            </a:extLst>
          </p:cNvPr>
          <p:cNvSpPr/>
          <p:nvPr/>
        </p:nvSpPr>
        <p:spPr>
          <a:xfrm>
            <a:off x="10111407"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no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Oval 11">
            <a:extLst>
              <a:ext uri="{FF2B5EF4-FFF2-40B4-BE49-F238E27FC236}">
                <a16:creationId xmlns:a16="http://schemas.microsoft.com/office/drawing/2014/main" id="{AF9026C2-1BDB-CE31-200F-A5A9B067142A}"/>
              </a:ext>
            </a:extLst>
          </p:cNvPr>
          <p:cNvSpPr/>
          <p:nvPr/>
        </p:nvSpPr>
        <p:spPr>
          <a:xfrm>
            <a:off x="7760969" y="4656901"/>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48831" y="477260"/>
                  <a:pt x="794653" y="74715"/>
                  <a:pt x="1605170" y="0"/>
                </a:cubicBezTo>
                <a:cubicBezTo>
                  <a:pt x="2504071" y="25428"/>
                  <a:pt x="3212245" y="533318"/>
                  <a:pt x="3210340" y="1061324"/>
                </a:cubicBezTo>
                <a:cubicBezTo>
                  <a:pt x="3139524" y="1540637"/>
                  <a:pt x="2538426" y="2179166"/>
                  <a:pt x="1605170" y="2122648"/>
                </a:cubicBezTo>
                <a:cubicBezTo>
                  <a:pt x="741229" y="2038697"/>
                  <a:pt x="38618" y="1719478"/>
                  <a:pt x="0" y="1061324"/>
                </a:cubicBezTo>
                <a:close/>
              </a:path>
            </a:pathLst>
          </a:custGeom>
          <a:noFill/>
          <a:ln w="76200">
            <a:solidFill>
              <a:srgbClr val="FF0000"/>
            </a:solidFill>
            <a:extLst>
              <a:ext uri="{C807C97D-BFC1-408E-A445-0C87EB9F89A2}">
                <ask:lineSketchStyleProps xmlns:ask="http://schemas.microsoft.com/office/drawing/2018/sketchyshapes" sd="265021699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Multiplication Sign 2">
            <a:extLst>
              <a:ext uri="{FF2B5EF4-FFF2-40B4-BE49-F238E27FC236}">
                <a16:creationId xmlns:a16="http://schemas.microsoft.com/office/drawing/2014/main" id="{25163C7B-BEBA-F1B1-5972-7B8DD4D5B8E6}"/>
              </a:ext>
            </a:extLst>
          </p:cNvPr>
          <p:cNvSpPr/>
          <p:nvPr/>
        </p:nvSpPr>
        <p:spPr>
          <a:xfrm>
            <a:off x="9864628" y="5527314"/>
            <a:ext cx="1541186" cy="1252234"/>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TextBox 13">
            <a:extLst>
              <a:ext uri="{FF2B5EF4-FFF2-40B4-BE49-F238E27FC236}">
                <a16:creationId xmlns:a16="http://schemas.microsoft.com/office/drawing/2014/main" id="{F0F1FECF-F143-4FC8-E78B-13B951A3AABB}"/>
              </a:ext>
            </a:extLst>
          </p:cNvPr>
          <p:cNvSpPr txBox="1"/>
          <p:nvPr/>
        </p:nvSpPr>
        <p:spPr>
          <a:xfrm>
            <a:off x="8145779" y="1910287"/>
            <a:ext cx="7315200" cy="461665"/>
          </a:xfrm>
          <a:prstGeom prst="rect">
            <a:avLst/>
          </a:prstGeom>
          <a:noFill/>
        </p:spPr>
        <p:txBody>
          <a:bodyPr wrap="square">
            <a:spAutoFit/>
          </a:bodyPr>
          <a:lstStyle/>
          <a:p>
            <a:r>
              <a:rPr lang="es-ES" sz="2400" b="1" dirty="0">
                <a:solidFill>
                  <a:schemeClr val="bg1">
                    <a:lumMod val="75000"/>
                  </a:schemeClr>
                </a:solidFill>
              </a:rPr>
              <a:t>Alrededor de 280 frases</a:t>
            </a:r>
            <a:endParaRPr lang="es-419" sz="2400" b="1" dirty="0">
              <a:solidFill>
                <a:schemeClr val="bg1">
                  <a:lumMod val="75000"/>
                </a:schemeClr>
              </a:solidFill>
            </a:endParaRPr>
          </a:p>
        </p:txBody>
      </p:sp>
    </p:spTree>
    <p:extLst>
      <p:ext uri="{BB962C8B-B14F-4D97-AF65-F5344CB8AC3E}">
        <p14:creationId xmlns:p14="http://schemas.microsoft.com/office/powerpoint/2010/main" val="268135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13E90-7E0D-FC99-60B7-EF481D44D67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21A2AB2-9EF6-4FD4-4009-A1ABEF02029E}"/>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3 </a:t>
            </a:r>
            <a:r>
              <a:rPr lang="en-US" sz="4000" dirty="0" err="1">
                <a:solidFill>
                  <a:srgbClr val="DAD8E9"/>
                </a:solidFill>
                <a:latin typeface="Prompt Medium" pitchFamily="34" charset="0"/>
                <a:ea typeface="Prompt Medium" pitchFamily="34" charset="-122"/>
                <a:cs typeface="Prompt Medium" pitchFamily="34" charset="-120"/>
              </a:rPr>
              <a:t>Categorizaci</a:t>
            </a:r>
            <a:r>
              <a:rPr lang="es-DO" sz="4000" dirty="0" err="1">
                <a:solidFill>
                  <a:srgbClr val="DAD8E9"/>
                </a:solidFill>
                <a:latin typeface="Prompt Medium" pitchFamily="34" charset="0"/>
                <a:ea typeface="Prompt Medium" pitchFamily="34" charset="-122"/>
                <a:cs typeface="Prompt Medium" pitchFamily="34" charset="-120"/>
              </a:rPr>
              <a:t>ón</a:t>
            </a:r>
            <a:r>
              <a:rPr lang="es-DO" sz="4000" dirty="0">
                <a:solidFill>
                  <a:srgbClr val="DAD8E9"/>
                </a:solidFill>
                <a:latin typeface="Prompt Medium" pitchFamily="34" charset="0"/>
                <a:ea typeface="Prompt Medium" pitchFamily="34" charset="-122"/>
                <a:cs typeface="Prompt Medium" pitchFamily="34" charset="-120"/>
              </a:rPr>
              <a:t> temática con Inteligencia Artificial (Open </a:t>
            </a:r>
            <a:r>
              <a:rPr lang="es-DO" sz="4000" dirty="0" err="1">
                <a:solidFill>
                  <a:srgbClr val="DAD8E9"/>
                </a:solidFill>
                <a:latin typeface="Prompt Medium" pitchFamily="34" charset="0"/>
                <a:ea typeface="Prompt Medium" pitchFamily="34" charset="-122"/>
                <a:cs typeface="Prompt Medium" pitchFamily="34" charset="-120"/>
              </a:rPr>
              <a:t>Ai</a:t>
            </a:r>
            <a:r>
              <a:rPr lang="es-DO" sz="4000" dirty="0">
                <a:solidFill>
                  <a:srgbClr val="DAD8E9"/>
                </a:solidFill>
                <a:latin typeface="Prompt Medium" pitchFamily="34" charset="0"/>
                <a:ea typeface="Prompt Medium" pitchFamily="34" charset="-122"/>
                <a:cs typeface="Prompt Medium" pitchFamily="34" charset="-120"/>
              </a:rPr>
              <a:t> y </a:t>
            </a:r>
            <a:r>
              <a:rPr lang="es-DO" sz="4000" dirty="0" err="1">
                <a:solidFill>
                  <a:srgbClr val="DAD8E9"/>
                </a:solidFill>
                <a:latin typeface="Prompt Medium" pitchFamily="34" charset="0"/>
                <a:ea typeface="Prompt Medium" pitchFamily="34" charset="-122"/>
                <a:cs typeface="Prompt Medium" pitchFamily="34" charset="-120"/>
              </a:rPr>
              <a:t>DeepSeek</a:t>
            </a:r>
            <a:r>
              <a:rPr lang="es-DO" sz="4000" dirty="0">
                <a:solidFill>
                  <a:srgbClr val="DAD8E9"/>
                </a:solidFill>
                <a:latin typeface="Prompt Medium" pitchFamily="34" charset="0"/>
                <a:ea typeface="Prompt Medium" pitchFamily="34" charset="-122"/>
                <a:cs typeface="Prompt Medium" pitchFamily="34" charset="-120"/>
              </a:rPr>
              <a:t>) </a:t>
            </a:r>
            <a:endParaRPr lang="en-US" sz="4000" dirty="0"/>
          </a:p>
        </p:txBody>
      </p:sp>
      <p:pic>
        <p:nvPicPr>
          <p:cNvPr id="22" name="Picture 21">
            <a:extLst>
              <a:ext uri="{FF2B5EF4-FFF2-40B4-BE49-F238E27FC236}">
                <a16:creationId xmlns:a16="http://schemas.microsoft.com/office/drawing/2014/main" id="{8918362E-A5E1-C99D-2E2F-6B58D04A40F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66000"/>
                    </a14:imgEffect>
                  </a14:imgLayer>
                </a14:imgProps>
              </a:ext>
            </a:extLst>
          </a:blip>
          <a:stretch>
            <a:fillRect/>
          </a:stretch>
        </p:blipFill>
        <p:spPr>
          <a:xfrm>
            <a:off x="268356" y="2038882"/>
            <a:ext cx="14176391" cy="5935451"/>
          </a:xfrm>
          <a:prstGeom prst="rect">
            <a:avLst/>
          </a:prstGeom>
          <a:ln w="28575">
            <a:solidFill>
              <a:schemeClr val="bg2"/>
            </a:solidFill>
          </a:ln>
        </p:spPr>
      </p:pic>
      <p:grpSp>
        <p:nvGrpSpPr>
          <p:cNvPr id="25" name="Group 24">
            <a:extLst>
              <a:ext uri="{FF2B5EF4-FFF2-40B4-BE49-F238E27FC236}">
                <a16:creationId xmlns:a16="http://schemas.microsoft.com/office/drawing/2014/main" id="{AFAAF696-7C50-14F9-201E-B9AC19DC665B}"/>
              </a:ext>
            </a:extLst>
          </p:cNvPr>
          <p:cNvGrpSpPr/>
          <p:nvPr/>
        </p:nvGrpSpPr>
        <p:grpSpPr>
          <a:xfrm>
            <a:off x="11032435" y="2393541"/>
            <a:ext cx="3210339" cy="2122647"/>
            <a:chOff x="10021955" y="2381140"/>
            <a:chExt cx="3210339" cy="2122647"/>
          </a:xfrm>
        </p:grpSpPr>
        <p:sp>
          <p:nvSpPr>
            <p:cNvPr id="24" name="Oval 23">
              <a:extLst>
                <a:ext uri="{FF2B5EF4-FFF2-40B4-BE49-F238E27FC236}">
                  <a16:creationId xmlns:a16="http://schemas.microsoft.com/office/drawing/2014/main" id="{08599292-EDC7-8F72-D16E-28060E9D0212}"/>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TextBox 22">
              <a:extLst>
                <a:ext uri="{FF2B5EF4-FFF2-40B4-BE49-F238E27FC236}">
                  <a16:creationId xmlns:a16="http://schemas.microsoft.com/office/drawing/2014/main" id="{91210BF4-8128-FFD6-EFE7-8CBF4BB489AF}"/>
                </a:ext>
              </a:extLst>
            </p:cNvPr>
            <p:cNvSpPr txBox="1"/>
            <p:nvPr/>
          </p:nvSpPr>
          <p:spPr>
            <a:xfrm>
              <a:off x="10318143" y="2657633"/>
              <a:ext cx="2645795" cy="1569660"/>
            </a:xfrm>
            <a:prstGeom prst="rect">
              <a:avLst/>
            </a:prstGeom>
            <a:noFill/>
          </p:spPr>
          <p:txBody>
            <a:bodyPr wrap="square">
              <a:spAutoFit/>
            </a:bodyPr>
            <a:lstStyle/>
            <a:p>
              <a:pPr algn="ctr"/>
              <a:r>
                <a:rPr lang="es-ES" sz="2400" b="1" dirty="0">
                  <a:solidFill>
                    <a:schemeClr val="bg1">
                      <a:lumMod val="75000"/>
                    </a:schemeClr>
                  </a:solidFill>
                </a:rPr>
                <a:t>Comentarios y reflexiones (frases con carga emocional) </a:t>
              </a:r>
              <a:endParaRPr lang="es-419" sz="2400" b="1" dirty="0">
                <a:solidFill>
                  <a:schemeClr val="bg1">
                    <a:lumMod val="75000"/>
                  </a:schemeClr>
                </a:solidFill>
              </a:endParaRPr>
            </a:p>
          </p:txBody>
        </p:sp>
      </p:grpSp>
    </p:spTree>
    <p:extLst>
      <p:ext uri="{BB962C8B-B14F-4D97-AF65-F5344CB8AC3E}">
        <p14:creationId xmlns:p14="http://schemas.microsoft.com/office/powerpoint/2010/main" val="2043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C88A1-BB72-32DF-415B-018D26DD99C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EF7A9FA-076A-F3FA-31E8-956A2289E5A7}"/>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3 </a:t>
            </a:r>
            <a:r>
              <a:rPr lang="en-US" sz="4000" dirty="0" err="1">
                <a:solidFill>
                  <a:srgbClr val="DAD8E9"/>
                </a:solidFill>
                <a:latin typeface="Prompt Medium" pitchFamily="34" charset="0"/>
                <a:ea typeface="Prompt Medium" pitchFamily="34" charset="-122"/>
                <a:cs typeface="Prompt Medium" pitchFamily="34" charset="-120"/>
              </a:rPr>
              <a:t>Categorizaci</a:t>
            </a:r>
            <a:r>
              <a:rPr lang="es-DO" sz="4000" dirty="0" err="1">
                <a:solidFill>
                  <a:srgbClr val="DAD8E9"/>
                </a:solidFill>
                <a:latin typeface="Prompt Medium" pitchFamily="34" charset="0"/>
                <a:ea typeface="Prompt Medium" pitchFamily="34" charset="-122"/>
                <a:cs typeface="Prompt Medium" pitchFamily="34" charset="-120"/>
              </a:rPr>
              <a:t>ón</a:t>
            </a:r>
            <a:r>
              <a:rPr lang="es-DO" sz="4000" dirty="0">
                <a:solidFill>
                  <a:srgbClr val="DAD8E9"/>
                </a:solidFill>
                <a:latin typeface="Prompt Medium" pitchFamily="34" charset="0"/>
                <a:ea typeface="Prompt Medium" pitchFamily="34" charset="-122"/>
                <a:cs typeface="Prompt Medium" pitchFamily="34" charset="-120"/>
              </a:rPr>
              <a:t> temática con Inteligencia Artificial (Open </a:t>
            </a:r>
            <a:r>
              <a:rPr lang="es-DO" sz="4000" dirty="0" err="1">
                <a:solidFill>
                  <a:srgbClr val="DAD8E9"/>
                </a:solidFill>
                <a:latin typeface="Prompt Medium" pitchFamily="34" charset="0"/>
                <a:ea typeface="Prompt Medium" pitchFamily="34" charset="-122"/>
                <a:cs typeface="Prompt Medium" pitchFamily="34" charset="-120"/>
              </a:rPr>
              <a:t>Ai</a:t>
            </a:r>
            <a:r>
              <a:rPr lang="es-DO" sz="4000" dirty="0">
                <a:solidFill>
                  <a:srgbClr val="DAD8E9"/>
                </a:solidFill>
                <a:latin typeface="Prompt Medium" pitchFamily="34" charset="0"/>
                <a:ea typeface="Prompt Medium" pitchFamily="34" charset="-122"/>
                <a:cs typeface="Prompt Medium" pitchFamily="34" charset="-120"/>
              </a:rPr>
              <a:t> y </a:t>
            </a:r>
            <a:r>
              <a:rPr lang="es-DO" sz="4000" dirty="0" err="1">
                <a:solidFill>
                  <a:srgbClr val="DAD8E9"/>
                </a:solidFill>
                <a:latin typeface="Prompt Medium" pitchFamily="34" charset="0"/>
                <a:ea typeface="Prompt Medium" pitchFamily="34" charset="-122"/>
                <a:cs typeface="Prompt Medium" pitchFamily="34" charset="-120"/>
              </a:rPr>
              <a:t>DeepSeek</a:t>
            </a:r>
            <a:r>
              <a:rPr lang="es-DO" sz="4000" dirty="0">
                <a:solidFill>
                  <a:srgbClr val="DAD8E9"/>
                </a:solidFill>
                <a:latin typeface="Prompt Medium" pitchFamily="34" charset="0"/>
                <a:ea typeface="Prompt Medium" pitchFamily="34" charset="-122"/>
                <a:cs typeface="Prompt Medium" pitchFamily="34" charset="-120"/>
              </a:rPr>
              <a:t>) </a:t>
            </a:r>
            <a:endParaRPr lang="en-US" sz="4000" dirty="0"/>
          </a:p>
        </p:txBody>
      </p:sp>
      <p:grpSp>
        <p:nvGrpSpPr>
          <p:cNvPr id="9" name="Group 8">
            <a:extLst>
              <a:ext uri="{FF2B5EF4-FFF2-40B4-BE49-F238E27FC236}">
                <a16:creationId xmlns:a16="http://schemas.microsoft.com/office/drawing/2014/main" id="{37A655BC-33E6-0994-10CB-49809D9245C3}"/>
              </a:ext>
            </a:extLst>
          </p:cNvPr>
          <p:cNvGrpSpPr/>
          <p:nvPr/>
        </p:nvGrpSpPr>
        <p:grpSpPr>
          <a:xfrm>
            <a:off x="9700593" y="2391740"/>
            <a:ext cx="3210339" cy="1395069"/>
            <a:chOff x="10021955" y="2381140"/>
            <a:chExt cx="3210339" cy="2122647"/>
          </a:xfrm>
        </p:grpSpPr>
        <p:sp>
          <p:nvSpPr>
            <p:cNvPr id="10" name="Oval 9">
              <a:extLst>
                <a:ext uri="{FF2B5EF4-FFF2-40B4-BE49-F238E27FC236}">
                  <a16:creationId xmlns:a16="http://schemas.microsoft.com/office/drawing/2014/main" id="{141BD5BB-D6B4-9BA5-58D2-9C85FC8A6657}"/>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a:extLst>
                <a:ext uri="{FF2B5EF4-FFF2-40B4-BE49-F238E27FC236}">
                  <a16:creationId xmlns:a16="http://schemas.microsoft.com/office/drawing/2014/main" id="{6E179205-65B2-5095-D332-1158F810D5DF}"/>
                </a:ext>
              </a:extLst>
            </p:cNvPr>
            <p:cNvSpPr txBox="1"/>
            <p:nvPr/>
          </p:nvSpPr>
          <p:spPr>
            <a:xfrm>
              <a:off x="10318143" y="2657633"/>
              <a:ext cx="2645795" cy="1826343"/>
            </a:xfrm>
            <a:prstGeom prst="rect">
              <a:avLst/>
            </a:prstGeom>
            <a:noFill/>
          </p:spPr>
          <p:txBody>
            <a:bodyPr wrap="square">
              <a:spAutoFit/>
            </a:bodyPr>
            <a:lstStyle/>
            <a:p>
              <a:pPr algn="ctr"/>
              <a:r>
                <a:rPr lang="es-ES" sz="2400" b="1" dirty="0">
                  <a:solidFill>
                    <a:schemeClr val="bg1">
                      <a:lumMod val="75000"/>
                    </a:schemeClr>
                  </a:solidFill>
                </a:rPr>
                <a:t>Comentarios y reflexiones</a:t>
              </a:r>
            </a:p>
            <a:p>
              <a:pPr algn="ctr"/>
              <a:r>
                <a:rPr lang="es-ES" sz="2400" b="1" dirty="0">
                  <a:solidFill>
                    <a:schemeClr val="bg1">
                      <a:lumMod val="75000"/>
                    </a:schemeClr>
                  </a:solidFill>
                </a:rPr>
                <a:t>(230 frases)</a:t>
              </a:r>
              <a:endParaRPr lang="es-419" sz="2400" b="1" dirty="0">
                <a:solidFill>
                  <a:schemeClr val="bg1">
                    <a:lumMod val="75000"/>
                  </a:schemeClr>
                </a:solidFill>
              </a:endParaRPr>
            </a:p>
          </p:txBody>
        </p:sp>
      </p:grpSp>
      <p:grpSp>
        <p:nvGrpSpPr>
          <p:cNvPr id="12" name="Group 11">
            <a:extLst>
              <a:ext uri="{FF2B5EF4-FFF2-40B4-BE49-F238E27FC236}">
                <a16:creationId xmlns:a16="http://schemas.microsoft.com/office/drawing/2014/main" id="{26441A90-A305-0307-361A-1745AB165E82}"/>
              </a:ext>
            </a:extLst>
          </p:cNvPr>
          <p:cNvGrpSpPr/>
          <p:nvPr/>
        </p:nvGrpSpPr>
        <p:grpSpPr>
          <a:xfrm>
            <a:off x="1792357" y="2043869"/>
            <a:ext cx="3210339" cy="1593853"/>
            <a:chOff x="10021955" y="2381140"/>
            <a:chExt cx="3210339" cy="2122647"/>
          </a:xfrm>
        </p:grpSpPr>
        <p:sp>
          <p:nvSpPr>
            <p:cNvPr id="13" name="Oval 12">
              <a:extLst>
                <a:ext uri="{FF2B5EF4-FFF2-40B4-BE49-F238E27FC236}">
                  <a16:creationId xmlns:a16="http://schemas.microsoft.com/office/drawing/2014/main" id="{0260B2DF-2910-E560-BFB1-3703FECB688A}"/>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TextBox 13">
              <a:extLst>
                <a:ext uri="{FF2B5EF4-FFF2-40B4-BE49-F238E27FC236}">
                  <a16:creationId xmlns:a16="http://schemas.microsoft.com/office/drawing/2014/main" id="{0A50B090-A7D2-674C-D1C7-2BF8AD0EB3CD}"/>
                </a:ext>
              </a:extLst>
            </p:cNvPr>
            <p:cNvSpPr txBox="1"/>
            <p:nvPr/>
          </p:nvSpPr>
          <p:spPr>
            <a:xfrm>
              <a:off x="10318143" y="3128307"/>
              <a:ext cx="2645795" cy="1106698"/>
            </a:xfrm>
            <a:prstGeom prst="rect">
              <a:avLst/>
            </a:prstGeom>
            <a:noFill/>
          </p:spPr>
          <p:txBody>
            <a:bodyPr wrap="square">
              <a:spAutoFit/>
            </a:bodyPr>
            <a:lstStyle/>
            <a:p>
              <a:pPr algn="ctr"/>
              <a:r>
                <a:rPr lang="es-ES" sz="2400" b="1" dirty="0">
                  <a:solidFill>
                    <a:schemeClr val="bg1">
                      <a:lumMod val="75000"/>
                    </a:schemeClr>
                  </a:solidFill>
                </a:rPr>
                <a:t>Preguntas o Dudas (54 frases)</a:t>
              </a:r>
            </a:p>
          </p:txBody>
        </p:sp>
      </p:grpSp>
      <p:sp>
        <p:nvSpPr>
          <p:cNvPr id="15" name="TextBox 14">
            <a:extLst>
              <a:ext uri="{FF2B5EF4-FFF2-40B4-BE49-F238E27FC236}">
                <a16:creationId xmlns:a16="http://schemas.microsoft.com/office/drawing/2014/main" id="{35D3087E-CFBE-1EA8-854C-18221560C4D4}"/>
              </a:ext>
            </a:extLst>
          </p:cNvPr>
          <p:cNvSpPr txBox="1"/>
          <p:nvPr/>
        </p:nvSpPr>
        <p:spPr>
          <a:xfrm>
            <a:off x="1182756" y="3737113"/>
            <a:ext cx="5864087" cy="5262979"/>
          </a:xfrm>
          <a:prstGeom prst="rect">
            <a:avLst/>
          </a:prstGeom>
          <a:noFill/>
        </p:spPr>
        <p:txBody>
          <a:bodyPr wrap="square">
            <a:spAutoFit/>
          </a:bodyPr>
          <a:lstStyle/>
          <a:p>
            <a:r>
              <a:rPr lang="es-ES" sz="2800" dirty="0">
                <a:solidFill>
                  <a:schemeClr val="accent1">
                    <a:lumMod val="20000"/>
                    <a:lumOff val="80000"/>
                  </a:schemeClr>
                </a:solidFill>
              </a:rPr>
              <a:t>1️⃣ Información general </a:t>
            </a:r>
          </a:p>
          <a:p>
            <a:r>
              <a:rPr lang="es-ES" sz="2800" dirty="0">
                <a:solidFill>
                  <a:schemeClr val="accent1">
                    <a:lumMod val="20000"/>
                    <a:lumOff val="80000"/>
                  </a:schemeClr>
                </a:solidFill>
              </a:rPr>
              <a:t>2️⃣ Preparación para la cirugía</a:t>
            </a:r>
          </a:p>
          <a:p>
            <a:r>
              <a:rPr lang="es-ES" sz="2800" dirty="0">
                <a:solidFill>
                  <a:schemeClr val="accent1">
                    <a:lumMod val="20000"/>
                    <a:lumOff val="80000"/>
                  </a:schemeClr>
                </a:solidFill>
              </a:rPr>
              <a:t>3️⃣ Cirugía y anestesia</a:t>
            </a:r>
          </a:p>
          <a:p>
            <a:r>
              <a:rPr lang="es-ES" sz="2800" dirty="0">
                <a:solidFill>
                  <a:schemeClr val="accent1">
                    <a:lumMod val="20000"/>
                    <a:lumOff val="80000"/>
                  </a:schemeClr>
                </a:solidFill>
              </a:rPr>
              <a:t>4️⃣ Proceso de recuperación.</a:t>
            </a:r>
          </a:p>
          <a:p>
            <a:r>
              <a:rPr lang="es-ES" sz="2800" dirty="0">
                <a:solidFill>
                  <a:schemeClr val="accent1">
                    <a:lumMod val="20000"/>
                    <a:lumOff val="80000"/>
                  </a:schemeClr>
                </a:solidFill>
              </a:rPr>
              <a:t>5️⃣ Manejo del dolor</a:t>
            </a:r>
          </a:p>
          <a:p>
            <a:r>
              <a:rPr lang="es-ES" sz="2800" dirty="0">
                <a:solidFill>
                  <a:schemeClr val="accent1">
                    <a:lumMod val="20000"/>
                    <a:lumOff val="80000"/>
                  </a:schemeClr>
                </a:solidFill>
              </a:rPr>
              <a:t>6️⃣ Complicaciones y riesgos</a:t>
            </a:r>
          </a:p>
          <a:p>
            <a:r>
              <a:rPr lang="es-ES" sz="2800" dirty="0">
                <a:solidFill>
                  <a:schemeClr val="accent1">
                    <a:lumMod val="20000"/>
                    <a:lumOff val="80000"/>
                  </a:schemeClr>
                </a:solidFill>
              </a:rPr>
              <a:t>7️⃣ Cuidados postoperatorios</a:t>
            </a:r>
          </a:p>
          <a:p>
            <a:r>
              <a:rPr lang="es-ES" sz="2800" dirty="0">
                <a:solidFill>
                  <a:schemeClr val="accent1">
                    <a:lumMod val="20000"/>
                    <a:lumOff val="80000"/>
                  </a:schemeClr>
                </a:solidFill>
              </a:rPr>
              <a:t>8️⃣ Expectativas a largo plazo</a:t>
            </a:r>
          </a:p>
          <a:p>
            <a:r>
              <a:rPr lang="es-ES" sz="2800" dirty="0">
                <a:solidFill>
                  <a:schemeClr val="accent1">
                    <a:lumMod val="20000"/>
                    <a:lumOff val="80000"/>
                  </a:schemeClr>
                </a:solidFill>
              </a:rPr>
              <a:t>9️⃣ Recursos adicionales</a:t>
            </a:r>
          </a:p>
          <a:p>
            <a:r>
              <a:rPr lang="en-US" sz="2800" b="1" i="0" dirty="0">
                <a:solidFill>
                  <a:srgbClr val="31333F"/>
                </a:solidFill>
                <a:effectLst/>
                <a:latin typeface="Source Sans Pro" panose="020B0503030403020204" pitchFamily="34" charset="0"/>
              </a:rPr>
              <a:t>📌 </a:t>
            </a:r>
            <a:r>
              <a:rPr lang="es-DO" sz="2800" dirty="0">
                <a:solidFill>
                  <a:schemeClr val="accent1">
                    <a:lumMod val="20000"/>
                    <a:lumOff val="80000"/>
                  </a:schemeClr>
                </a:solidFill>
              </a:rPr>
              <a:t>Logística</a:t>
            </a:r>
            <a:r>
              <a:rPr lang="es-DO" sz="2800" b="1" i="0" noProof="0" dirty="0">
                <a:solidFill>
                  <a:srgbClr val="31333F"/>
                </a:solidFill>
                <a:effectLst/>
                <a:latin typeface="Source Sans Pro" panose="020B0503030403020204" pitchFamily="34" charset="0"/>
              </a:rPr>
              <a:t> </a:t>
            </a:r>
            <a:r>
              <a:rPr lang="es-DO" sz="2800" dirty="0">
                <a:solidFill>
                  <a:schemeClr val="accent1">
                    <a:lumMod val="20000"/>
                    <a:lumOff val="80000"/>
                  </a:schemeClr>
                </a:solidFill>
              </a:rPr>
              <a:t>y tiempos de espera</a:t>
            </a:r>
            <a:endParaRPr lang="en-US" sz="2800" dirty="0">
              <a:solidFill>
                <a:schemeClr val="accent1">
                  <a:lumMod val="20000"/>
                  <a:lumOff val="80000"/>
                </a:schemeClr>
              </a:solidFill>
            </a:endParaRPr>
          </a:p>
          <a:p>
            <a:endParaRPr lang="es-ES" sz="2800" dirty="0">
              <a:solidFill>
                <a:schemeClr val="accent1">
                  <a:lumMod val="20000"/>
                  <a:lumOff val="80000"/>
                </a:schemeClr>
              </a:solidFill>
            </a:endParaRPr>
          </a:p>
          <a:p>
            <a:endParaRPr lang="es-419" sz="2800" dirty="0">
              <a:solidFill>
                <a:schemeClr val="accent1">
                  <a:lumMod val="20000"/>
                  <a:lumOff val="80000"/>
                </a:schemeClr>
              </a:solidFill>
            </a:endParaRPr>
          </a:p>
        </p:txBody>
      </p:sp>
      <p:sp>
        <p:nvSpPr>
          <p:cNvPr id="16" name="TextBox 15">
            <a:extLst>
              <a:ext uri="{FF2B5EF4-FFF2-40B4-BE49-F238E27FC236}">
                <a16:creationId xmlns:a16="http://schemas.microsoft.com/office/drawing/2014/main" id="{80B466B7-80A8-6A90-C62E-24A7A2335AEB}"/>
              </a:ext>
            </a:extLst>
          </p:cNvPr>
          <p:cNvSpPr txBox="1"/>
          <p:nvPr/>
        </p:nvSpPr>
        <p:spPr>
          <a:xfrm>
            <a:off x="9009822" y="4293704"/>
            <a:ext cx="5864088" cy="2677656"/>
          </a:xfrm>
          <a:prstGeom prst="rect">
            <a:avLst/>
          </a:prstGeom>
          <a:noFill/>
        </p:spPr>
        <p:txBody>
          <a:bodyPr wrap="square">
            <a:spAutoFit/>
          </a:bodyPr>
          <a:lstStyle/>
          <a:p>
            <a:r>
              <a:rPr lang="es-ES" sz="2800" b="0" i="0" dirty="0">
                <a:solidFill>
                  <a:schemeClr val="bg1">
                    <a:lumMod val="75000"/>
                  </a:schemeClr>
                </a:solidFill>
                <a:effectLst/>
              </a:rPr>
              <a:t>✅ </a:t>
            </a:r>
            <a:r>
              <a:rPr lang="es-ES" sz="2800" b="1" i="0" dirty="0">
                <a:solidFill>
                  <a:schemeClr val="bg1">
                    <a:lumMod val="75000"/>
                  </a:schemeClr>
                </a:solidFill>
                <a:effectLst/>
              </a:rPr>
              <a:t>Dolor/Complicaciones</a:t>
            </a:r>
          </a:p>
          <a:p>
            <a:r>
              <a:rPr lang="es-ES" sz="2800" b="0" i="0" dirty="0">
                <a:solidFill>
                  <a:schemeClr val="bg1">
                    <a:lumMod val="75000"/>
                  </a:schemeClr>
                </a:solidFill>
                <a:effectLst/>
              </a:rPr>
              <a:t>✅ </a:t>
            </a:r>
            <a:r>
              <a:rPr lang="es-ES" sz="2800" b="1" i="0" dirty="0">
                <a:solidFill>
                  <a:schemeClr val="bg1">
                    <a:lumMod val="75000"/>
                  </a:schemeClr>
                </a:solidFill>
                <a:effectLst/>
              </a:rPr>
              <a:t>Deseo de operarse</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Miedo/Preocupación/Ansiedad</a:t>
            </a:r>
          </a:p>
          <a:p>
            <a:r>
              <a:rPr lang="es-ES" sz="2800" b="0" i="0" dirty="0">
                <a:solidFill>
                  <a:schemeClr val="bg1">
                    <a:lumMod val="75000"/>
                  </a:schemeClr>
                </a:solidFill>
                <a:effectLst/>
              </a:rPr>
              <a:t>✅ </a:t>
            </a:r>
            <a:r>
              <a:rPr lang="es-ES" sz="2800" b="1" i="0" dirty="0">
                <a:solidFill>
                  <a:schemeClr val="bg1">
                    <a:lumMod val="75000"/>
                  </a:schemeClr>
                </a:solidFill>
                <a:effectLst/>
              </a:rPr>
              <a:t>Confianza y Positividad</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Rutina diaria</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Otros</a:t>
            </a:r>
            <a:endParaRPr lang="es-419" sz="2800" dirty="0">
              <a:solidFill>
                <a:schemeClr val="bg1">
                  <a:lumMod val="75000"/>
                </a:schemeClr>
              </a:solidFill>
            </a:endParaRPr>
          </a:p>
        </p:txBody>
      </p:sp>
    </p:spTree>
    <p:extLst>
      <p:ext uri="{BB962C8B-B14F-4D97-AF65-F5344CB8AC3E}">
        <p14:creationId xmlns:p14="http://schemas.microsoft.com/office/powerpoint/2010/main" val="34340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1361</TotalTime>
  <Words>1310</Words>
  <Application>Microsoft Office PowerPoint</Application>
  <PresentationFormat>Custom</PresentationFormat>
  <Paragraphs>112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Source Sans Pro</vt:lpstr>
      <vt:lpstr>Arial</vt:lpstr>
      <vt:lpstr>Mukta Light</vt:lpstr>
      <vt:lpstr>Prompt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José Gabriel Escarraman Reyes</cp:lastModifiedBy>
  <cp:revision>3</cp:revision>
  <dcterms:created xsi:type="dcterms:W3CDTF">2025-02-28T18:47:28Z</dcterms:created>
  <dcterms:modified xsi:type="dcterms:W3CDTF">2025-03-01T17:42:36Z</dcterms:modified>
</cp:coreProperties>
</file>