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86" r:id="rId9"/>
    <p:sldId id="260" r:id="rId10"/>
    <p:sldId id="261" r:id="rId11"/>
    <p:sldId id="265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9" r:id="rId20"/>
    <p:sldId id="275" r:id="rId21"/>
    <p:sldId id="274" r:id="rId22"/>
    <p:sldId id="278" r:id="rId23"/>
    <p:sldId id="276" r:id="rId24"/>
    <p:sldId id="277" r:id="rId25"/>
    <p:sldId id="285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953" autoAdjust="0"/>
  </p:normalViewPr>
  <p:slideViewPr>
    <p:cSldViewPr snapToGrid="0">
      <p:cViewPr varScale="1">
        <p:scale>
          <a:sx n="71" d="100"/>
          <a:sy n="71" d="100"/>
        </p:scale>
        <p:origin x="10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361D2-2ACE-413C-A726-B47F80A07AD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75F03-CF43-4CFF-900E-E5BFC859D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75F03-CF43-4CFF-900E-E5BFC859D7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3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75F03-CF43-4CFF-900E-E5BFC859D7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97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75F03-CF43-4CFF-900E-E5BFC859D7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56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illustrates effect of changing the by = , and double pipes (two left joins)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75F03-CF43-4CFF-900E-E5BFC859D7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26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the .y and the .x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75F03-CF43-4CFF-900E-E5BFC859D7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4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Cartesian multiplication.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75F03-CF43-4CFF-900E-E5BFC859D7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9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4DF0-A3AD-4304-BD05-AFD9E8A074B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77E-E0BC-4043-9342-9183DBE7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4DF0-A3AD-4304-BD05-AFD9E8A074B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77E-E0BC-4043-9342-9183DBE7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5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4DF0-A3AD-4304-BD05-AFD9E8A074B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77E-E0BC-4043-9342-9183DBE7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7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4DF0-A3AD-4304-BD05-AFD9E8A074B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77E-E0BC-4043-9342-9183DBE7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4DF0-A3AD-4304-BD05-AFD9E8A074B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77E-E0BC-4043-9342-9183DBE7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7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4DF0-A3AD-4304-BD05-AFD9E8A074B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77E-E0BC-4043-9342-9183DBE7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6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4DF0-A3AD-4304-BD05-AFD9E8A074B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77E-E0BC-4043-9342-9183DBE7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0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4DF0-A3AD-4304-BD05-AFD9E8A074B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77E-E0BC-4043-9342-9183DBE7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8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4DF0-A3AD-4304-BD05-AFD9E8A074B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77E-E0BC-4043-9342-9183DBE7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1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4DF0-A3AD-4304-BD05-AFD9E8A074B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77E-E0BC-4043-9342-9183DBE7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7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4DF0-A3AD-4304-BD05-AFD9E8A074B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77E-E0BC-4043-9342-9183DBE7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9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94DF0-A3AD-4304-BD05-AFD9E8A074B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1377E-E0BC-4043-9342-9183DBE7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om.com/share/a741afcd4dd24717ac229cb5bce3b5b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Joins in R with the tidyverse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Palmer</a:t>
            </a:r>
          </a:p>
        </p:txBody>
      </p:sp>
    </p:spTree>
    <p:extLst>
      <p:ext uri="{BB962C8B-B14F-4D97-AF65-F5344CB8AC3E}">
        <p14:creationId xmlns:p14="http://schemas.microsoft.com/office/powerpoint/2010/main" val="2850967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24" y="93226"/>
            <a:ext cx="10715105" cy="1325563"/>
          </a:xfrm>
        </p:spPr>
        <p:txBody>
          <a:bodyPr>
            <a:normAutofit/>
          </a:bodyPr>
          <a:lstStyle/>
          <a:p>
            <a:r>
              <a:rPr lang="en-US" sz="2800" dirty="0" err="1"/>
              <a:t>right_join</a:t>
            </a:r>
            <a:r>
              <a:rPr lang="en-US" sz="2800" dirty="0"/>
              <a:t>(</a:t>
            </a:r>
            <a:r>
              <a:rPr lang="en-US" sz="2800" dirty="0" err="1"/>
              <a:t>book_table</a:t>
            </a:r>
            <a:r>
              <a:rPr lang="en-US" sz="2800" dirty="0"/>
              <a:t>, </a:t>
            </a:r>
            <a:r>
              <a:rPr lang="en-US" sz="2800" dirty="0" err="1"/>
              <a:t>author_table</a:t>
            </a:r>
            <a:r>
              <a:rPr lang="en-US" sz="2800" dirty="0"/>
              <a:t>, by = c(“</a:t>
            </a:r>
            <a:r>
              <a:rPr lang="en-US" sz="2800" dirty="0" err="1"/>
              <a:t>Author_name</a:t>
            </a:r>
            <a:r>
              <a:rPr lang="en-US" sz="2800" dirty="0"/>
              <a:t>” = “Author”)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07324" y="1825625"/>
          <a:ext cx="501257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697">
                  <a:extLst>
                    <a:ext uri="{9D8B030D-6E8A-4147-A177-3AD203B41FA5}">
                      <a16:colId xmlns:a16="http://schemas.microsoft.com/office/drawing/2014/main" val="3084028022"/>
                    </a:ext>
                  </a:extLst>
                </a:gridCol>
                <a:gridCol w="1613448">
                  <a:extLst>
                    <a:ext uri="{9D8B030D-6E8A-4147-A177-3AD203B41FA5}">
                      <a16:colId xmlns:a16="http://schemas.microsoft.com/office/drawing/2014/main" val="2927343088"/>
                    </a:ext>
                  </a:extLst>
                </a:gridCol>
                <a:gridCol w="1216429">
                  <a:extLst>
                    <a:ext uri="{9D8B030D-6E8A-4147-A177-3AD203B41FA5}">
                      <a16:colId xmlns:a16="http://schemas.microsoft.com/office/drawing/2014/main" val="2732772911"/>
                    </a:ext>
                  </a:extLst>
                </a:gridCol>
              </a:tblGrid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4904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Moby Dick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206052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03937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Harry Potter, Half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Blood 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JK 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169441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93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White Fang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Jack 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99419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Old Yeller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Fred Gipson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3923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Bartleby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51887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6885706" y="1861755"/>
          <a:ext cx="446809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719">
                  <a:extLst>
                    <a:ext uri="{9D8B030D-6E8A-4147-A177-3AD203B41FA5}">
                      <a16:colId xmlns:a16="http://schemas.microsoft.com/office/drawing/2014/main" val="3084028022"/>
                    </a:ext>
                  </a:extLst>
                </a:gridCol>
                <a:gridCol w="1271187">
                  <a:extLst>
                    <a:ext uri="{9D8B030D-6E8A-4147-A177-3AD203B41FA5}">
                      <a16:colId xmlns:a16="http://schemas.microsoft.com/office/drawing/2014/main" val="2927343088"/>
                    </a:ext>
                  </a:extLst>
                </a:gridCol>
                <a:gridCol w="1271187">
                  <a:extLst>
                    <a:ext uri="{9D8B030D-6E8A-4147-A177-3AD203B41FA5}">
                      <a16:colId xmlns:a16="http://schemas.microsoft.com/office/drawing/2014/main" val="3251870120"/>
                    </a:ext>
                  </a:extLst>
                </a:gridCol>
              </a:tblGrid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Birth_Yr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4904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Jane Austen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03937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93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JK 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99419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Fred Gipson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3923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3499658" y="2543695"/>
            <a:ext cx="3386048" cy="20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707476" y="3025833"/>
            <a:ext cx="3241964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32167" y="3516284"/>
            <a:ext cx="3117273" cy="58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1"/>
          </p:cNvCxnSpPr>
          <p:nvPr/>
        </p:nvCxnSpPr>
        <p:spPr>
          <a:xfrm flipV="1">
            <a:off x="3566160" y="2745783"/>
            <a:ext cx="3319546" cy="183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7324" y="5262690"/>
            <a:ext cx="11222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 the two tables, start with the rows of the one listed second (on the RIGHT): </a:t>
            </a:r>
            <a:r>
              <a:rPr lang="en-US" dirty="0" err="1"/>
              <a:t>author_table</a:t>
            </a:r>
            <a:endParaRPr lang="en-US" dirty="0"/>
          </a:p>
          <a:p>
            <a:r>
              <a:rPr lang="en-US" dirty="0"/>
              <a:t>Then add the columns  from the other table where </a:t>
            </a:r>
            <a:r>
              <a:rPr lang="en-US" dirty="0" err="1"/>
              <a:t>Author_name</a:t>
            </a:r>
            <a:r>
              <a:rPr lang="en-US" dirty="0"/>
              <a:t> and Author match.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1520" y="6143900"/>
            <a:ext cx="10897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What do we do with Jane and White Fang?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How do we deal with Herman – who wrote 2 books?</a:t>
            </a:r>
          </a:p>
        </p:txBody>
      </p:sp>
    </p:spTree>
    <p:extLst>
      <p:ext uri="{BB962C8B-B14F-4D97-AF65-F5344CB8AC3E}">
        <p14:creationId xmlns:p14="http://schemas.microsoft.com/office/powerpoint/2010/main" val="171436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24" y="93226"/>
            <a:ext cx="10715105" cy="1325563"/>
          </a:xfrm>
        </p:spPr>
        <p:txBody>
          <a:bodyPr>
            <a:normAutofit/>
          </a:bodyPr>
          <a:lstStyle/>
          <a:p>
            <a:r>
              <a:rPr lang="en-US" sz="2800" dirty="0" err="1"/>
              <a:t>right_join</a:t>
            </a:r>
            <a:r>
              <a:rPr lang="en-US" sz="2800" dirty="0"/>
              <a:t>(</a:t>
            </a:r>
            <a:r>
              <a:rPr lang="en-US" sz="2800" dirty="0" err="1"/>
              <a:t>book_table</a:t>
            </a:r>
            <a:r>
              <a:rPr lang="en-US" sz="2800" dirty="0"/>
              <a:t>, </a:t>
            </a:r>
            <a:r>
              <a:rPr lang="en-US" sz="2800" dirty="0" err="1"/>
              <a:t>author_table</a:t>
            </a:r>
            <a:r>
              <a:rPr lang="en-US" sz="2800" dirty="0"/>
              <a:t>, by = c(“</a:t>
            </a:r>
            <a:r>
              <a:rPr lang="en-US" sz="2800" dirty="0" err="1"/>
              <a:t>Author_name</a:t>
            </a:r>
            <a:r>
              <a:rPr lang="en-US" sz="2800" dirty="0"/>
              <a:t>” = “Author”)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974869"/>
              </p:ext>
            </p:extLst>
          </p:nvPr>
        </p:nvGraphicFramePr>
        <p:xfrm>
          <a:off x="407324" y="1203205"/>
          <a:ext cx="5012574" cy="2402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697">
                  <a:extLst>
                    <a:ext uri="{9D8B030D-6E8A-4147-A177-3AD203B41FA5}">
                      <a16:colId xmlns:a16="http://schemas.microsoft.com/office/drawing/2014/main" val="3084028022"/>
                    </a:ext>
                  </a:extLst>
                </a:gridCol>
                <a:gridCol w="1613448">
                  <a:extLst>
                    <a:ext uri="{9D8B030D-6E8A-4147-A177-3AD203B41FA5}">
                      <a16:colId xmlns:a16="http://schemas.microsoft.com/office/drawing/2014/main" val="2927343088"/>
                    </a:ext>
                  </a:extLst>
                </a:gridCol>
                <a:gridCol w="1216429">
                  <a:extLst>
                    <a:ext uri="{9D8B030D-6E8A-4147-A177-3AD203B41FA5}">
                      <a16:colId xmlns:a16="http://schemas.microsoft.com/office/drawing/2014/main" val="2732772911"/>
                    </a:ext>
                  </a:extLst>
                </a:gridCol>
              </a:tblGrid>
              <a:tr h="364732">
                <a:tc>
                  <a:txBody>
                    <a:bodyPr/>
                    <a:lstStyle/>
                    <a:p>
                      <a:r>
                        <a:rPr lang="en-US" sz="16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Author_name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# of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4904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sz="1600" dirty="0"/>
                        <a:t>Moby Dick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206052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03937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sz="1600" dirty="0"/>
                        <a:t>Harry Potter, Half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Blood 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JK 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169441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93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sz="1600" dirty="0"/>
                        <a:t>White Fang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Jack 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72071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99419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sz="1600" dirty="0"/>
                        <a:t>Old Yeller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Fred Gipson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35968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3923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sz="1600" dirty="0"/>
                        <a:t>Bartleby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51887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962933"/>
              </p:ext>
            </p:extLst>
          </p:nvPr>
        </p:nvGraphicFramePr>
        <p:xfrm>
          <a:off x="6935582" y="1246694"/>
          <a:ext cx="446809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719">
                  <a:extLst>
                    <a:ext uri="{9D8B030D-6E8A-4147-A177-3AD203B41FA5}">
                      <a16:colId xmlns:a16="http://schemas.microsoft.com/office/drawing/2014/main" val="3084028022"/>
                    </a:ext>
                  </a:extLst>
                </a:gridCol>
                <a:gridCol w="1271187">
                  <a:extLst>
                    <a:ext uri="{9D8B030D-6E8A-4147-A177-3AD203B41FA5}">
                      <a16:colId xmlns:a16="http://schemas.microsoft.com/office/drawing/2014/main" val="2927343088"/>
                    </a:ext>
                  </a:extLst>
                </a:gridCol>
                <a:gridCol w="1271187">
                  <a:extLst>
                    <a:ext uri="{9D8B030D-6E8A-4147-A177-3AD203B41FA5}">
                      <a16:colId xmlns:a16="http://schemas.microsoft.com/office/drawing/2014/main" val="3251870120"/>
                    </a:ext>
                  </a:extLst>
                </a:gridCol>
              </a:tblGrid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Birth_Yr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4904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Jane Austen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03937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93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JK 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99419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Fred Gipson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392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6025830"/>
              </p:ext>
            </p:extLst>
          </p:nvPr>
        </p:nvGraphicFramePr>
        <p:xfrm>
          <a:off x="1180407" y="4311130"/>
          <a:ext cx="947650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04">
                  <a:extLst>
                    <a:ext uri="{9D8B030D-6E8A-4147-A177-3AD203B41FA5}">
                      <a16:colId xmlns:a16="http://schemas.microsoft.com/office/drawing/2014/main" val="3084028022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val="2927343088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3251870120"/>
                    </a:ext>
                  </a:extLst>
                </a:gridCol>
                <a:gridCol w="2460567">
                  <a:extLst>
                    <a:ext uri="{9D8B030D-6E8A-4147-A177-3AD203B41FA5}">
                      <a16:colId xmlns:a16="http://schemas.microsoft.com/office/drawing/2014/main" val="567904508"/>
                    </a:ext>
                  </a:extLst>
                </a:gridCol>
                <a:gridCol w="2784765">
                  <a:extLst>
                    <a:ext uri="{9D8B030D-6E8A-4147-A177-3AD203B41FA5}">
                      <a16:colId xmlns:a16="http://schemas.microsoft.com/office/drawing/2014/main" val="3310877138"/>
                    </a:ext>
                  </a:extLst>
                </a:gridCol>
              </a:tblGrid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Birth_Yr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4904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Jane Austen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03937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Moby Dick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206052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93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Bartleby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006189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JK 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Harry Potter, Half Blood 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169441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99419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Fred Gipson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 Yeller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3923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174376" y="3605985"/>
            <a:ext cx="31809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New Table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913611" y="3075494"/>
            <a:ext cx="4659284" cy="123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83133" y="3137709"/>
            <a:ext cx="417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All rows for authors included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ABDFC-3957-4D3A-919E-F6BD3970129B}"/>
              </a:ext>
            </a:extLst>
          </p:cNvPr>
          <p:cNvSpPr txBox="1"/>
          <p:nvPr/>
        </p:nvSpPr>
        <p:spPr>
          <a:xfrm>
            <a:off x="10720991" y="4023630"/>
            <a:ext cx="14557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Jane Austen is included with NA’s for values from the Book table.</a:t>
            </a:r>
          </a:p>
          <a:p>
            <a:endParaRPr lang="en-US" dirty="0"/>
          </a:p>
          <a:p>
            <a:r>
              <a:rPr lang="en-US" dirty="0"/>
              <a:t>White Fang’s data is not included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E37B4-F5F7-4E17-AA75-E0BDE648D9D4}"/>
              </a:ext>
            </a:extLst>
          </p:cNvPr>
          <p:cNvSpPr txBox="1"/>
          <p:nvPr/>
        </p:nvSpPr>
        <p:spPr>
          <a:xfrm>
            <a:off x="0" y="4806906"/>
            <a:ext cx="11163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Herman gets two rows, one for each match</a:t>
            </a:r>
          </a:p>
        </p:txBody>
      </p:sp>
    </p:spTree>
    <p:extLst>
      <p:ext uri="{BB962C8B-B14F-4D97-AF65-F5344CB8AC3E}">
        <p14:creationId xmlns:p14="http://schemas.microsoft.com/office/powerpoint/2010/main" val="97042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24" y="93226"/>
            <a:ext cx="10715105" cy="1325563"/>
          </a:xfrm>
        </p:spPr>
        <p:txBody>
          <a:bodyPr>
            <a:normAutofit/>
          </a:bodyPr>
          <a:lstStyle/>
          <a:p>
            <a:r>
              <a:rPr lang="en-US" sz="2800" dirty="0" err="1"/>
              <a:t>inner_join</a:t>
            </a:r>
            <a:r>
              <a:rPr lang="en-US" sz="2800" dirty="0"/>
              <a:t>(</a:t>
            </a:r>
            <a:r>
              <a:rPr lang="en-US" sz="2800" dirty="0" err="1"/>
              <a:t>book_table</a:t>
            </a:r>
            <a:r>
              <a:rPr lang="en-US" sz="2800" dirty="0"/>
              <a:t>, </a:t>
            </a:r>
            <a:r>
              <a:rPr lang="en-US" sz="2800" dirty="0" err="1"/>
              <a:t>author_table</a:t>
            </a:r>
            <a:r>
              <a:rPr lang="en-US" sz="2800" dirty="0"/>
              <a:t>, by = c(“</a:t>
            </a:r>
            <a:r>
              <a:rPr lang="en-US" sz="2800" dirty="0" err="1"/>
              <a:t>Author_name</a:t>
            </a:r>
            <a:r>
              <a:rPr lang="en-US" sz="2800" dirty="0"/>
              <a:t>” = “Author”)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07324" y="1203205"/>
          <a:ext cx="5012574" cy="2402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697">
                  <a:extLst>
                    <a:ext uri="{9D8B030D-6E8A-4147-A177-3AD203B41FA5}">
                      <a16:colId xmlns:a16="http://schemas.microsoft.com/office/drawing/2014/main" val="3084028022"/>
                    </a:ext>
                  </a:extLst>
                </a:gridCol>
                <a:gridCol w="1613448">
                  <a:extLst>
                    <a:ext uri="{9D8B030D-6E8A-4147-A177-3AD203B41FA5}">
                      <a16:colId xmlns:a16="http://schemas.microsoft.com/office/drawing/2014/main" val="2927343088"/>
                    </a:ext>
                  </a:extLst>
                </a:gridCol>
                <a:gridCol w="1216429">
                  <a:extLst>
                    <a:ext uri="{9D8B030D-6E8A-4147-A177-3AD203B41FA5}">
                      <a16:colId xmlns:a16="http://schemas.microsoft.com/office/drawing/2014/main" val="2732772911"/>
                    </a:ext>
                  </a:extLst>
                </a:gridCol>
              </a:tblGrid>
              <a:tr h="364732">
                <a:tc>
                  <a:txBody>
                    <a:bodyPr/>
                    <a:lstStyle/>
                    <a:p>
                      <a:r>
                        <a:rPr lang="en-US" sz="16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Author_name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# of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4904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sz="1600" dirty="0"/>
                        <a:t>Moby Dick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206052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03937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sz="1600" dirty="0"/>
                        <a:t>Harry Potter, Half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Blood 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JK 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169441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93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sz="1600" dirty="0"/>
                        <a:t>White Fang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Jack 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72071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99419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sz="1600" dirty="0"/>
                        <a:t>Old Yeller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Fred Gipson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35968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3923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sz="1600" dirty="0"/>
                        <a:t>Bartleby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51887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6935582" y="1246694"/>
          <a:ext cx="446809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719">
                  <a:extLst>
                    <a:ext uri="{9D8B030D-6E8A-4147-A177-3AD203B41FA5}">
                      <a16:colId xmlns:a16="http://schemas.microsoft.com/office/drawing/2014/main" val="3084028022"/>
                    </a:ext>
                  </a:extLst>
                </a:gridCol>
                <a:gridCol w="1271187">
                  <a:extLst>
                    <a:ext uri="{9D8B030D-6E8A-4147-A177-3AD203B41FA5}">
                      <a16:colId xmlns:a16="http://schemas.microsoft.com/office/drawing/2014/main" val="2927343088"/>
                    </a:ext>
                  </a:extLst>
                </a:gridCol>
                <a:gridCol w="1271187">
                  <a:extLst>
                    <a:ext uri="{9D8B030D-6E8A-4147-A177-3AD203B41FA5}">
                      <a16:colId xmlns:a16="http://schemas.microsoft.com/office/drawing/2014/main" val="3251870120"/>
                    </a:ext>
                  </a:extLst>
                </a:gridCol>
              </a:tblGrid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Birth_Yr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4904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Jane Austen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03937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93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JK 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99419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Fred Gipson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392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1520" y="6143900"/>
            <a:ext cx="10897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What do we do with Jane and Fang?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How do we deal with Herman – who wrote 2 books?</a:t>
            </a:r>
          </a:p>
        </p:txBody>
      </p:sp>
    </p:spTree>
    <p:extLst>
      <p:ext uri="{BB962C8B-B14F-4D97-AF65-F5344CB8AC3E}">
        <p14:creationId xmlns:p14="http://schemas.microsoft.com/office/powerpoint/2010/main" val="358795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24" y="93226"/>
            <a:ext cx="10715105" cy="1325563"/>
          </a:xfrm>
        </p:spPr>
        <p:txBody>
          <a:bodyPr>
            <a:normAutofit/>
          </a:bodyPr>
          <a:lstStyle/>
          <a:p>
            <a:r>
              <a:rPr lang="en-US" sz="2800" dirty="0" err="1"/>
              <a:t>inner_join</a:t>
            </a:r>
            <a:r>
              <a:rPr lang="en-US" sz="2800" dirty="0"/>
              <a:t>(</a:t>
            </a:r>
            <a:r>
              <a:rPr lang="en-US" sz="2800" dirty="0" err="1"/>
              <a:t>book_table</a:t>
            </a:r>
            <a:r>
              <a:rPr lang="en-US" sz="2800" dirty="0"/>
              <a:t>, </a:t>
            </a:r>
            <a:r>
              <a:rPr lang="en-US" sz="2800" dirty="0" err="1"/>
              <a:t>author_table</a:t>
            </a:r>
            <a:r>
              <a:rPr lang="en-US" sz="2800" dirty="0"/>
              <a:t>, by = c(“</a:t>
            </a:r>
            <a:r>
              <a:rPr lang="en-US" sz="2800" dirty="0" err="1"/>
              <a:t>Author_name</a:t>
            </a:r>
            <a:r>
              <a:rPr lang="en-US" sz="2800" dirty="0"/>
              <a:t>” = “Author”)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07324" y="1203205"/>
          <a:ext cx="5012574" cy="2402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697">
                  <a:extLst>
                    <a:ext uri="{9D8B030D-6E8A-4147-A177-3AD203B41FA5}">
                      <a16:colId xmlns:a16="http://schemas.microsoft.com/office/drawing/2014/main" val="3084028022"/>
                    </a:ext>
                  </a:extLst>
                </a:gridCol>
                <a:gridCol w="1613448">
                  <a:extLst>
                    <a:ext uri="{9D8B030D-6E8A-4147-A177-3AD203B41FA5}">
                      <a16:colId xmlns:a16="http://schemas.microsoft.com/office/drawing/2014/main" val="2927343088"/>
                    </a:ext>
                  </a:extLst>
                </a:gridCol>
                <a:gridCol w="1216429">
                  <a:extLst>
                    <a:ext uri="{9D8B030D-6E8A-4147-A177-3AD203B41FA5}">
                      <a16:colId xmlns:a16="http://schemas.microsoft.com/office/drawing/2014/main" val="2732772911"/>
                    </a:ext>
                  </a:extLst>
                </a:gridCol>
              </a:tblGrid>
              <a:tr h="364732">
                <a:tc>
                  <a:txBody>
                    <a:bodyPr/>
                    <a:lstStyle/>
                    <a:p>
                      <a:r>
                        <a:rPr lang="en-US" sz="16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Author_name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# of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4904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sz="1600" dirty="0"/>
                        <a:t>Moby Dick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206052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03937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sz="1600" dirty="0"/>
                        <a:t>Harry Potter, Half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Blood 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JK 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169441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93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sz="1600" dirty="0"/>
                        <a:t>White Fang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Jack 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72071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99419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sz="1600" dirty="0"/>
                        <a:t>Old Yeller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Fred Gipson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35968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3923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sz="1600" dirty="0"/>
                        <a:t>Bartleby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51887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6935582" y="1246694"/>
          <a:ext cx="446809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719">
                  <a:extLst>
                    <a:ext uri="{9D8B030D-6E8A-4147-A177-3AD203B41FA5}">
                      <a16:colId xmlns:a16="http://schemas.microsoft.com/office/drawing/2014/main" val="3084028022"/>
                    </a:ext>
                  </a:extLst>
                </a:gridCol>
                <a:gridCol w="1271187">
                  <a:extLst>
                    <a:ext uri="{9D8B030D-6E8A-4147-A177-3AD203B41FA5}">
                      <a16:colId xmlns:a16="http://schemas.microsoft.com/office/drawing/2014/main" val="2927343088"/>
                    </a:ext>
                  </a:extLst>
                </a:gridCol>
                <a:gridCol w="1271187">
                  <a:extLst>
                    <a:ext uri="{9D8B030D-6E8A-4147-A177-3AD203B41FA5}">
                      <a16:colId xmlns:a16="http://schemas.microsoft.com/office/drawing/2014/main" val="3251870120"/>
                    </a:ext>
                  </a:extLst>
                </a:gridCol>
              </a:tblGrid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Birth_Yr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4904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Jane Austen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03937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93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JK 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99419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Fred Gipson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3923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274128" y="3767297"/>
            <a:ext cx="31809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New Table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9116296"/>
              </p:ext>
            </p:extLst>
          </p:nvPr>
        </p:nvGraphicFramePr>
        <p:xfrm>
          <a:off x="326274" y="4505674"/>
          <a:ext cx="9476509" cy="1882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128">
                  <a:extLst>
                    <a:ext uri="{9D8B030D-6E8A-4147-A177-3AD203B41FA5}">
                      <a16:colId xmlns:a16="http://schemas.microsoft.com/office/drawing/2014/main" val="3084028022"/>
                    </a:ext>
                  </a:extLst>
                </a:gridCol>
                <a:gridCol w="2053589">
                  <a:extLst>
                    <a:ext uri="{9D8B030D-6E8A-4147-A177-3AD203B41FA5}">
                      <a16:colId xmlns:a16="http://schemas.microsoft.com/office/drawing/2014/main" val="2927343088"/>
                    </a:ext>
                  </a:extLst>
                </a:gridCol>
                <a:gridCol w="1548264">
                  <a:extLst>
                    <a:ext uri="{9D8B030D-6E8A-4147-A177-3AD203B41FA5}">
                      <a16:colId xmlns:a16="http://schemas.microsoft.com/office/drawing/2014/main" val="2732772911"/>
                    </a:ext>
                  </a:extLst>
                </a:gridCol>
                <a:gridCol w="1548264">
                  <a:extLst>
                    <a:ext uri="{9D8B030D-6E8A-4147-A177-3AD203B41FA5}">
                      <a16:colId xmlns:a16="http://schemas.microsoft.com/office/drawing/2014/main" val="313856867"/>
                    </a:ext>
                  </a:extLst>
                </a:gridCol>
                <a:gridCol w="1548264">
                  <a:extLst>
                    <a:ext uri="{9D8B030D-6E8A-4147-A177-3AD203B41FA5}">
                      <a16:colId xmlns:a16="http://schemas.microsoft.com/office/drawing/2014/main" val="3875263699"/>
                    </a:ext>
                  </a:extLst>
                </a:gridCol>
              </a:tblGrid>
              <a:tr h="266887"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Birth_Yr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49040"/>
                  </a:ext>
                </a:extLst>
              </a:tr>
              <a:tr h="266887">
                <a:tc>
                  <a:txBody>
                    <a:bodyPr/>
                    <a:lstStyle/>
                    <a:p>
                      <a:r>
                        <a:rPr lang="en-US" dirty="0"/>
                        <a:t>Moby Dick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206052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03937"/>
                  </a:ext>
                </a:extLst>
              </a:tr>
              <a:tr h="419550">
                <a:tc>
                  <a:txBody>
                    <a:bodyPr/>
                    <a:lstStyle/>
                    <a:p>
                      <a:r>
                        <a:rPr lang="en-US" sz="1600" dirty="0"/>
                        <a:t>Harry Potter, Half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Blood 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JK 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169441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930"/>
                  </a:ext>
                </a:extLst>
              </a:tr>
              <a:tr h="266887">
                <a:tc>
                  <a:txBody>
                    <a:bodyPr/>
                    <a:lstStyle/>
                    <a:p>
                      <a:r>
                        <a:rPr lang="en-US" dirty="0"/>
                        <a:t>Old Yeller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Fred Gipson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3923"/>
                  </a:ext>
                </a:extLst>
              </a:tr>
              <a:tr h="266887">
                <a:tc>
                  <a:txBody>
                    <a:bodyPr/>
                    <a:lstStyle/>
                    <a:p>
                      <a:r>
                        <a:rPr lang="en-US" dirty="0"/>
                        <a:t>Bartleby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5188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863415-592F-49D9-985B-67F913B17069}"/>
              </a:ext>
            </a:extLst>
          </p:cNvPr>
          <p:cNvSpPr txBox="1"/>
          <p:nvPr/>
        </p:nvSpPr>
        <p:spPr>
          <a:xfrm>
            <a:off x="10226992" y="4068867"/>
            <a:ext cx="17908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Jane Austen and White Fang are both excluded since neither had a match. </a:t>
            </a:r>
          </a:p>
          <a:p>
            <a:endParaRPr lang="en-US" dirty="0"/>
          </a:p>
          <a:p>
            <a:r>
              <a:rPr lang="en-US" dirty="0"/>
              <a:t>Herman gets 2 rows, one for each match</a:t>
            </a:r>
          </a:p>
        </p:txBody>
      </p:sp>
    </p:spTree>
    <p:extLst>
      <p:ext uri="{BB962C8B-B14F-4D97-AF65-F5344CB8AC3E}">
        <p14:creationId xmlns:p14="http://schemas.microsoft.com/office/powerpoint/2010/main" val="24088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specifics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BAE877-D866-459A-802B-3BA92589D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“by=“ necessary?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84900" y="2571175"/>
            <a:ext cx="5157787" cy="36845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left_join</a:t>
            </a:r>
            <a:r>
              <a:rPr lang="en-US" dirty="0"/>
              <a:t>(</a:t>
            </a:r>
            <a:r>
              <a:rPr lang="en-US" dirty="0" err="1"/>
              <a:t>book_table</a:t>
            </a:r>
            <a:r>
              <a:rPr lang="en-US" dirty="0"/>
              <a:t>, </a:t>
            </a:r>
            <a:r>
              <a:rPr lang="en-US" dirty="0" err="1"/>
              <a:t>author_table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equivalent to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A1F30C-5FED-4472-9A4C-40D8456F2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Can I use a pipe?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72200" y="4982749"/>
            <a:ext cx="5779416" cy="114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book_table</a:t>
            </a:r>
            <a:r>
              <a:rPr lang="en-US" dirty="0"/>
              <a:t> %&gt;% 	</a:t>
            </a:r>
            <a:r>
              <a:rPr lang="en-US" dirty="0" err="1"/>
              <a:t>left_join</a:t>
            </a:r>
            <a:r>
              <a:rPr lang="en-US" dirty="0"/>
              <a:t>(</a:t>
            </a:r>
            <a:r>
              <a:rPr lang="en-US" dirty="0" err="1"/>
              <a:t>author_table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9313" y="3006726"/>
            <a:ext cx="52358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you leave off the “ by = “ argument, the default is to join on ALL columns that have a matching name.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A4001B-DB5A-4C53-9117-6E5E3E96BC7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97575" y="2093119"/>
            <a:ext cx="48419" cy="4399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06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you guess what the following does?</a:t>
            </a:r>
            <a:br>
              <a:rPr lang="en-US" dirty="0"/>
            </a:br>
            <a:br>
              <a:rPr lang="en-US" dirty="0"/>
            </a:br>
            <a:r>
              <a:rPr lang="en-US" sz="3100" dirty="0" err="1"/>
              <a:t>full_join</a:t>
            </a:r>
            <a:r>
              <a:rPr lang="en-US" sz="3100" dirty="0"/>
              <a:t>(</a:t>
            </a:r>
            <a:r>
              <a:rPr lang="en-US" sz="3100" dirty="0" err="1"/>
              <a:t>book_table</a:t>
            </a:r>
            <a:r>
              <a:rPr lang="en-US" sz="3100" dirty="0"/>
              <a:t>, </a:t>
            </a:r>
            <a:r>
              <a:rPr lang="en-US" sz="3100" dirty="0" err="1"/>
              <a:t>author_table</a:t>
            </a:r>
            <a:r>
              <a:rPr lang="en-US" sz="3100" dirty="0"/>
              <a:t>, by = c(“</a:t>
            </a:r>
            <a:r>
              <a:rPr lang="en-US" sz="3100" dirty="0" err="1"/>
              <a:t>Author_name</a:t>
            </a:r>
            <a:r>
              <a:rPr lang="en-US" sz="3100" dirty="0"/>
              <a:t>” = “Author”)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6759682"/>
              </p:ext>
            </p:extLst>
          </p:nvPr>
        </p:nvGraphicFramePr>
        <p:xfrm>
          <a:off x="1281545" y="2407174"/>
          <a:ext cx="947650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04">
                  <a:extLst>
                    <a:ext uri="{9D8B030D-6E8A-4147-A177-3AD203B41FA5}">
                      <a16:colId xmlns:a16="http://schemas.microsoft.com/office/drawing/2014/main" val="3084028022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val="2927343088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3251870120"/>
                    </a:ext>
                  </a:extLst>
                </a:gridCol>
                <a:gridCol w="2460567">
                  <a:extLst>
                    <a:ext uri="{9D8B030D-6E8A-4147-A177-3AD203B41FA5}">
                      <a16:colId xmlns:a16="http://schemas.microsoft.com/office/drawing/2014/main" val="567904508"/>
                    </a:ext>
                  </a:extLst>
                </a:gridCol>
                <a:gridCol w="2784765">
                  <a:extLst>
                    <a:ext uri="{9D8B030D-6E8A-4147-A177-3AD203B41FA5}">
                      <a16:colId xmlns:a16="http://schemas.microsoft.com/office/drawing/2014/main" val="3310877138"/>
                    </a:ext>
                  </a:extLst>
                </a:gridCol>
              </a:tblGrid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Birth_Yr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4904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Jane Austen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03937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Moby Dick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206052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93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Bartleby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006189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JK 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Harry Potter, Half Blood 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169441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99419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Fred Gipson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 Yeller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3923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Jack 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 Fang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12819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BD7E1B7-AFAF-4A1F-88E8-9C4E6CCDC118}"/>
              </a:ext>
            </a:extLst>
          </p:cNvPr>
          <p:cNvSpPr txBox="1"/>
          <p:nvPr/>
        </p:nvSpPr>
        <p:spPr>
          <a:xfrm>
            <a:off x="1390650" y="5705475"/>
            <a:ext cx="936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rows from both tables are included</a:t>
            </a:r>
          </a:p>
        </p:txBody>
      </p:sp>
    </p:spTree>
    <p:extLst>
      <p:ext uri="{BB962C8B-B14F-4D97-AF65-F5344CB8AC3E}">
        <p14:creationId xmlns:p14="http://schemas.microsoft.com/office/powerpoint/2010/main" val="46708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509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 code example walk through: </a:t>
            </a:r>
            <a:r>
              <a:rPr lang="en-US" dirty="0">
                <a:hlinkClick r:id="rId3"/>
              </a:rPr>
              <a:t>https://www.loom.com/share/a741afcd4dd24717ac229cb5bce3b5be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7237" y="3082926"/>
            <a:ext cx="10677525" cy="2527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 1: Investigate age (in planes) by flight delay (in flights)</a:t>
            </a:r>
          </a:p>
          <a:p>
            <a:pPr lvl="1"/>
            <a:r>
              <a:rPr lang="en-US" dirty="0"/>
              <a:t>The next few slides are a more visual explanation of what is happening with the code to get your started</a:t>
            </a:r>
          </a:p>
          <a:p>
            <a:endParaRPr lang="en-US" dirty="0"/>
          </a:p>
          <a:p>
            <a:r>
              <a:rPr lang="en-US" dirty="0"/>
              <a:t>Example 2: Add ‘</a:t>
            </a:r>
            <a:r>
              <a:rPr lang="en-US" dirty="0" err="1"/>
              <a:t>lat</a:t>
            </a:r>
            <a:r>
              <a:rPr lang="en-US" dirty="0"/>
              <a:t>’ and ‘long’ (in airports) for origin and destination airports for each flight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15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733767" cy="4351338"/>
          </a:xfrm>
        </p:spPr>
        <p:txBody>
          <a:bodyPr/>
          <a:lstStyle/>
          <a:p>
            <a:r>
              <a:rPr lang="en-US" dirty="0"/>
              <a:t>Say I wanted to investigate a relationship between airplane age (contained in `planes`) and arrival delay (contained in ‘flights’). Create the dataset that would allow you to make a simple plot to visualize the relationship</a:t>
            </a: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92958443"/>
              </p:ext>
            </p:extLst>
          </p:nvPr>
        </p:nvGraphicFramePr>
        <p:xfrm>
          <a:off x="349685" y="3929999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32062033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35788872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2975998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101025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tailnum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4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N14228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53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N24211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60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N619AA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9168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449643"/>
              </p:ext>
            </p:extLst>
          </p:nvPr>
        </p:nvGraphicFramePr>
        <p:xfrm>
          <a:off x="5949862" y="3904947"/>
          <a:ext cx="61001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089">
                  <a:extLst>
                    <a:ext uri="{9D8B030D-6E8A-4147-A177-3AD203B41FA5}">
                      <a16:colId xmlns:a16="http://schemas.microsoft.com/office/drawing/2014/main" val="2320620333"/>
                    </a:ext>
                  </a:extLst>
                </a:gridCol>
                <a:gridCol w="2326812">
                  <a:extLst>
                    <a:ext uri="{9D8B030D-6E8A-4147-A177-3AD203B41FA5}">
                      <a16:colId xmlns:a16="http://schemas.microsoft.com/office/drawing/2014/main" val="2357888720"/>
                    </a:ext>
                  </a:extLst>
                </a:gridCol>
                <a:gridCol w="951137">
                  <a:extLst>
                    <a:ext uri="{9D8B030D-6E8A-4147-A177-3AD203B41FA5}">
                      <a16:colId xmlns:a16="http://schemas.microsoft.com/office/drawing/2014/main" val="2770977844"/>
                    </a:ext>
                  </a:extLst>
                </a:gridCol>
                <a:gridCol w="951137">
                  <a:extLst>
                    <a:ext uri="{9D8B030D-6E8A-4147-A177-3AD203B41FA5}">
                      <a16:colId xmlns:a16="http://schemas.microsoft.com/office/drawing/2014/main" val="4101025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tailnum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carrier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4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2013-01-01</a:t>
                      </a:r>
                      <a:r>
                        <a:rPr lang="en-US" baseline="0" dirty="0"/>
                        <a:t> 05:15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N14228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53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2013-01-01</a:t>
                      </a:r>
                      <a:r>
                        <a:rPr lang="en-US" baseline="0" dirty="0"/>
                        <a:t> 05:17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N24211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60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2013-01-01 05:42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N619AA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9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2013-01-08</a:t>
                      </a:r>
                      <a:r>
                        <a:rPr lang="en-US" baseline="0" dirty="0"/>
                        <a:t> 14:35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N14228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2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2013-01-02</a:t>
                      </a:r>
                      <a:r>
                        <a:rPr lang="en-US" baseline="0" dirty="0"/>
                        <a:t> 20:30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N24211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3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2013-01-08 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N24211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42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9685" y="3607497"/>
            <a:ext cx="231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9862" y="3602189"/>
            <a:ext cx="231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flights</a:t>
            </a:r>
          </a:p>
        </p:txBody>
      </p:sp>
    </p:spTree>
    <p:extLst>
      <p:ext uri="{BB962C8B-B14F-4D97-AF65-F5344CB8AC3E}">
        <p14:creationId xmlns:p14="http://schemas.microsoft.com/office/powerpoint/2010/main" val="3034498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113"/>
          </a:xfrm>
        </p:spPr>
        <p:txBody>
          <a:bodyPr/>
          <a:lstStyle/>
          <a:p>
            <a:r>
              <a:rPr lang="en-US" dirty="0"/>
              <a:t>planes %&gt;% </a:t>
            </a:r>
            <a:r>
              <a:rPr lang="en-US" dirty="0" err="1"/>
              <a:t>right_join</a:t>
            </a:r>
            <a:r>
              <a:rPr lang="en-US" dirty="0"/>
              <a:t>(flights)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7627519"/>
              </p:ext>
            </p:extLst>
          </p:nvPr>
        </p:nvGraphicFramePr>
        <p:xfrm>
          <a:off x="224425" y="1512476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32062033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35788872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2975998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101025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tailnum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4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N14228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53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N24211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60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N619AA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91681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2136484"/>
              </p:ext>
            </p:extLst>
          </p:nvPr>
        </p:nvGraphicFramePr>
        <p:xfrm>
          <a:off x="5824602" y="1487424"/>
          <a:ext cx="61001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089">
                  <a:extLst>
                    <a:ext uri="{9D8B030D-6E8A-4147-A177-3AD203B41FA5}">
                      <a16:colId xmlns:a16="http://schemas.microsoft.com/office/drawing/2014/main" val="2320620333"/>
                    </a:ext>
                  </a:extLst>
                </a:gridCol>
                <a:gridCol w="2326812">
                  <a:extLst>
                    <a:ext uri="{9D8B030D-6E8A-4147-A177-3AD203B41FA5}">
                      <a16:colId xmlns:a16="http://schemas.microsoft.com/office/drawing/2014/main" val="2357888720"/>
                    </a:ext>
                  </a:extLst>
                </a:gridCol>
                <a:gridCol w="951137">
                  <a:extLst>
                    <a:ext uri="{9D8B030D-6E8A-4147-A177-3AD203B41FA5}">
                      <a16:colId xmlns:a16="http://schemas.microsoft.com/office/drawing/2014/main" val="2770977844"/>
                    </a:ext>
                  </a:extLst>
                </a:gridCol>
                <a:gridCol w="951137">
                  <a:extLst>
                    <a:ext uri="{9D8B030D-6E8A-4147-A177-3AD203B41FA5}">
                      <a16:colId xmlns:a16="http://schemas.microsoft.com/office/drawing/2014/main" val="4101025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tailnum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carrier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4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2013-01-01</a:t>
                      </a:r>
                      <a:r>
                        <a:rPr lang="en-US" baseline="0" dirty="0"/>
                        <a:t> 05:15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N14228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53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2013-01-01</a:t>
                      </a:r>
                      <a:r>
                        <a:rPr lang="en-US" baseline="0" dirty="0"/>
                        <a:t> 05:17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N24211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60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2013-01-01 05:42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N619AA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9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2013-01-08</a:t>
                      </a:r>
                      <a:r>
                        <a:rPr lang="en-US" baseline="0" dirty="0"/>
                        <a:t> 14:35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N14228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2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2013-01-02</a:t>
                      </a:r>
                      <a:r>
                        <a:rPr lang="en-US" baseline="0" dirty="0"/>
                        <a:t> 20:30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N24211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3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2013-01-08 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N24211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42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4425" y="1189974"/>
            <a:ext cx="231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24602" y="1184666"/>
            <a:ext cx="231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flights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1041" y="4972833"/>
            <a:ext cx="10484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“by = “ provided, so it will join on </a:t>
            </a:r>
            <a:r>
              <a:rPr lang="en-US" dirty="0" err="1"/>
              <a:t>tailnum</a:t>
            </a:r>
            <a:r>
              <a:rPr lang="en-US" dirty="0"/>
              <a:t> and year; meaning both must match in order to bring data from planes to the flights.</a:t>
            </a:r>
          </a:p>
          <a:p>
            <a:r>
              <a:rPr lang="en-US" dirty="0"/>
              <a:t>It keeps all rows in flights (because flights is on the right), but there are no matches, hence all the NA’s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264" y="3423700"/>
            <a:ext cx="5547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What will you get?</a:t>
            </a:r>
          </a:p>
        </p:txBody>
      </p:sp>
    </p:spTree>
    <p:extLst>
      <p:ext uri="{BB962C8B-B14F-4D97-AF65-F5344CB8AC3E}">
        <p14:creationId xmlns:p14="http://schemas.microsoft.com/office/powerpoint/2010/main" val="61851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113"/>
          </a:xfrm>
        </p:spPr>
        <p:txBody>
          <a:bodyPr/>
          <a:lstStyle/>
          <a:p>
            <a:r>
              <a:rPr lang="en-US" dirty="0"/>
              <a:t>planes %&gt;% </a:t>
            </a:r>
            <a:r>
              <a:rPr lang="en-US" dirty="0" err="1"/>
              <a:t>right_join</a:t>
            </a:r>
            <a:r>
              <a:rPr lang="en-US" dirty="0"/>
              <a:t>(flights)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5824602" y="1487424"/>
          <a:ext cx="61001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089">
                  <a:extLst>
                    <a:ext uri="{9D8B030D-6E8A-4147-A177-3AD203B41FA5}">
                      <a16:colId xmlns:a16="http://schemas.microsoft.com/office/drawing/2014/main" val="2320620333"/>
                    </a:ext>
                  </a:extLst>
                </a:gridCol>
                <a:gridCol w="2326812">
                  <a:extLst>
                    <a:ext uri="{9D8B030D-6E8A-4147-A177-3AD203B41FA5}">
                      <a16:colId xmlns:a16="http://schemas.microsoft.com/office/drawing/2014/main" val="2357888720"/>
                    </a:ext>
                  </a:extLst>
                </a:gridCol>
                <a:gridCol w="951137">
                  <a:extLst>
                    <a:ext uri="{9D8B030D-6E8A-4147-A177-3AD203B41FA5}">
                      <a16:colId xmlns:a16="http://schemas.microsoft.com/office/drawing/2014/main" val="2770977844"/>
                    </a:ext>
                  </a:extLst>
                </a:gridCol>
                <a:gridCol w="951137">
                  <a:extLst>
                    <a:ext uri="{9D8B030D-6E8A-4147-A177-3AD203B41FA5}">
                      <a16:colId xmlns:a16="http://schemas.microsoft.com/office/drawing/2014/main" val="4101025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tailnum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carrier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4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2013-01-01</a:t>
                      </a:r>
                      <a:r>
                        <a:rPr lang="en-US" baseline="0" dirty="0"/>
                        <a:t> 05:15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N14228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53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2013-01-01</a:t>
                      </a:r>
                      <a:r>
                        <a:rPr lang="en-US" baseline="0" dirty="0"/>
                        <a:t> 05:17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N24211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60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2013-01-01 05:42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N619AA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9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2013-01-08</a:t>
                      </a:r>
                      <a:r>
                        <a:rPr lang="en-US" baseline="0" dirty="0"/>
                        <a:t> 14:35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N14228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2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2013-01-02</a:t>
                      </a:r>
                      <a:r>
                        <a:rPr lang="en-US" baseline="0" dirty="0"/>
                        <a:t> 20:30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N24211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3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2013-01-08 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N24211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42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4425" y="1189974"/>
            <a:ext cx="231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24602" y="1184666"/>
            <a:ext cx="231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flights</a:t>
            </a:r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87055"/>
              </p:ext>
            </p:extLst>
          </p:nvPr>
        </p:nvGraphicFramePr>
        <p:xfrm>
          <a:off x="340290" y="4262120"/>
          <a:ext cx="811477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353">
                  <a:extLst>
                    <a:ext uri="{9D8B030D-6E8A-4147-A177-3AD203B41FA5}">
                      <a16:colId xmlns:a16="http://schemas.microsoft.com/office/drawing/2014/main" val="2320620333"/>
                    </a:ext>
                  </a:extLst>
                </a:gridCol>
                <a:gridCol w="2359473">
                  <a:extLst>
                    <a:ext uri="{9D8B030D-6E8A-4147-A177-3AD203B41FA5}">
                      <a16:colId xmlns:a16="http://schemas.microsoft.com/office/drawing/2014/main" val="2357888720"/>
                    </a:ext>
                  </a:extLst>
                </a:gridCol>
                <a:gridCol w="964488">
                  <a:extLst>
                    <a:ext uri="{9D8B030D-6E8A-4147-A177-3AD203B41FA5}">
                      <a16:colId xmlns:a16="http://schemas.microsoft.com/office/drawing/2014/main" val="2770977844"/>
                    </a:ext>
                  </a:extLst>
                </a:gridCol>
                <a:gridCol w="964488">
                  <a:extLst>
                    <a:ext uri="{9D8B030D-6E8A-4147-A177-3AD203B41FA5}">
                      <a16:colId xmlns:a16="http://schemas.microsoft.com/office/drawing/2014/main" val="4101025987"/>
                    </a:ext>
                  </a:extLst>
                </a:gridCol>
                <a:gridCol w="964488">
                  <a:extLst>
                    <a:ext uri="{9D8B030D-6E8A-4147-A177-3AD203B41FA5}">
                      <a16:colId xmlns:a16="http://schemas.microsoft.com/office/drawing/2014/main" val="1414765407"/>
                    </a:ext>
                  </a:extLst>
                </a:gridCol>
                <a:gridCol w="964488">
                  <a:extLst>
                    <a:ext uri="{9D8B030D-6E8A-4147-A177-3AD203B41FA5}">
                      <a16:colId xmlns:a16="http://schemas.microsoft.com/office/drawing/2014/main" val="901259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tailnum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4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2013-01-01</a:t>
                      </a:r>
                      <a:r>
                        <a:rPr lang="en-US" baseline="0" dirty="0"/>
                        <a:t> 05:15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N14228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53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2013-01-01</a:t>
                      </a:r>
                      <a:r>
                        <a:rPr lang="en-US" baseline="0" dirty="0"/>
                        <a:t> 05:17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N24211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60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2013-01-01 05:42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N619AA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9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2013-01-08</a:t>
                      </a:r>
                      <a:r>
                        <a:rPr lang="en-US" baseline="0" dirty="0"/>
                        <a:t> 14:35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N14228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2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2013-01-02</a:t>
                      </a:r>
                      <a:r>
                        <a:rPr lang="en-US" baseline="0" dirty="0"/>
                        <a:t> 20:30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N24211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3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2013-01-08 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N24211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428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Content Placeholder 4"/>
          <p:cNvGraphicFramePr>
            <a:graphicFrameLocks/>
          </p:cNvGraphicFramePr>
          <p:nvPr/>
        </p:nvGraphicFramePr>
        <p:xfrm>
          <a:off x="224425" y="1512476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32062033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35788872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2975998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101025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tailnum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4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N14228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53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N24211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60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N619AA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91681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24425" y="3534136"/>
            <a:ext cx="31809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New Table</a:t>
            </a:r>
          </a:p>
        </p:txBody>
      </p:sp>
    </p:spTree>
    <p:extLst>
      <p:ext uri="{BB962C8B-B14F-4D97-AF65-F5344CB8AC3E}">
        <p14:creationId xmlns:p14="http://schemas.microsoft.com/office/powerpoint/2010/main" val="271908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“Book Table”                       “Author Table”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465127"/>
              </p:ext>
            </p:extLst>
          </p:nvPr>
        </p:nvGraphicFramePr>
        <p:xfrm>
          <a:off x="407324" y="1825625"/>
          <a:ext cx="569421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697">
                  <a:extLst>
                    <a:ext uri="{9D8B030D-6E8A-4147-A177-3AD203B41FA5}">
                      <a16:colId xmlns:a16="http://schemas.microsoft.com/office/drawing/2014/main" val="3084028022"/>
                    </a:ext>
                  </a:extLst>
                </a:gridCol>
                <a:gridCol w="1613448">
                  <a:extLst>
                    <a:ext uri="{9D8B030D-6E8A-4147-A177-3AD203B41FA5}">
                      <a16:colId xmlns:a16="http://schemas.microsoft.com/office/drawing/2014/main" val="2927343088"/>
                    </a:ext>
                  </a:extLst>
                </a:gridCol>
                <a:gridCol w="1898073">
                  <a:extLst>
                    <a:ext uri="{9D8B030D-6E8A-4147-A177-3AD203B41FA5}">
                      <a16:colId xmlns:a16="http://schemas.microsoft.com/office/drawing/2014/main" val="2732772911"/>
                    </a:ext>
                  </a:extLst>
                </a:gridCol>
              </a:tblGrid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4904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Moby Dick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206052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03937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Harry Potter, Half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Blood 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JK 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169441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93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White Fang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Jack 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99419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Old Yeller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Fred Gipson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3923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Bartleby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51887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051855"/>
              </p:ext>
            </p:extLst>
          </p:nvPr>
        </p:nvGraphicFramePr>
        <p:xfrm>
          <a:off x="6885706" y="1831383"/>
          <a:ext cx="446809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719">
                  <a:extLst>
                    <a:ext uri="{9D8B030D-6E8A-4147-A177-3AD203B41FA5}">
                      <a16:colId xmlns:a16="http://schemas.microsoft.com/office/drawing/2014/main" val="3084028022"/>
                    </a:ext>
                  </a:extLst>
                </a:gridCol>
                <a:gridCol w="1271187">
                  <a:extLst>
                    <a:ext uri="{9D8B030D-6E8A-4147-A177-3AD203B41FA5}">
                      <a16:colId xmlns:a16="http://schemas.microsoft.com/office/drawing/2014/main" val="2927343088"/>
                    </a:ext>
                  </a:extLst>
                </a:gridCol>
                <a:gridCol w="1271187">
                  <a:extLst>
                    <a:ext uri="{9D8B030D-6E8A-4147-A177-3AD203B41FA5}">
                      <a16:colId xmlns:a16="http://schemas.microsoft.com/office/drawing/2014/main" val="3251870120"/>
                    </a:ext>
                  </a:extLst>
                </a:gridCol>
              </a:tblGrid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Birth_Yr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4904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Jane Austen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03937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93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JK 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99419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Fred Gipson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39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AA34351-5374-4AF5-9788-29A7C74CF169}"/>
              </a:ext>
            </a:extLst>
          </p:cNvPr>
          <p:cNvSpPr txBox="1"/>
          <p:nvPr/>
        </p:nvSpPr>
        <p:spPr>
          <a:xfrm>
            <a:off x="657225" y="5514975"/>
            <a:ext cx="1093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have 2 separate tables of data, that have some common data, we may be able to use that common data to “join” the two tables to make just one dataset.</a:t>
            </a:r>
          </a:p>
        </p:txBody>
      </p:sp>
    </p:spTree>
    <p:extLst>
      <p:ext uri="{BB962C8B-B14F-4D97-AF65-F5344CB8AC3E}">
        <p14:creationId xmlns:p14="http://schemas.microsoft.com/office/powerpoint/2010/main" val="2651646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113"/>
          </a:xfrm>
        </p:spPr>
        <p:txBody>
          <a:bodyPr>
            <a:normAutofit/>
          </a:bodyPr>
          <a:lstStyle/>
          <a:p>
            <a:r>
              <a:rPr lang="en-US" dirty="0"/>
              <a:t>planes %&gt;% </a:t>
            </a:r>
            <a:r>
              <a:rPr lang="en-US" dirty="0" err="1"/>
              <a:t>right_join</a:t>
            </a:r>
            <a:r>
              <a:rPr lang="en-US" dirty="0"/>
              <a:t>(flights, by = “</a:t>
            </a:r>
            <a:r>
              <a:rPr lang="en-US" dirty="0" err="1"/>
              <a:t>tailnum</a:t>
            </a:r>
            <a:r>
              <a:rPr lang="en-US" dirty="0"/>
              <a:t>”)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5824602" y="1487424"/>
          <a:ext cx="61001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089">
                  <a:extLst>
                    <a:ext uri="{9D8B030D-6E8A-4147-A177-3AD203B41FA5}">
                      <a16:colId xmlns:a16="http://schemas.microsoft.com/office/drawing/2014/main" val="2320620333"/>
                    </a:ext>
                  </a:extLst>
                </a:gridCol>
                <a:gridCol w="2326812">
                  <a:extLst>
                    <a:ext uri="{9D8B030D-6E8A-4147-A177-3AD203B41FA5}">
                      <a16:colId xmlns:a16="http://schemas.microsoft.com/office/drawing/2014/main" val="2357888720"/>
                    </a:ext>
                  </a:extLst>
                </a:gridCol>
                <a:gridCol w="951137">
                  <a:extLst>
                    <a:ext uri="{9D8B030D-6E8A-4147-A177-3AD203B41FA5}">
                      <a16:colId xmlns:a16="http://schemas.microsoft.com/office/drawing/2014/main" val="2770977844"/>
                    </a:ext>
                  </a:extLst>
                </a:gridCol>
                <a:gridCol w="951137">
                  <a:extLst>
                    <a:ext uri="{9D8B030D-6E8A-4147-A177-3AD203B41FA5}">
                      <a16:colId xmlns:a16="http://schemas.microsoft.com/office/drawing/2014/main" val="4101025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tailnum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carrier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4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2013-01-01</a:t>
                      </a:r>
                      <a:r>
                        <a:rPr lang="en-US" baseline="0" dirty="0"/>
                        <a:t> 05:15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N14228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53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2013-01-01</a:t>
                      </a:r>
                      <a:r>
                        <a:rPr lang="en-US" baseline="0" dirty="0"/>
                        <a:t> 05:17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N24211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60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2013-01-01 05:42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N619AA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9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2013-01-08</a:t>
                      </a:r>
                      <a:r>
                        <a:rPr lang="en-US" baseline="0" dirty="0"/>
                        <a:t> 14:35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N14228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2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2013-01-02</a:t>
                      </a:r>
                      <a:r>
                        <a:rPr lang="en-US" baseline="0" dirty="0"/>
                        <a:t> 20:30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N24211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3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2013-01-08 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N24211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42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4425" y="1189974"/>
            <a:ext cx="231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24602" y="1184666"/>
            <a:ext cx="231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flights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1041" y="4972833"/>
            <a:ext cx="10484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Due to the by = “</a:t>
            </a:r>
            <a:r>
              <a:rPr lang="en-US" dirty="0" err="1"/>
              <a:t>tailnum</a:t>
            </a:r>
            <a:r>
              <a:rPr lang="en-US" dirty="0"/>
              <a:t>”, it will only match on </a:t>
            </a:r>
            <a:r>
              <a:rPr lang="en-US" dirty="0" err="1"/>
              <a:t>tailnum</a:t>
            </a:r>
            <a:r>
              <a:rPr lang="en-US" dirty="0"/>
              <a:t>. It finds some matches and brings the data from planes to flights.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592414"/>
              </p:ext>
            </p:extLst>
          </p:nvPr>
        </p:nvGraphicFramePr>
        <p:xfrm>
          <a:off x="224425" y="1512476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32062033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35788872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2975998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101025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tailnum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4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N14228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53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N24211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60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N619AA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9168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1264" y="3423700"/>
            <a:ext cx="5547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What will you get?</a:t>
            </a:r>
          </a:p>
        </p:txBody>
      </p:sp>
    </p:spTree>
    <p:extLst>
      <p:ext uri="{BB962C8B-B14F-4D97-AF65-F5344CB8AC3E}">
        <p14:creationId xmlns:p14="http://schemas.microsoft.com/office/powerpoint/2010/main" val="1184538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113"/>
          </a:xfrm>
        </p:spPr>
        <p:txBody>
          <a:bodyPr/>
          <a:lstStyle/>
          <a:p>
            <a:r>
              <a:rPr lang="en-US" dirty="0"/>
              <a:t>planes %&gt;% </a:t>
            </a:r>
            <a:r>
              <a:rPr lang="en-US" dirty="0" err="1"/>
              <a:t>right_join</a:t>
            </a:r>
            <a:r>
              <a:rPr lang="en-US" dirty="0"/>
              <a:t>(flights, by = “</a:t>
            </a:r>
            <a:r>
              <a:rPr lang="en-US" dirty="0" err="1"/>
              <a:t>tailnum</a:t>
            </a:r>
            <a:r>
              <a:rPr lang="en-US" dirty="0"/>
              <a:t>”)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5824602" y="1487424"/>
          <a:ext cx="61001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089">
                  <a:extLst>
                    <a:ext uri="{9D8B030D-6E8A-4147-A177-3AD203B41FA5}">
                      <a16:colId xmlns:a16="http://schemas.microsoft.com/office/drawing/2014/main" val="2320620333"/>
                    </a:ext>
                  </a:extLst>
                </a:gridCol>
                <a:gridCol w="2326812">
                  <a:extLst>
                    <a:ext uri="{9D8B030D-6E8A-4147-A177-3AD203B41FA5}">
                      <a16:colId xmlns:a16="http://schemas.microsoft.com/office/drawing/2014/main" val="2357888720"/>
                    </a:ext>
                  </a:extLst>
                </a:gridCol>
                <a:gridCol w="951137">
                  <a:extLst>
                    <a:ext uri="{9D8B030D-6E8A-4147-A177-3AD203B41FA5}">
                      <a16:colId xmlns:a16="http://schemas.microsoft.com/office/drawing/2014/main" val="2770977844"/>
                    </a:ext>
                  </a:extLst>
                </a:gridCol>
                <a:gridCol w="951137">
                  <a:extLst>
                    <a:ext uri="{9D8B030D-6E8A-4147-A177-3AD203B41FA5}">
                      <a16:colId xmlns:a16="http://schemas.microsoft.com/office/drawing/2014/main" val="4101025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tailnum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carrier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4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2013-01-01</a:t>
                      </a:r>
                      <a:r>
                        <a:rPr lang="en-US" baseline="0" dirty="0"/>
                        <a:t> 05:15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N14228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53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2013-01-01</a:t>
                      </a:r>
                      <a:r>
                        <a:rPr lang="en-US" baseline="0" dirty="0"/>
                        <a:t> 05:17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N24211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60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2013-01-01 05:42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N619AA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9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2013-01-08</a:t>
                      </a:r>
                      <a:r>
                        <a:rPr lang="en-US" baseline="0" dirty="0"/>
                        <a:t> 14:35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N14228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2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2013-01-02</a:t>
                      </a:r>
                      <a:r>
                        <a:rPr lang="en-US" baseline="0" dirty="0"/>
                        <a:t> 20:30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N24211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3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2013-01-08 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N24211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42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4425" y="1189974"/>
            <a:ext cx="231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24602" y="1184666"/>
            <a:ext cx="231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flights</a:t>
            </a:r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122577"/>
              </p:ext>
            </p:extLst>
          </p:nvPr>
        </p:nvGraphicFramePr>
        <p:xfrm>
          <a:off x="340290" y="4262120"/>
          <a:ext cx="73167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039">
                  <a:extLst>
                    <a:ext uri="{9D8B030D-6E8A-4147-A177-3AD203B41FA5}">
                      <a16:colId xmlns:a16="http://schemas.microsoft.com/office/drawing/2014/main" val="2320620333"/>
                    </a:ext>
                  </a:extLst>
                </a:gridCol>
                <a:gridCol w="1117329">
                  <a:extLst>
                    <a:ext uri="{9D8B030D-6E8A-4147-A177-3AD203B41FA5}">
                      <a16:colId xmlns:a16="http://schemas.microsoft.com/office/drawing/2014/main" val="2357888720"/>
                    </a:ext>
                  </a:extLst>
                </a:gridCol>
                <a:gridCol w="876821">
                  <a:extLst>
                    <a:ext uri="{9D8B030D-6E8A-4147-A177-3AD203B41FA5}">
                      <a16:colId xmlns:a16="http://schemas.microsoft.com/office/drawing/2014/main" val="2770977844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val="4101025987"/>
                    </a:ext>
                  </a:extLst>
                </a:gridCol>
                <a:gridCol w="1027257">
                  <a:extLst>
                    <a:ext uri="{9D8B030D-6E8A-4147-A177-3AD203B41FA5}">
                      <a16:colId xmlns:a16="http://schemas.microsoft.com/office/drawing/2014/main" val="756284606"/>
                    </a:ext>
                  </a:extLst>
                </a:gridCol>
                <a:gridCol w="525971">
                  <a:extLst>
                    <a:ext uri="{9D8B030D-6E8A-4147-A177-3AD203B41FA5}">
                      <a16:colId xmlns:a16="http://schemas.microsoft.com/office/drawing/2014/main" val="1414765407"/>
                    </a:ext>
                  </a:extLst>
                </a:gridCol>
                <a:gridCol w="905531">
                  <a:extLst>
                    <a:ext uri="{9D8B030D-6E8A-4147-A177-3AD203B41FA5}">
                      <a16:colId xmlns:a16="http://schemas.microsoft.com/office/drawing/2014/main" val="901259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tailnum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FF00"/>
                          </a:solidFill>
                        </a:rPr>
                        <a:t>year.y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FF00"/>
                          </a:solidFill>
                        </a:rPr>
                        <a:t>year.x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4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2013-01-01</a:t>
                      </a:r>
                      <a:r>
                        <a:rPr lang="en-US" baseline="0" dirty="0"/>
                        <a:t> 05:15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N14228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53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2013-01-01</a:t>
                      </a:r>
                      <a:r>
                        <a:rPr lang="en-US" baseline="0" dirty="0"/>
                        <a:t> 05:17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N24211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60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2013-01-01 05:42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N619AA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9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2013-01-08</a:t>
                      </a:r>
                      <a:r>
                        <a:rPr lang="en-US" baseline="0" dirty="0"/>
                        <a:t> 14:35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N14228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2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2013-01-02</a:t>
                      </a:r>
                      <a:r>
                        <a:rPr lang="en-US" baseline="0" dirty="0"/>
                        <a:t> 20:30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N24211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3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2013-01-08 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N24211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428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592414"/>
              </p:ext>
            </p:extLst>
          </p:nvPr>
        </p:nvGraphicFramePr>
        <p:xfrm>
          <a:off x="224425" y="1512476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32062033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35788872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2975998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101025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tailnum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4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N14228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53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N24211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60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N619AA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91681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24425" y="3534136"/>
            <a:ext cx="31809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New Table</a:t>
            </a:r>
          </a:p>
        </p:txBody>
      </p:sp>
    </p:spTree>
    <p:extLst>
      <p:ext uri="{BB962C8B-B14F-4D97-AF65-F5344CB8AC3E}">
        <p14:creationId xmlns:p14="http://schemas.microsoft.com/office/powerpoint/2010/main" val="2180163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7C08-FCB0-45BF-897C-01CCC4CC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212F9-293A-4FE5-AC26-7102B147E4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see the example completed watch the solution video link on slide 15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C5BA3-6D26-45FF-A36F-E044BF28E1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38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mistake: joining “by” a duplicated key (usually not realizing there are duplicates)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05466904"/>
              </p:ext>
            </p:extLst>
          </p:nvPr>
        </p:nvGraphicFramePr>
        <p:xfrm>
          <a:off x="838200" y="1825625"/>
          <a:ext cx="20691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540">
                  <a:extLst>
                    <a:ext uri="{9D8B030D-6E8A-4147-A177-3AD203B41FA5}">
                      <a16:colId xmlns:a16="http://schemas.microsoft.com/office/drawing/2014/main" val="3957288446"/>
                    </a:ext>
                  </a:extLst>
                </a:gridCol>
                <a:gridCol w="1138584">
                  <a:extLst>
                    <a:ext uri="{9D8B030D-6E8A-4147-A177-3AD203B41FA5}">
                      <a16:colId xmlns:a16="http://schemas.microsoft.com/office/drawing/2014/main" val="2681269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36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Nguyen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Rachel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13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Merkley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00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Durffey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018292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8461663"/>
              </p:ext>
            </p:extLst>
          </p:nvPr>
        </p:nvGraphicFramePr>
        <p:xfrm>
          <a:off x="7324594" y="2567305"/>
          <a:ext cx="3886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42332203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62836189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66863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2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Durffey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58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Durffey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47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Rachel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02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Soph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08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Merkley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Soph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1075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8208307"/>
              </p:ext>
            </p:extLst>
          </p:nvPr>
        </p:nvGraphicFramePr>
        <p:xfrm>
          <a:off x="838200" y="4185602"/>
          <a:ext cx="20691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540">
                  <a:extLst>
                    <a:ext uri="{9D8B030D-6E8A-4147-A177-3AD203B41FA5}">
                      <a16:colId xmlns:a16="http://schemas.microsoft.com/office/drawing/2014/main" val="3957288446"/>
                    </a:ext>
                  </a:extLst>
                </a:gridCol>
                <a:gridCol w="1138584">
                  <a:extLst>
                    <a:ext uri="{9D8B030D-6E8A-4147-A177-3AD203B41FA5}">
                      <a16:colId xmlns:a16="http://schemas.microsoft.com/office/drawing/2014/main" val="3301008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36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Rachel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Soph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13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Soph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00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01829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640156" y="3468377"/>
            <a:ext cx="27606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Joined -&gt;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09370" y="6012493"/>
            <a:ext cx="5924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a bare minimum, check the # of rows to ensure you got the expected result</a:t>
            </a:r>
          </a:p>
        </p:txBody>
      </p:sp>
    </p:spTree>
    <p:extLst>
      <p:ext uri="{BB962C8B-B14F-4D97-AF65-F5344CB8AC3E}">
        <p14:creationId xmlns:p14="http://schemas.microsoft.com/office/powerpoint/2010/main" val="110998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join: an efficient way to filter on multiple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semi_join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keeps all observations in x that have a match in 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anti_join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drops all observations in x that have a match in 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46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inner_join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 err="1"/>
              <a:t>left_join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 err="1"/>
              <a:t>right_join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 err="1"/>
              <a:t>full_join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base 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48822" y="2505075"/>
            <a:ext cx="5906566" cy="3684588"/>
          </a:xfrm>
        </p:spPr>
        <p:txBody>
          <a:bodyPr/>
          <a:lstStyle/>
          <a:p>
            <a:r>
              <a:rPr lang="en-US" dirty="0"/>
              <a:t>merge(x, y)</a:t>
            </a:r>
          </a:p>
          <a:p>
            <a:r>
              <a:rPr lang="en-US" dirty="0"/>
              <a:t>merge(x, y, </a:t>
            </a:r>
            <a:r>
              <a:rPr lang="en-US" dirty="0" err="1"/>
              <a:t>all.x</a:t>
            </a:r>
            <a:r>
              <a:rPr lang="en-US" dirty="0"/>
              <a:t> = TRUE)</a:t>
            </a:r>
          </a:p>
          <a:p>
            <a:r>
              <a:rPr lang="en-US" dirty="0"/>
              <a:t>merge(x, y, </a:t>
            </a:r>
            <a:r>
              <a:rPr lang="en-US" dirty="0" err="1"/>
              <a:t>all.y</a:t>
            </a:r>
            <a:r>
              <a:rPr lang="en-US" dirty="0"/>
              <a:t> = TRUE)</a:t>
            </a:r>
          </a:p>
          <a:p>
            <a:r>
              <a:rPr lang="en-US" dirty="0"/>
              <a:t>merge(x, y, </a:t>
            </a:r>
            <a:r>
              <a:rPr lang="en-US" dirty="0" err="1"/>
              <a:t>all.x</a:t>
            </a:r>
            <a:r>
              <a:rPr lang="en-US" dirty="0"/>
              <a:t> = TRUE, </a:t>
            </a:r>
            <a:r>
              <a:rPr lang="en-US" dirty="0" err="1"/>
              <a:t>all.y</a:t>
            </a:r>
            <a:r>
              <a:rPr lang="en-US" dirty="0"/>
              <a:t> = TRUE)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2082" y="5085567"/>
            <a:ext cx="10509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key elements of the merge are not buried in the argument of the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dplyr</a:t>
            </a:r>
            <a:r>
              <a:rPr lang="en-US" sz="2400" dirty="0"/>
              <a:t> is FASTER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dplyr</a:t>
            </a:r>
            <a:r>
              <a:rPr lang="en-US" sz="2400" dirty="0"/>
              <a:t> won’t mess with the order of the rows</a:t>
            </a:r>
          </a:p>
        </p:txBody>
      </p:sp>
    </p:spTree>
    <p:extLst>
      <p:ext uri="{BB962C8B-B14F-4D97-AF65-F5344CB8AC3E}">
        <p14:creationId xmlns:p14="http://schemas.microsoft.com/office/powerpoint/2010/main" val="170095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inner_join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 err="1"/>
              <a:t>left_join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 err="1"/>
              <a:t>right_join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 err="1"/>
              <a:t>full_join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9134" y="2505075"/>
            <a:ext cx="5756254" cy="3684588"/>
          </a:xfrm>
        </p:spPr>
        <p:txBody>
          <a:bodyPr>
            <a:normAutofit/>
          </a:bodyPr>
          <a:lstStyle/>
          <a:p>
            <a:r>
              <a:rPr lang="en-US" sz="2000" dirty="0"/>
              <a:t>SELECT * FROM x INNER JOIN y USING (z)</a:t>
            </a:r>
          </a:p>
          <a:p>
            <a:r>
              <a:rPr lang="en-US" sz="2000" dirty="0"/>
              <a:t>SELECT * FROM x LEFT OUTER JOIN y USING (z)</a:t>
            </a:r>
          </a:p>
          <a:p>
            <a:r>
              <a:rPr lang="en-US" sz="2000" dirty="0"/>
              <a:t>SELECT * FROM x RIGHT OUTER JOIN y USING (z)</a:t>
            </a:r>
          </a:p>
          <a:p>
            <a:r>
              <a:rPr lang="en-US" sz="2000" dirty="0"/>
              <a:t>SELECT * FROM x FULL OUTER JOIN y USING (z)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3879" y="5461348"/>
            <a:ext cx="10860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Note that "INNER" and "OUTER" are optional, and often omitted.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SQL supports a wider  range of join types than </a:t>
            </a:r>
            <a:r>
              <a:rPr lang="en-US" sz="2800" dirty="0" err="1"/>
              <a:t>dplyr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873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Key: a unique identifier for a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048236"/>
              </p:ext>
            </p:extLst>
          </p:nvPr>
        </p:nvGraphicFramePr>
        <p:xfrm>
          <a:off x="407324" y="1825625"/>
          <a:ext cx="569421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697">
                  <a:extLst>
                    <a:ext uri="{9D8B030D-6E8A-4147-A177-3AD203B41FA5}">
                      <a16:colId xmlns:a16="http://schemas.microsoft.com/office/drawing/2014/main" val="3084028022"/>
                    </a:ext>
                  </a:extLst>
                </a:gridCol>
                <a:gridCol w="1613448">
                  <a:extLst>
                    <a:ext uri="{9D8B030D-6E8A-4147-A177-3AD203B41FA5}">
                      <a16:colId xmlns:a16="http://schemas.microsoft.com/office/drawing/2014/main" val="2927343088"/>
                    </a:ext>
                  </a:extLst>
                </a:gridCol>
                <a:gridCol w="1898073">
                  <a:extLst>
                    <a:ext uri="{9D8B030D-6E8A-4147-A177-3AD203B41FA5}">
                      <a16:colId xmlns:a16="http://schemas.microsoft.com/office/drawing/2014/main" val="2732772911"/>
                    </a:ext>
                  </a:extLst>
                </a:gridCol>
              </a:tblGrid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Author_name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4904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Moby Dick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206052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03937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Harry Potter, Half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Blood 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JK 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169441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93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White Fang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Jack 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99419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Old Yeller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Fred Gipson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3923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Bartleby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51887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2915342"/>
              </p:ext>
            </p:extLst>
          </p:nvPr>
        </p:nvGraphicFramePr>
        <p:xfrm>
          <a:off x="6885706" y="1831383"/>
          <a:ext cx="446809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719">
                  <a:extLst>
                    <a:ext uri="{9D8B030D-6E8A-4147-A177-3AD203B41FA5}">
                      <a16:colId xmlns:a16="http://schemas.microsoft.com/office/drawing/2014/main" val="3084028022"/>
                    </a:ext>
                  </a:extLst>
                </a:gridCol>
                <a:gridCol w="1271187">
                  <a:extLst>
                    <a:ext uri="{9D8B030D-6E8A-4147-A177-3AD203B41FA5}">
                      <a16:colId xmlns:a16="http://schemas.microsoft.com/office/drawing/2014/main" val="2927343088"/>
                    </a:ext>
                  </a:extLst>
                </a:gridCol>
                <a:gridCol w="1271187">
                  <a:extLst>
                    <a:ext uri="{9D8B030D-6E8A-4147-A177-3AD203B41FA5}">
                      <a16:colId xmlns:a16="http://schemas.microsoft.com/office/drawing/2014/main" val="3251870120"/>
                    </a:ext>
                  </a:extLst>
                </a:gridCol>
              </a:tblGrid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Birth_Yr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4904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Jane Austen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03937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93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JK 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99419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Fred Gipson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392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324" y="4954385"/>
            <a:ext cx="569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primary key for the table above?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8311" y="3724101"/>
            <a:ext cx="359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primary key for the table above?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9668" y="5434957"/>
            <a:ext cx="10755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key must be unique for every row in a table.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possible to create a primary key by combining the values of two or more columns. This is called a </a:t>
            </a:r>
            <a:r>
              <a:rPr lang="en-US" b="1" dirty="0"/>
              <a:t>composite primary key</a:t>
            </a:r>
            <a:r>
              <a:rPr lang="en-US" dirty="0"/>
              <a:t>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table can only have one primary key, but the primary key may be composed from more than one column.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5F74B-78CD-4E22-94FA-28377536FED1}"/>
              </a:ext>
            </a:extLst>
          </p:cNvPr>
          <p:cNvSpPr txBox="1"/>
          <p:nvPr/>
        </p:nvSpPr>
        <p:spPr>
          <a:xfrm>
            <a:off x="4781550" y="4954385"/>
            <a:ext cx="664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for the book table, and Author for the table of authors</a:t>
            </a:r>
          </a:p>
        </p:txBody>
      </p:sp>
    </p:spTree>
    <p:extLst>
      <p:ext uri="{BB962C8B-B14F-4D97-AF65-F5344CB8AC3E}">
        <p14:creationId xmlns:p14="http://schemas.microsoft.com/office/powerpoint/2010/main" val="250495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Foreign Key: column(s) in one table that provide the link to another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538162"/>
              </p:ext>
            </p:extLst>
          </p:nvPr>
        </p:nvGraphicFramePr>
        <p:xfrm>
          <a:off x="407324" y="1825625"/>
          <a:ext cx="501257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697">
                  <a:extLst>
                    <a:ext uri="{9D8B030D-6E8A-4147-A177-3AD203B41FA5}">
                      <a16:colId xmlns:a16="http://schemas.microsoft.com/office/drawing/2014/main" val="3084028022"/>
                    </a:ext>
                  </a:extLst>
                </a:gridCol>
                <a:gridCol w="1613448">
                  <a:extLst>
                    <a:ext uri="{9D8B030D-6E8A-4147-A177-3AD203B41FA5}">
                      <a16:colId xmlns:a16="http://schemas.microsoft.com/office/drawing/2014/main" val="2927343088"/>
                    </a:ext>
                  </a:extLst>
                </a:gridCol>
                <a:gridCol w="1216429">
                  <a:extLst>
                    <a:ext uri="{9D8B030D-6E8A-4147-A177-3AD203B41FA5}">
                      <a16:colId xmlns:a16="http://schemas.microsoft.com/office/drawing/2014/main" val="2732772911"/>
                    </a:ext>
                  </a:extLst>
                </a:gridCol>
              </a:tblGrid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Author_name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4904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Moby Dick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206052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03937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Harry Potter, Half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Blood 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JK 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169441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93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White Fang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Jack 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99419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Old Yeller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Fred Gipson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3923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Bartleby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51887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6885706" y="1831383"/>
          <a:ext cx="446809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719">
                  <a:extLst>
                    <a:ext uri="{9D8B030D-6E8A-4147-A177-3AD203B41FA5}">
                      <a16:colId xmlns:a16="http://schemas.microsoft.com/office/drawing/2014/main" val="3084028022"/>
                    </a:ext>
                  </a:extLst>
                </a:gridCol>
                <a:gridCol w="1271187">
                  <a:extLst>
                    <a:ext uri="{9D8B030D-6E8A-4147-A177-3AD203B41FA5}">
                      <a16:colId xmlns:a16="http://schemas.microsoft.com/office/drawing/2014/main" val="2927343088"/>
                    </a:ext>
                  </a:extLst>
                </a:gridCol>
                <a:gridCol w="1271187">
                  <a:extLst>
                    <a:ext uri="{9D8B030D-6E8A-4147-A177-3AD203B41FA5}">
                      <a16:colId xmlns:a16="http://schemas.microsoft.com/office/drawing/2014/main" val="3251870120"/>
                    </a:ext>
                  </a:extLst>
                </a:gridCol>
              </a:tblGrid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Birth_Yr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4904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Jane Austen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03937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93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JK 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99419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Fred Gipson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392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324" y="4954385"/>
            <a:ext cx="5694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column is a foreign key?</a:t>
            </a:r>
          </a:p>
          <a:p>
            <a:endParaRPr lang="en-US" dirty="0"/>
          </a:p>
          <a:p>
            <a:r>
              <a:rPr lang="en-US" dirty="0" err="1"/>
              <a:t>Author_name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8311" y="3724101"/>
            <a:ext cx="359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column is a foreign key?</a:t>
            </a:r>
          </a:p>
          <a:p>
            <a:endParaRPr lang="en-US" dirty="0"/>
          </a:p>
          <a:p>
            <a:r>
              <a:rPr lang="en-US" dirty="0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32868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6039-D8DE-40C1-B9E4-08DD736C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 this code in R to create the table of books and table of authors. Then you can follow along with the code on the next few slides.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049-82EA-45D7-AC49-59193ED4C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library(tidyverse)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book_table</a:t>
            </a:r>
            <a:r>
              <a:rPr lang="en-US" dirty="0"/>
              <a:t> &lt;- </a:t>
            </a:r>
            <a:r>
              <a:rPr lang="en-US" dirty="0" err="1"/>
              <a:t>tibble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Book = c("Moby </a:t>
            </a:r>
            <a:r>
              <a:rPr lang="en-US" dirty="0" err="1"/>
              <a:t>Dick","Harry</a:t>
            </a:r>
            <a:r>
              <a:rPr lang="en-US" dirty="0"/>
              <a:t> Potter, Half Blood </a:t>
            </a:r>
            <a:r>
              <a:rPr lang="en-US" dirty="0" err="1"/>
              <a:t>Prince","White</a:t>
            </a:r>
            <a:r>
              <a:rPr lang="en-US" dirty="0"/>
              <a:t> </a:t>
            </a:r>
            <a:r>
              <a:rPr lang="en-US" dirty="0" err="1"/>
              <a:t>Fang","Old</a:t>
            </a:r>
            <a:r>
              <a:rPr lang="en-US" dirty="0"/>
              <a:t> </a:t>
            </a:r>
            <a:r>
              <a:rPr lang="en-US" dirty="0" err="1"/>
              <a:t>Yeller","Bartleby</a:t>
            </a:r>
            <a:r>
              <a:rPr lang="en-US" dirty="0"/>
              <a:t>"),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Author_name</a:t>
            </a:r>
            <a:r>
              <a:rPr lang="en-US" dirty="0"/>
              <a:t> = c("Herman </a:t>
            </a:r>
            <a:r>
              <a:rPr lang="en-US" dirty="0" err="1"/>
              <a:t>Melville","JK</a:t>
            </a:r>
            <a:r>
              <a:rPr lang="en-US" dirty="0"/>
              <a:t> </a:t>
            </a:r>
            <a:r>
              <a:rPr lang="en-US" dirty="0" err="1"/>
              <a:t>Rowling","Jack</a:t>
            </a:r>
            <a:r>
              <a:rPr lang="en-US" dirty="0"/>
              <a:t> </a:t>
            </a:r>
            <a:r>
              <a:rPr lang="en-US" dirty="0" err="1"/>
              <a:t>London","Fred</a:t>
            </a:r>
            <a:r>
              <a:rPr lang="en-US" dirty="0"/>
              <a:t> </a:t>
            </a:r>
            <a:r>
              <a:rPr lang="en-US" dirty="0" err="1"/>
              <a:t>Gipson","Herman</a:t>
            </a:r>
            <a:r>
              <a:rPr lang="en-US" dirty="0"/>
              <a:t> Melville"),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word_count</a:t>
            </a:r>
            <a:r>
              <a:rPr lang="en-US" dirty="0"/>
              <a:t> = c(206052,169441,72071,35968,8000)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author_table</a:t>
            </a:r>
            <a:r>
              <a:rPr lang="en-US" dirty="0"/>
              <a:t> &lt;- </a:t>
            </a:r>
            <a:r>
              <a:rPr lang="en-US" dirty="0" err="1"/>
              <a:t>tibble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Author = c("Jane </a:t>
            </a:r>
            <a:r>
              <a:rPr lang="en-US" dirty="0" err="1"/>
              <a:t>Austen","Herman</a:t>
            </a:r>
            <a:r>
              <a:rPr lang="en-US" dirty="0"/>
              <a:t> </a:t>
            </a:r>
            <a:r>
              <a:rPr lang="en-US" dirty="0" err="1"/>
              <a:t>Melville","JK</a:t>
            </a:r>
            <a:r>
              <a:rPr lang="en-US" dirty="0"/>
              <a:t> </a:t>
            </a:r>
            <a:r>
              <a:rPr lang="en-US" dirty="0" err="1"/>
              <a:t>Rowling","Fred</a:t>
            </a:r>
            <a:r>
              <a:rPr lang="en-US" dirty="0"/>
              <a:t> Gipson"),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Birth_Yr</a:t>
            </a:r>
            <a:r>
              <a:rPr lang="en-US" dirty="0"/>
              <a:t> = c("1775","1819","1965","1908"),</a:t>
            </a:r>
          </a:p>
          <a:p>
            <a:pPr marL="0" indent="0">
              <a:buNone/>
            </a:pPr>
            <a:r>
              <a:rPr lang="en-US" dirty="0"/>
              <a:t>  gender = c("F","M","F","M")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731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829" y="93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err="1"/>
              <a:t>left_join</a:t>
            </a:r>
            <a:r>
              <a:rPr lang="en-US" sz="2800" dirty="0"/>
              <a:t>(</a:t>
            </a:r>
            <a:r>
              <a:rPr lang="en-US" sz="2800" dirty="0" err="1"/>
              <a:t>book_table</a:t>
            </a:r>
            <a:r>
              <a:rPr lang="en-US" sz="2800" dirty="0"/>
              <a:t>, </a:t>
            </a:r>
            <a:r>
              <a:rPr lang="en-US" sz="2800" dirty="0" err="1"/>
              <a:t>author_table</a:t>
            </a:r>
            <a:r>
              <a:rPr lang="en-US" sz="2800" dirty="0"/>
              <a:t>, by = c(“</a:t>
            </a:r>
            <a:r>
              <a:rPr lang="en-US" sz="2800" dirty="0" err="1"/>
              <a:t>Author_name</a:t>
            </a:r>
            <a:r>
              <a:rPr lang="en-US" sz="2800" dirty="0"/>
              <a:t>” = “Author”)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074218"/>
              </p:ext>
            </p:extLst>
          </p:nvPr>
        </p:nvGraphicFramePr>
        <p:xfrm>
          <a:off x="407324" y="1825625"/>
          <a:ext cx="501257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697">
                  <a:extLst>
                    <a:ext uri="{9D8B030D-6E8A-4147-A177-3AD203B41FA5}">
                      <a16:colId xmlns:a16="http://schemas.microsoft.com/office/drawing/2014/main" val="3084028022"/>
                    </a:ext>
                  </a:extLst>
                </a:gridCol>
                <a:gridCol w="1613448">
                  <a:extLst>
                    <a:ext uri="{9D8B030D-6E8A-4147-A177-3AD203B41FA5}">
                      <a16:colId xmlns:a16="http://schemas.microsoft.com/office/drawing/2014/main" val="2927343088"/>
                    </a:ext>
                  </a:extLst>
                </a:gridCol>
                <a:gridCol w="1216429">
                  <a:extLst>
                    <a:ext uri="{9D8B030D-6E8A-4147-A177-3AD203B41FA5}">
                      <a16:colId xmlns:a16="http://schemas.microsoft.com/office/drawing/2014/main" val="2732772911"/>
                    </a:ext>
                  </a:extLst>
                </a:gridCol>
              </a:tblGrid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4904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Moby Dick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206052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03937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Harry Potter, Half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Blood 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JK 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169441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93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White Fang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Jack 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99419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Old Yeller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Fred Gipson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3923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Bartleby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51887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6885706" y="1831383"/>
          <a:ext cx="446809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719">
                  <a:extLst>
                    <a:ext uri="{9D8B030D-6E8A-4147-A177-3AD203B41FA5}">
                      <a16:colId xmlns:a16="http://schemas.microsoft.com/office/drawing/2014/main" val="3084028022"/>
                    </a:ext>
                  </a:extLst>
                </a:gridCol>
                <a:gridCol w="1271187">
                  <a:extLst>
                    <a:ext uri="{9D8B030D-6E8A-4147-A177-3AD203B41FA5}">
                      <a16:colId xmlns:a16="http://schemas.microsoft.com/office/drawing/2014/main" val="2927343088"/>
                    </a:ext>
                  </a:extLst>
                </a:gridCol>
                <a:gridCol w="1271187">
                  <a:extLst>
                    <a:ext uri="{9D8B030D-6E8A-4147-A177-3AD203B41FA5}">
                      <a16:colId xmlns:a16="http://schemas.microsoft.com/office/drawing/2014/main" val="3251870120"/>
                    </a:ext>
                  </a:extLst>
                </a:gridCol>
              </a:tblGrid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Birth_Yr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4904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Jane Austen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03937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93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JK 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99419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Fred Gipson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392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7324" y="5187142"/>
            <a:ext cx="11222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from left to right. Start with all the rows in </a:t>
            </a:r>
            <a:r>
              <a:rPr lang="en-US" dirty="0" err="1"/>
              <a:t>book_table</a:t>
            </a:r>
            <a:r>
              <a:rPr lang="en-US" dirty="0"/>
              <a:t>, then add the columns  from the </a:t>
            </a:r>
            <a:r>
              <a:rPr lang="en-US" dirty="0" err="1"/>
              <a:t>author_table</a:t>
            </a:r>
            <a:r>
              <a:rPr lang="en-US" dirty="0"/>
              <a:t> where </a:t>
            </a:r>
            <a:r>
              <a:rPr lang="en-US" dirty="0" err="1"/>
              <a:t>Author_name</a:t>
            </a:r>
            <a:r>
              <a:rPr lang="en-US" dirty="0"/>
              <a:t> and Author match.</a:t>
            </a:r>
          </a:p>
        </p:txBody>
      </p:sp>
    </p:spTree>
    <p:extLst>
      <p:ext uri="{BB962C8B-B14F-4D97-AF65-F5344CB8AC3E}">
        <p14:creationId xmlns:p14="http://schemas.microsoft.com/office/powerpoint/2010/main" val="177402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829" y="93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err="1"/>
              <a:t>left_join</a:t>
            </a:r>
            <a:r>
              <a:rPr lang="en-US" sz="2800" dirty="0"/>
              <a:t>(</a:t>
            </a:r>
            <a:r>
              <a:rPr lang="en-US" sz="2800" dirty="0" err="1"/>
              <a:t>book_table</a:t>
            </a:r>
            <a:r>
              <a:rPr lang="en-US" sz="2800" dirty="0"/>
              <a:t>, </a:t>
            </a:r>
            <a:r>
              <a:rPr lang="en-US" sz="2800" dirty="0" err="1"/>
              <a:t>author_table</a:t>
            </a:r>
            <a:r>
              <a:rPr lang="en-US" sz="2800" dirty="0"/>
              <a:t>, by = c(“</a:t>
            </a:r>
            <a:r>
              <a:rPr lang="en-US" sz="2800" dirty="0" err="1"/>
              <a:t>Author_name</a:t>
            </a:r>
            <a:r>
              <a:rPr lang="en-US" sz="2800" dirty="0"/>
              <a:t>” = “Author”)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07324" y="1825625"/>
          <a:ext cx="501257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697">
                  <a:extLst>
                    <a:ext uri="{9D8B030D-6E8A-4147-A177-3AD203B41FA5}">
                      <a16:colId xmlns:a16="http://schemas.microsoft.com/office/drawing/2014/main" val="3084028022"/>
                    </a:ext>
                  </a:extLst>
                </a:gridCol>
                <a:gridCol w="1613448">
                  <a:extLst>
                    <a:ext uri="{9D8B030D-6E8A-4147-A177-3AD203B41FA5}">
                      <a16:colId xmlns:a16="http://schemas.microsoft.com/office/drawing/2014/main" val="2927343088"/>
                    </a:ext>
                  </a:extLst>
                </a:gridCol>
                <a:gridCol w="1216429">
                  <a:extLst>
                    <a:ext uri="{9D8B030D-6E8A-4147-A177-3AD203B41FA5}">
                      <a16:colId xmlns:a16="http://schemas.microsoft.com/office/drawing/2014/main" val="2732772911"/>
                    </a:ext>
                  </a:extLst>
                </a:gridCol>
              </a:tblGrid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4904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Moby Dick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206052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03937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Harry Potter, Half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Blood 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JK 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169441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93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White Fang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Jack 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99419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Old Yeller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Fred Gipson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3923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Bartleby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51887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6885706" y="1831383"/>
          <a:ext cx="446809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719">
                  <a:extLst>
                    <a:ext uri="{9D8B030D-6E8A-4147-A177-3AD203B41FA5}">
                      <a16:colId xmlns:a16="http://schemas.microsoft.com/office/drawing/2014/main" val="3084028022"/>
                    </a:ext>
                  </a:extLst>
                </a:gridCol>
                <a:gridCol w="1271187">
                  <a:extLst>
                    <a:ext uri="{9D8B030D-6E8A-4147-A177-3AD203B41FA5}">
                      <a16:colId xmlns:a16="http://schemas.microsoft.com/office/drawing/2014/main" val="2927343088"/>
                    </a:ext>
                  </a:extLst>
                </a:gridCol>
                <a:gridCol w="1271187">
                  <a:extLst>
                    <a:ext uri="{9D8B030D-6E8A-4147-A177-3AD203B41FA5}">
                      <a16:colId xmlns:a16="http://schemas.microsoft.com/office/drawing/2014/main" val="3251870120"/>
                    </a:ext>
                  </a:extLst>
                </a:gridCol>
              </a:tblGrid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Birth_Yr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4904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Jane Austen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03937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93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JK 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99419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Fred Gipson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392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7324" y="5187142"/>
            <a:ext cx="11222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we called the </a:t>
            </a:r>
            <a:r>
              <a:rPr lang="en-US" b="1" dirty="0" err="1"/>
              <a:t>left</a:t>
            </a:r>
            <a:r>
              <a:rPr lang="en-US" dirty="0" err="1"/>
              <a:t>_join</a:t>
            </a:r>
            <a:r>
              <a:rPr lang="en-US" dirty="0"/>
              <a:t>() command we start with the rows of the table listed first (i.e. on the left): </a:t>
            </a:r>
            <a:r>
              <a:rPr lang="en-US" dirty="0" err="1"/>
              <a:t>book_table</a:t>
            </a:r>
            <a:r>
              <a:rPr lang="en-US" dirty="0"/>
              <a:t>.</a:t>
            </a:r>
          </a:p>
          <a:p>
            <a:r>
              <a:rPr lang="en-US" dirty="0"/>
              <a:t>Then add the columns  from the </a:t>
            </a:r>
            <a:r>
              <a:rPr lang="en-US" dirty="0" err="1"/>
              <a:t>author_table</a:t>
            </a:r>
            <a:r>
              <a:rPr lang="en-US" dirty="0"/>
              <a:t> where </a:t>
            </a:r>
            <a:r>
              <a:rPr lang="en-US" dirty="0" err="1"/>
              <a:t>Author_name</a:t>
            </a:r>
            <a:r>
              <a:rPr lang="en-US" dirty="0"/>
              <a:t> and Author match.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5494713" y="2543695"/>
            <a:ext cx="1390993" cy="20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494713" y="2745783"/>
            <a:ext cx="1390993" cy="181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494713" y="3133898"/>
            <a:ext cx="1390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494713" y="3499658"/>
            <a:ext cx="1390993" cy="5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D034C1-6129-479E-951A-1D2AE2C6A91D}"/>
              </a:ext>
            </a:extLst>
          </p:cNvPr>
          <p:cNvSpPr txBox="1"/>
          <p:nvPr/>
        </p:nvSpPr>
        <p:spPr>
          <a:xfrm>
            <a:off x="1044979" y="6247598"/>
            <a:ext cx="963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code: </a:t>
            </a:r>
            <a:r>
              <a:rPr lang="en-US" dirty="0" err="1"/>
              <a:t>left_join</a:t>
            </a:r>
            <a:r>
              <a:rPr lang="en-US" dirty="0"/>
              <a:t>(</a:t>
            </a:r>
            <a:r>
              <a:rPr lang="en-US" dirty="0" err="1"/>
              <a:t>left_table</a:t>
            </a:r>
            <a:r>
              <a:rPr lang="en-US" dirty="0"/>
              <a:t>, </a:t>
            </a:r>
            <a:r>
              <a:rPr lang="en-US" dirty="0" err="1"/>
              <a:t>right_table</a:t>
            </a:r>
            <a:r>
              <a:rPr lang="en-US" dirty="0"/>
              <a:t>, by = list(“</a:t>
            </a:r>
            <a:r>
              <a:rPr lang="en-US" dirty="0" err="1"/>
              <a:t>left_key_name</a:t>
            </a:r>
            <a:r>
              <a:rPr lang="en-US" dirty="0"/>
              <a:t>” = “</a:t>
            </a:r>
            <a:r>
              <a:rPr lang="en-US" dirty="0" err="1"/>
              <a:t>right_key_name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66016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829" y="93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err="1"/>
              <a:t>left_join</a:t>
            </a:r>
            <a:r>
              <a:rPr lang="en-US" sz="2800" dirty="0"/>
              <a:t>(</a:t>
            </a:r>
            <a:r>
              <a:rPr lang="en-US" sz="2800" dirty="0" err="1"/>
              <a:t>book_table</a:t>
            </a:r>
            <a:r>
              <a:rPr lang="en-US" sz="2800" dirty="0"/>
              <a:t>, </a:t>
            </a:r>
            <a:r>
              <a:rPr lang="en-US" sz="2800" dirty="0" err="1"/>
              <a:t>author_table</a:t>
            </a:r>
            <a:r>
              <a:rPr lang="en-US" sz="2800" dirty="0"/>
              <a:t>, by = c(“</a:t>
            </a:r>
            <a:r>
              <a:rPr lang="en-US" sz="2800" dirty="0" err="1"/>
              <a:t>Author_name</a:t>
            </a:r>
            <a:r>
              <a:rPr lang="en-US" sz="2800" dirty="0"/>
              <a:t>” = “Author”)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676614"/>
              </p:ext>
            </p:extLst>
          </p:nvPr>
        </p:nvGraphicFramePr>
        <p:xfrm>
          <a:off x="407324" y="1825625"/>
          <a:ext cx="501257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697">
                  <a:extLst>
                    <a:ext uri="{9D8B030D-6E8A-4147-A177-3AD203B41FA5}">
                      <a16:colId xmlns:a16="http://schemas.microsoft.com/office/drawing/2014/main" val="3084028022"/>
                    </a:ext>
                  </a:extLst>
                </a:gridCol>
                <a:gridCol w="1613448">
                  <a:extLst>
                    <a:ext uri="{9D8B030D-6E8A-4147-A177-3AD203B41FA5}">
                      <a16:colId xmlns:a16="http://schemas.microsoft.com/office/drawing/2014/main" val="2927343088"/>
                    </a:ext>
                  </a:extLst>
                </a:gridCol>
                <a:gridCol w="1216429">
                  <a:extLst>
                    <a:ext uri="{9D8B030D-6E8A-4147-A177-3AD203B41FA5}">
                      <a16:colId xmlns:a16="http://schemas.microsoft.com/office/drawing/2014/main" val="2732772911"/>
                    </a:ext>
                  </a:extLst>
                </a:gridCol>
              </a:tblGrid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4904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Moby Dick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206052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03937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Harry Potter, Half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Blood 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JK 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169441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93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White Fang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Jack 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72071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99419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Old Yeller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Fred Gipson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3923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Bartleby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51887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5751107"/>
              </p:ext>
            </p:extLst>
          </p:nvPr>
        </p:nvGraphicFramePr>
        <p:xfrm>
          <a:off x="6885706" y="1831383"/>
          <a:ext cx="446809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719">
                  <a:extLst>
                    <a:ext uri="{9D8B030D-6E8A-4147-A177-3AD203B41FA5}">
                      <a16:colId xmlns:a16="http://schemas.microsoft.com/office/drawing/2014/main" val="3084028022"/>
                    </a:ext>
                  </a:extLst>
                </a:gridCol>
                <a:gridCol w="1271187">
                  <a:extLst>
                    <a:ext uri="{9D8B030D-6E8A-4147-A177-3AD203B41FA5}">
                      <a16:colId xmlns:a16="http://schemas.microsoft.com/office/drawing/2014/main" val="2927343088"/>
                    </a:ext>
                  </a:extLst>
                </a:gridCol>
                <a:gridCol w="1271187">
                  <a:extLst>
                    <a:ext uri="{9D8B030D-6E8A-4147-A177-3AD203B41FA5}">
                      <a16:colId xmlns:a16="http://schemas.microsoft.com/office/drawing/2014/main" val="3251870120"/>
                    </a:ext>
                  </a:extLst>
                </a:gridCol>
              </a:tblGrid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Birth_Yr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4904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Jane Austen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03937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93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JK 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99419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Fred Gipson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392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7324" y="5187142"/>
            <a:ext cx="11222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 the two tables, start with the rows of the one listed on the left: </a:t>
            </a:r>
            <a:r>
              <a:rPr lang="en-US" dirty="0" err="1"/>
              <a:t>book_table</a:t>
            </a:r>
            <a:r>
              <a:rPr lang="en-US" dirty="0"/>
              <a:t>.</a:t>
            </a:r>
          </a:p>
          <a:p>
            <a:r>
              <a:rPr lang="en-US" dirty="0"/>
              <a:t>Then add the columns  from the </a:t>
            </a:r>
            <a:r>
              <a:rPr lang="en-US" dirty="0" err="1"/>
              <a:t>author_table</a:t>
            </a:r>
            <a:r>
              <a:rPr lang="en-US" dirty="0"/>
              <a:t> where </a:t>
            </a:r>
            <a:r>
              <a:rPr lang="en-US" dirty="0" err="1"/>
              <a:t>Author_name</a:t>
            </a:r>
            <a:r>
              <a:rPr lang="en-US" dirty="0"/>
              <a:t> and Author match.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5494713" y="2543695"/>
            <a:ext cx="1390993" cy="20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494713" y="2745783"/>
            <a:ext cx="1390993" cy="181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494713" y="3133898"/>
            <a:ext cx="1390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494713" y="3499658"/>
            <a:ext cx="1390993" cy="5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1520" y="5993476"/>
            <a:ext cx="1089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What do we do with Jane and White Fang, they have no match?</a:t>
            </a:r>
          </a:p>
        </p:txBody>
      </p:sp>
    </p:spTree>
    <p:extLst>
      <p:ext uri="{BB962C8B-B14F-4D97-AF65-F5344CB8AC3E}">
        <p14:creationId xmlns:p14="http://schemas.microsoft.com/office/powerpoint/2010/main" val="115606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829" y="93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err="1"/>
              <a:t>left_join</a:t>
            </a:r>
            <a:r>
              <a:rPr lang="en-US" sz="2800" dirty="0"/>
              <a:t>(</a:t>
            </a:r>
            <a:r>
              <a:rPr lang="en-US" sz="2800" dirty="0" err="1"/>
              <a:t>book_table</a:t>
            </a:r>
            <a:r>
              <a:rPr lang="en-US" sz="2800" dirty="0"/>
              <a:t>, </a:t>
            </a:r>
            <a:r>
              <a:rPr lang="en-US" sz="2800" dirty="0" err="1"/>
              <a:t>author_table</a:t>
            </a:r>
            <a:r>
              <a:rPr lang="en-US" sz="2800" dirty="0"/>
              <a:t>, by = c(“</a:t>
            </a:r>
            <a:r>
              <a:rPr lang="en-US" sz="2800" dirty="0" err="1"/>
              <a:t>Author_name</a:t>
            </a:r>
            <a:r>
              <a:rPr lang="en-US" sz="2800" dirty="0"/>
              <a:t>” = “Author”)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894151"/>
              </p:ext>
            </p:extLst>
          </p:nvPr>
        </p:nvGraphicFramePr>
        <p:xfrm>
          <a:off x="407324" y="1418789"/>
          <a:ext cx="5012574" cy="1973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258">
                  <a:extLst>
                    <a:ext uri="{9D8B030D-6E8A-4147-A177-3AD203B41FA5}">
                      <a16:colId xmlns:a16="http://schemas.microsoft.com/office/drawing/2014/main" val="3084028022"/>
                    </a:ext>
                  </a:extLst>
                </a:gridCol>
                <a:gridCol w="1388225">
                  <a:extLst>
                    <a:ext uri="{9D8B030D-6E8A-4147-A177-3AD203B41FA5}">
                      <a16:colId xmlns:a16="http://schemas.microsoft.com/office/drawing/2014/main" val="2927343088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2732772911"/>
                    </a:ext>
                  </a:extLst>
                </a:gridCol>
              </a:tblGrid>
              <a:tr h="328882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Author_name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of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49040"/>
                  </a:ext>
                </a:extLst>
              </a:tr>
              <a:tr h="328882">
                <a:tc>
                  <a:txBody>
                    <a:bodyPr/>
                    <a:lstStyle/>
                    <a:p>
                      <a:r>
                        <a:rPr lang="en-US" sz="1400" dirty="0"/>
                        <a:t>Moby Dick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206052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03937"/>
                  </a:ext>
                </a:extLst>
              </a:tr>
              <a:tr h="328882">
                <a:tc>
                  <a:txBody>
                    <a:bodyPr/>
                    <a:lstStyle/>
                    <a:p>
                      <a:r>
                        <a:rPr lang="en-US" sz="1400" dirty="0"/>
                        <a:t>Harry Potter, Half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Blood 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JK 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169441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930"/>
                  </a:ext>
                </a:extLst>
              </a:tr>
              <a:tr h="328882">
                <a:tc>
                  <a:txBody>
                    <a:bodyPr/>
                    <a:lstStyle/>
                    <a:p>
                      <a:r>
                        <a:rPr lang="en-US" sz="1400" dirty="0"/>
                        <a:t>White Fang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Jack 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72071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99419"/>
                  </a:ext>
                </a:extLst>
              </a:tr>
              <a:tr h="328882">
                <a:tc>
                  <a:txBody>
                    <a:bodyPr/>
                    <a:lstStyle/>
                    <a:p>
                      <a:r>
                        <a:rPr lang="en-US" sz="1400" dirty="0"/>
                        <a:t>Old Yeller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Fred Gipson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3923"/>
                  </a:ext>
                </a:extLst>
              </a:tr>
              <a:tr h="328882">
                <a:tc>
                  <a:txBody>
                    <a:bodyPr/>
                    <a:lstStyle/>
                    <a:p>
                      <a:r>
                        <a:rPr lang="en-US" sz="1400" dirty="0"/>
                        <a:t>Bartleby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51887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534692"/>
              </p:ext>
            </p:extLst>
          </p:nvPr>
        </p:nvGraphicFramePr>
        <p:xfrm>
          <a:off x="6853841" y="1385050"/>
          <a:ext cx="446809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719">
                  <a:extLst>
                    <a:ext uri="{9D8B030D-6E8A-4147-A177-3AD203B41FA5}">
                      <a16:colId xmlns:a16="http://schemas.microsoft.com/office/drawing/2014/main" val="3084028022"/>
                    </a:ext>
                  </a:extLst>
                </a:gridCol>
                <a:gridCol w="1271187">
                  <a:extLst>
                    <a:ext uri="{9D8B030D-6E8A-4147-A177-3AD203B41FA5}">
                      <a16:colId xmlns:a16="http://schemas.microsoft.com/office/drawing/2014/main" val="2927343088"/>
                    </a:ext>
                  </a:extLst>
                </a:gridCol>
                <a:gridCol w="1271187">
                  <a:extLst>
                    <a:ext uri="{9D8B030D-6E8A-4147-A177-3AD203B41FA5}">
                      <a16:colId xmlns:a16="http://schemas.microsoft.com/office/drawing/2014/main" val="3251870120"/>
                    </a:ext>
                  </a:extLst>
                </a:gridCol>
              </a:tblGrid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Birth_Yr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4904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Jane Austen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03937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930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JK 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99419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dirty="0"/>
                        <a:t>Fred Gipson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3923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815841"/>
              </p:ext>
            </p:extLst>
          </p:nvPr>
        </p:nvGraphicFramePr>
        <p:xfrm>
          <a:off x="1126374" y="4505674"/>
          <a:ext cx="9476509" cy="224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128">
                  <a:extLst>
                    <a:ext uri="{9D8B030D-6E8A-4147-A177-3AD203B41FA5}">
                      <a16:colId xmlns:a16="http://schemas.microsoft.com/office/drawing/2014/main" val="3084028022"/>
                    </a:ext>
                  </a:extLst>
                </a:gridCol>
                <a:gridCol w="2053589">
                  <a:extLst>
                    <a:ext uri="{9D8B030D-6E8A-4147-A177-3AD203B41FA5}">
                      <a16:colId xmlns:a16="http://schemas.microsoft.com/office/drawing/2014/main" val="2927343088"/>
                    </a:ext>
                  </a:extLst>
                </a:gridCol>
                <a:gridCol w="1548264">
                  <a:extLst>
                    <a:ext uri="{9D8B030D-6E8A-4147-A177-3AD203B41FA5}">
                      <a16:colId xmlns:a16="http://schemas.microsoft.com/office/drawing/2014/main" val="2732772911"/>
                    </a:ext>
                  </a:extLst>
                </a:gridCol>
                <a:gridCol w="1548264">
                  <a:extLst>
                    <a:ext uri="{9D8B030D-6E8A-4147-A177-3AD203B41FA5}">
                      <a16:colId xmlns:a16="http://schemas.microsoft.com/office/drawing/2014/main" val="313856867"/>
                    </a:ext>
                  </a:extLst>
                </a:gridCol>
                <a:gridCol w="1548264">
                  <a:extLst>
                    <a:ext uri="{9D8B030D-6E8A-4147-A177-3AD203B41FA5}">
                      <a16:colId xmlns:a16="http://schemas.microsoft.com/office/drawing/2014/main" val="3875263699"/>
                    </a:ext>
                  </a:extLst>
                </a:gridCol>
              </a:tblGrid>
              <a:tr h="266887"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Birth_Yr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49040"/>
                  </a:ext>
                </a:extLst>
              </a:tr>
              <a:tr h="266887">
                <a:tc>
                  <a:txBody>
                    <a:bodyPr/>
                    <a:lstStyle/>
                    <a:p>
                      <a:r>
                        <a:rPr lang="en-US" dirty="0"/>
                        <a:t>Moby Dick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206052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03937"/>
                  </a:ext>
                </a:extLst>
              </a:tr>
              <a:tr h="419550">
                <a:tc>
                  <a:txBody>
                    <a:bodyPr/>
                    <a:lstStyle/>
                    <a:p>
                      <a:r>
                        <a:rPr lang="en-US" sz="1600" dirty="0"/>
                        <a:t>Harry Potter, Half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Blood 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JK 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169441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930"/>
                  </a:ext>
                </a:extLst>
              </a:tr>
              <a:tr h="266887">
                <a:tc>
                  <a:txBody>
                    <a:bodyPr/>
                    <a:lstStyle/>
                    <a:p>
                      <a:r>
                        <a:rPr lang="en-US" dirty="0"/>
                        <a:t>White Fang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Jack 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99419"/>
                  </a:ext>
                </a:extLst>
              </a:tr>
              <a:tr h="266887">
                <a:tc>
                  <a:txBody>
                    <a:bodyPr/>
                    <a:lstStyle/>
                    <a:p>
                      <a:r>
                        <a:rPr lang="en-US" dirty="0"/>
                        <a:t>Old Yeller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Fred Gipson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3923"/>
                  </a:ext>
                </a:extLst>
              </a:tr>
              <a:tr h="266887">
                <a:tc>
                  <a:txBody>
                    <a:bodyPr/>
                    <a:lstStyle/>
                    <a:p>
                      <a:r>
                        <a:rPr lang="en-US" dirty="0"/>
                        <a:t>Bartleby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Herman Melville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51887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274128" y="3760575"/>
            <a:ext cx="31809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New Table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49535" y="3308981"/>
            <a:ext cx="515389" cy="119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20240" y="3532909"/>
            <a:ext cx="1911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rows for </a:t>
            </a:r>
            <a:r>
              <a:rPr lang="en-US" sz="1400" dirty="0" err="1"/>
              <a:t>Author_name</a:t>
            </a:r>
            <a:r>
              <a:rPr lang="en-US" sz="1400" dirty="0"/>
              <a:t> included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45079-E3F8-43FD-B1B8-BD73D85662F5}"/>
              </a:ext>
            </a:extLst>
          </p:cNvPr>
          <p:cNvSpPr txBox="1"/>
          <p:nvPr/>
        </p:nvSpPr>
        <p:spPr>
          <a:xfrm>
            <a:off x="10720991" y="4023630"/>
            <a:ext cx="14557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White Fang is included with NA’s for values from the Author table.</a:t>
            </a:r>
          </a:p>
          <a:p>
            <a:endParaRPr lang="en-US" dirty="0"/>
          </a:p>
          <a:p>
            <a:r>
              <a:rPr lang="en-US" dirty="0"/>
              <a:t>Jane Austen’s data is not included</a:t>
            </a:r>
          </a:p>
        </p:txBody>
      </p:sp>
    </p:spTree>
    <p:extLst>
      <p:ext uri="{BB962C8B-B14F-4D97-AF65-F5344CB8AC3E}">
        <p14:creationId xmlns:p14="http://schemas.microsoft.com/office/powerpoint/2010/main" val="416952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Type xmlns="1c0769b7-2dc5-4346-9277-bf71cefdc793" xsi:nil="true"/>
    <Owner xmlns="1c0769b7-2dc5-4346-9277-bf71cefdc793">
      <UserInfo>
        <DisplayName/>
        <AccountId xsi:nil="true"/>
        <AccountType/>
      </UserInfo>
    </Owner>
    <Students xmlns="1c0769b7-2dc5-4346-9277-bf71cefdc793">
      <UserInfo>
        <DisplayName/>
        <AccountId xsi:nil="true"/>
        <AccountType/>
      </UserInfo>
    </Students>
    <Student_Groups xmlns="1c0769b7-2dc5-4346-9277-bf71cefdc793">
      <UserInfo>
        <DisplayName/>
        <AccountId xsi:nil="true"/>
        <AccountType/>
      </UserInfo>
    </Student_Groups>
    <TeamsChannelId xmlns="1c0769b7-2dc5-4346-9277-bf71cefdc793" xsi:nil="true"/>
    <NotebookType xmlns="1c0769b7-2dc5-4346-9277-bf71cefdc793" xsi:nil="true"/>
    <Distribution_Groups xmlns="1c0769b7-2dc5-4346-9277-bf71cefdc793" xsi:nil="true"/>
    <IsNotebookLocked xmlns="1c0769b7-2dc5-4346-9277-bf71cefdc793" xsi:nil="true"/>
    <Is_Collaboration_Space_Locked xmlns="1c0769b7-2dc5-4346-9277-bf71cefdc793" xsi:nil="true"/>
    <Math_Settings xmlns="1c0769b7-2dc5-4346-9277-bf71cefdc793" xsi:nil="true"/>
    <Self_Registration_Enabled xmlns="1c0769b7-2dc5-4346-9277-bf71cefdc793" xsi:nil="true"/>
    <Has_Teacher_Only_SectionGroup xmlns="1c0769b7-2dc5-4346-9277-bf71cefdc793" xsi:nil="true"/>
    <Invited_Teachers xmlns="1c0769b7-2dc5-4346-9277-bf71cefdc793" xsi:nil="true"/>
    <Invited_Students xmlns="1c0769b7-2dc5-4346-9277-bf71cefdc793" xsi:nil="true"/>
    <DefaultSectionNames xmlns="1c0769b7-2dc5-4346-9277-bf71cefdc793" xsi:nil="true"/>
    <Templates xmlns="1c0769b7-2dc5-4346-9277-bf71cefdc793" xsi:nil="true"/>
    <Teachers xmlns="1c0769b7-2dc5-4346-9277-bf71cefdc793">
      <UserInfo>
        <DisplayName/>
        <AccountId xsi:nil="true"/>
        <AccountType/>
      </UserInfo>
    </Teachers>
    <AppVersion xmlns="1c0769b7-2dc5-4346-9277-bf71cefdc793" xsi:nil="true"/>
    <CultureName xmlns="1c0769b7-2dc5-4346-9277-bf71cefdc793" xsi:nil="true"/>
    <LMS_Mappings xmlns="1c0769b7-2dc5-4346-9277-bf71cefdc79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FD864706841F429944AA8AEC96A5F6" ma:contentTypeVersion="35" ma:contentTypeDescription="Create a new document." ma:contentTypeScope="" ma:versionID="58019298a95b80a072b42d332cb397db">
  <xsd:schema xmlns:xsd="http://www.w3.org/2001/XMLSchema" xmlns:xs="http://www.w3.org/2001/XMLSchema" xmlns:p="http://schemas.microsoft.com/office/2006/metadata/properties" xmlns:ns3="56caf978-ed08-4319-8660-ea565c3c81d4" xmlns:ns4="1c0769b7-2dc5-4346-9277-bf71cefdc793" targetNamespace="http://schemas.microsoft.com/office/2006/metadata/properties" ma:root="true" ma:fieldsID="92a71820afc3cddf950a71f89fd1abfc" ns3:_="" ns4:_="">
    <xsd:import namespace="56caf978-ed08-4319-8660-ea565c3c81d4"/>
    <xsd:import namespace="1c0769b7-2dc5-4346-9277-bf71cefdc79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af978-ed08-4319-8660-ea565c3c81d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0769b7-2dc5-4346-9277-bf71cefdc7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NotebookType" ma:index="23" nillable="true" ma:displayName="Notebook Type" ma:internalName="NotebookType">
      <xsd:simpleType>
        <xsd:restriction base="dms:Text"/>
      </xsd:simpleType>
    </xsd:element>
    <xsd:element name="FolderType" ma:index="24" nillable="true" ma:displayName="Folder Type" ma:internalName="FolderType">
      <xsd:simpleType>
        <xsd:restriction base="dms:Text"/>
      </xsd:simpleType>
    </xsd:element>
    <xsd:element name="CultureName" ma:index="25" nillable="true" ma:displayName="Culture Name" ma:internalName="CultureName">
      <xsd:simpleType>
        <xsd:restriction base="dms:Text"/>
      </xsd:simpleType>
    </xsd:element>
    <xsd:element name="AppVersion" ma:index="26" nillable="true" ma:displayName="App Version" ma:internalName="AppVersion">
      <xsd:simpleType>
        <xsd:restriction base="dms:Text"/>
      </xsd:simpleType>
    </xsd:element>
    <xsd:element name="TeamsChannelId" ma:index="27" nillable="true" ma:displayName="Teams Channel Id" ma:internalName="TeamsChannelId">
      <xsd:simpleType>
        <xsd:restriction base="dms:Text"/>
      </xsd:simpleType>
    </xsd:element>
    <xsd:element name="Owner" ma:index="2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9" nillable="true" ma:displayName="Math Settings" ma:internalName="Math_Settings">
      <xsd:simpleType>
        <xsd:restriction base="dms:Text"/>
      </xsd:simpleType>
    </xsd:element>
    <xsd:element name="DefaultSectionNames" ma:index="30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31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32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3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4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5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6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7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8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9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40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41" nillable="true" ma:displayName="Is Collaboration Space Locked" ma:internalName="Is_Collaboration_Space_Locked">
      <xsd:simpleType>
        <xsd:restriction base="dms:Boolean"/>
      </xsd:simpleType>
    </xsd:element>
    <xsd:element name="IsNotebookLocked" ma:index="42" nillable="true" ma:displayName="Is Notebook Locked" ma:internalName="IsNotebookLock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A1AA6C-F548-44F7-B591-06C16C5624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79B1AD-394D-4296-8B82-9C92F2233C11}">
  <ds:schemaRefs>
    <ds:schemaRef ds:uri="56caf978-ed08-4319-8660-ea565c3c81d4"/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1c0769b7-2dc5-4346-9277-bf71cefdc79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9716DD5-37A6-494F-9D2D-68B65493C4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caf978-ed08-4319-8660-ea565c3c81d4"/>
    <ds:schemaRef ds:uri="1c0769b7-2dc5-4346-9277-bf71cefdc7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2812</Words>
  <Application>Microsoft Office PowerPoint</Application>
  <PresentationFormat>Widescreen</PresentationFormat>
  <Paragraphs>994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Joins in R with the tidyverse</vt:lpstr>
      <vt:lpstr>“Book Table”                       “Author Table”</vt:lpstr>
      <vt:lpstr>Key: a unique identifier for a table</vt:lpstr>
      <vt:lpstr>Foreign Key: column(s) in one table that provide the link to another table</vt:lpstr>
      <vt:lpstr>Run this code in R to create the table of books and table of authors. Then you can follow along with the code on the next few slides.</vt:lpstr>
      <vt:lpstr>left_join(book_table, author_table, by = c(“Author_name” = “Author”)</vt:lpstr>
      <vt:lpstr>left_join(book_table, author_table, by = c(“Author_name” = “Author”)</vt:lpstr>
      <vt:lpstr>left_join(book_table, author_table, by = c(“Author_name” = “Author”)</vt:lpstr>
      <vt:lpstr>left_join(book_table, author_table, by = c(“Author_name” = “Author”)</vt:lpstr>
      <vt:lpstr>right_join(book_table, author_table, by = c(“Author_name” = “Author”)</vt:lpstr>
      <vt:lpstr>right_join(book_table, author_table, by = c(“Author_name” = “Author”)</vt:lpstr>
      <vt:lpstr>inner_join(book_table, author_table, by = c(“Author_name” = “Author”)</vt:lpstr>
      <vt:lpstr>inner_join(book_table, author_table, by = c(“Author_name” = “Author”)</vt:lpstr>
      <vt:lpstr>Syntax specifics</vt:lpstr>
      <vt:lpstr>Can you guess what the following does?  full_join(book_table, author_table, by = c(“Author_name” = “Author”)</vt:lpstr>
      <vt:lpstr>R code example walk through: https://www.loom.com/share/a741afcd4dd24717ac229cb5bce3b5be </vt:lpstr>
      <vt:lpstr>Questions and Code</vt:lpstr>
      <vt:lpstr>planes %&gt;% right_join(flights)</vt:lpstr>
      <vt:lpstr>planes %&gt;% right_join(flights)</vt:lpstr>
      <vt:lpstr>planes %&gt;% right_join(flights, by = “tailnum”)</vt:lpstr>
      <vt:lpstr>planes %&gt;% right_join(flights, by = “tailnum”)</vt:lpstr>
      <vt:lpstr>PowerPoint Presentation</vt:lpstr>
      <vt:lpstr>Common mistake: joining “by” a duplicated key (usually not realizing there are duplicates)</vt:lpstr>
      <vt:lpstr>Filtering join: an efficient way to filter on multiple columns</vt:lpstr>
      <vt:lpstr>Other Methods</vt:lpstr>
      <vt:lpstr>Other Methods</vt:lpstr>
      <vt:lpstr>SQL Comparison</vt:lpstr>
    </vt:vector>
  </TitlesOfParts>
  <Company>Brigham Young University - 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Palmer, David</dc:creator>
  <cp:lastModifiedBy>Gabriel Guerrero</cp:lastModifiedBy>
  <cp:revision>28</cp:revision>
  <dcterms:created xsi:type="dcterms:W3CDTF">2020-05-27T22:10:03Z</dcterms:created>
  <dcterms:modified xsi:type="dcterms:W3CDTF">2023-10-16T18:22:49Z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0x0101000FFD864706841F429944AA8AEC96A5F6</vt:lpwstr>
  </property>
</Properties>
</file>