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A2DEA0-B0D4-4E77-840E-19C66094DEFA}">
  <a:tblStyle styleId="{4AA2DEA0-B0D4-4E77-840E-19C66094DE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d8d1d7d4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d8d1d7d4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d904b28b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d904b28b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d8d1d7d4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d8d1d7d4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d8d1d7d4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d8d1d7d4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daf000e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daf000e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de231ced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de231ced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d8d1d7d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d8d1d7d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d8d1d7d4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d8d1d7d4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daf000ed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daf000ed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daf000e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daf000e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d8d1d7d4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d8d1d7d4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d8d1d7d4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d8d1d7d4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d8d1d7d4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d8d1d7d4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d904b28b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d904b28b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vocero.uach.mx/index.php/tecnociencia/article/view/618" TargetMode="External"/><Relationship Id="rId4" Type="http://schemas.openxmlformats.org/officeDocument/2006/relationships/hyperlink" Target="https://teleton.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TEM2.1 Workshop 3</a:t>
            </a:r>
            <a:endParaRPr/>
          </a:p>
        </p:txBody>
      </p:sp>
      <p:sp>
        <p:nvSpPr>
          <p:cNvPr id="60" name="Google Shape;60;p13"/>
          <p:cNvSpPr txBox="1"/>
          <p:nvPr>
            <p:ph idx="1" type="subTitle"/>
          </p:nvPr>
        </p:nvSpPr>
        <p:spPr>
          <a:xfrm>
            <a:off x="158233" y="3292027"/>
            <a:ext cx="8123100" cy="1248000"/>
          </a:xfrm>
          <a:prstGeom prst="rect">
            <a:avLst/>
          </a:prstGeom>
        </p:spPr>
        <p:txBody>
          <a:bodyPr anchorCtr="0" anchor="t" bIns="91425" lIns="91425" spcFirstLastPara="1" rIns="91425" wrap="square" tIns="91425">
            <a:normAutofit fontScale="70000" lnSpcReduction="20000"/>
          </a:bodyPr>
          <a:lstStyle/>
          <a:p>
            <a:pPr indent="-335280" lvl="0" marL="457200" rtl="0" algn="l">
              <a:spcBef>
                <a:spcPts val="0"/>
              </a:spcBef>
              <a:spcAft>
                <a:spcPts val="0"/>
              </a:spcAft>
              <a:buSzPct val="100000"/>
              <a:buChar char="●"/>
            </a:pPr>
            <a:r>
              <a:rPr lang="es-419"/>
              <a:t>José Gabriel Usiña Mogro - A00831435</a:t>
            </a:r>
            <a:endParaRPr/>
          </a:p>
          <a:p>
            <a:pPr indent="-335280" lvl="0" marL="457200" rtl="0" algn="l">
              <a:spcBef>
                <a:spcPts val="0"/>
              </a:spcBef>
              <a:spcAft>
                <a:spcPts val="0"/>
              </a:spcAft>
              <a:buSzPct val="100000"/>
              <a:buChar char="●"/>
            </a:pPr>
            <a:r>
              <a:rPr lang="es-419"/>
              <a:t>Ethan Aguilera Ortiz - A00831008</a:t>
            </a:r>
            <a:endParaRPr/>
          </a:p>
          <a:p>
            <a:pPr indent="-335280" lvl="0" marL="457200" rtl="0" algn="l">
              <a:spcBef>
                <a:spcPts val="0"/>
              </a:spcBef>
              <a:spcAft>
                <a:spcPts val="0"/>
              </a:spcAft>
              <a:buSzPct val="100000"/>
              <a:buChar char="●"/>
            </a:pPr>
            <a:r>
              <a:rPr lang="es-419"/>
              <a:t>Jesús Mesta Fraustro </a:t>
            </a:r>
            <a:r>
              <a:rPr lang="es-419"/>
              <a:t>- A01567019</a:t>
            </a:r>
            <a:endParaRPr/>
          </a:p>
          <a:p>
            <a:pPr indent="-335280" lvl="0" marL="457200" rtl="0" algn="l">
              <a:spcBef>
                <a:spcPts val="0"/>
              </a:spcBef>
              <a:spcAft>
                <a:spcPts val="0"/>
              </a:spcAft>
              <a:buSzPct val="100000"/>
              <a:buChar char="●"/>
            </a:pPr>
            <a:r>
              <a:rPr lang="es-419"/>
              <a:t>Daniela Saucedo Sánchez - A01706694</a:t>
            </a:r>
            <a:endParaRPr/>
          </a:p>
          <a:p>
            <a:pPr indent="-335280" lvl="0" marL="457200" rtl="0" algn="l">
              <a:spcBef>
                <a:spcPts val="0"/>
              </a:spcBef>
              <a:spcAft>
                <a:spcPts val="0"/>
              </a:spcAft>
              <a:buSzPct val="100000"/>
              <a:buChar char="●"/>
            </a:pPr>
            <a:r>
              <a:rPr lang="es-419"/>
              <a:t>Pedro Gómez Bravo A01174744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aphicFrame>
        <p:nvGraphicFramePr>
          <p:cNvPr id="112" name="Google Shape;112;p22"/>
          <p:cNvGraphicFramePr/>
          <p:nvPr/>
        </p:nvGraphicFramePr>
        <p:xfrm>
          <a:off x="347700" y="361988"/>
          <a:ext cx="3000000" cy="3000000"/>
        </p:xfrm>
        <a:graphic>
          <a:graphicData uri="http://schemas.openxmlformats.org/drawingml/2006/table">
            <a:tbl>
              <a:tblPr>
                <a:noFill/>
                <a:tableStyleId>{4AA2DEA0-B0D4-4E77-840E-19C66094DEFA}</a:tableStyleId>
              </a:tblPr>
              <a:tblGrid>
                <a:gridCol w="1102450"/>
                <a:gridCol w="1713750"/>
                <a:gridCol w="1460775"/>
                <a:gridCol w="1355425"/>
                <a:gridCol w="1408100"/>
                <a:gridCol w="1408100"/>
              </a:tblGrid>
              <a:tr h="454900">
                <a:tc>
                  <a:txBody>
                    <a:bodyPr/>
                    <a:lstStyle/>
                    <a:p>
                      <a:pPr indent="0" lvl="0" marL="0" rtl="0" algn="ctr">
                        <a:spcBef>
                          <a:spcPts val="0"/>
                        </a:spcBef>
                        <a:spcAft>
                          <a:spcPts val="0"/>
                        </a:spcAft>
                        <a:buNone/>
                      </a:pPr>
                      <a:r>
                        <a:rPr lang="es-419" sz="1300"/>
                        <a:t>Pyhisical </a:t>
                      </a:r>
                      <a:endParaRPr sz="1300"/>
                    </a:p>
                    <a:p>
                      <a:pPr indent="0" lvl="0" marL="0" rtl="0" algn="ctr">
                        <a:spcBef>
                          <a:spcPts val="0"/>
                        </a:spcBef>
                        <a:spcAft>
                          <a:spcPts val="0"/>
                        </a:spcAft>
                        <a:buNone/>
                      </a:pPr>
                      <a:r>
                        <a:rPr lang="es-419" sz="1300"/>
                        <a:t>Evidence</a:t>
                      </a:r>
                      <a:endParaRPr sz="1300"/>
                    </a:p>
                  </a:txBody>
                  <a:tcPr marT="91425" marB="91425" marR="91425" marL="91425" anchor="ctr">
                    <a:solidFill>
                      <a:schemeClr val="lt2"/>
                    </a:solidFill>
                  </a:tcPr>
                </a:tc>
                <a:tc>
                  <a:txBody>
                    <a:bodyPr/>
                    <a:lstStyle/>
                    <a:p>
                      <a:pPr indent="0" lvl="0" marL="0" rtl="0" algn="ctr">
                        <a:spcBef>
                          <a:spcPts val="0"/>
                        </a:spcBef>
                        <a:spcAft>
                          <a:spcPts val="0"/>
                        </a:spcAft>
                        <a:buNone/>
                      </a:pPr>
                      <a:r>
                        <a:rPr lang="es-419" sz="1200"/>
                        <a:t>CRIT</a:t>
                      </a:r>
                      <a:endParaRPr sz="1200"/>
                    </a:p>
                  </a:txBody>
                  <a:tcPr marT="91425" marB="91425" marR="91425" marL="91425" anchor="ctr"/>
                </a:tc>
                <a:tc>
                  <a:txBody>
                    <a:bodyPr/>
                    <a:lstStyle/>
                    <a:p>
                      <a:pPr indent="0" lvl="0" marL="0" rtl="0" algn="ctr">
                        <a:spcBef>
                          <a:spcPts val="0"/>
                        </a:spcBef>
                        <a:spcAft>
                          <a:spcPts val="0"/>
                        </a:spcAft>
                        <a:buNone/>
                      </a:pPr>
                      <a:r>
                        <a:rPr lang="es-419" sz="1200"/>
                        <a:t>Modelo de atención</a:t>
                      </a:r>
                      <a:endParaRPr sz="1200"/>
                    </a:p>
                  </a:txBody>
                  <a:tcPr marT="91425" marB="91425" marR="91425" marL="91425" anchor="ctr"/>
                </a:tc>
                <a:tc>
                  <a:txBody>
                    <a:bodyPr/>
                    <a:lstStyle/>
                    <a:p>
                      <a:pPr indent="0" lvl="0" marL="0" rtl="0" algn="ctr">
                        <a:spcBef>
                          <a:spcPts val="0"/>
                        </a:spcBef>
                        <a:spcAft>
                          <a:spcPts val="0"/>
                        </a:spcAft>
                        <a:buNone/>
                      </a:pPr>
                      <a:r>
                        <a:rPr lang="es-419" sz="1200"/>
                        <a:t>Proceso de </a:t>
                      </a:r>
                      <a:r>
                        <a:rPr lang="es-419" sz="1200"/>
                        <a:t>inscripción</a:t>
                      </a:r>
                      <a:endParaRPr sz="1200"/>
                    </a:p>
                  </a:txBody>
                  <a:tcPr marT="91425" marB="91425" marR="91425" marL="91425" anchor="ctr"/>
                </a:tc>
                <a:tc>
                  <a:txBody>
                    <a:bodyPr/>
                    <a:lstStyle/>
                    <a:p>
                      <a:pPr indent="0" lvl="0" marL="0" rtl="0" algn="ctr">
                        <a:spcBef>
                          <a:spcPts val="0"/>
                        </a:spcBef>
                        <a:spcAft>
                          <a:spcPts val="0"/>
                        </a:spcAft>
                        <a:buNone/>
                      </a:pPr>
                      <a:r>
                        <a:rPr lang="es-419" sz="1200"/>
                        <a:t>CAT</a:t>
                      </a:r>
                      <a:endParaRPr sz="1200"/>
                    </a:p>
                  </a:txBody>
                  <a:tcPr marT="91425" marB="91425" marR="91425" marL="91425" anchor="ctr"/>
                </a:tc>
                <a:tc>
                  <a:txBody>
                    <a:bodyPr/>
                    <a:lstStyle/>
                    <a:p>
                      <a:pPr indent="0" lvl="0" marL="0" rtl="0" algn="ctr">
                        <a:spcBef>
                          <a:spcPts val="0"/>
                        </a:spcBef>
                        <a:spcAft>
                          <a:spcPts val="0"/>
                        </a:spcAft>
                        <a:buNone/>
                      </a:pPr>
                      <a:r>
                        <a:rPr lang="es-419" sz="1200"/>
                        <a:t>Modelo de atención</a:t>
                      </a:r>
                      <a:endParaRPr sz="1200"/>
                    </a:p>
                  </a:txBody>
                  <a:tcPr marT="91425" marB="91425" marR="91425" marL="91425" anchor="ctr"/>
                </a:tc>
              </a:tr>
              <a:tr h="681375">
                <a:tc>
                  <a:txBody>
                    <a:bodyPr/>
                    <a:lstStyle/>
                    <a:p>
                      <a:pPr indent="0" lvl="0" marL="0" rtl="0" algn="ctr">
                        <a:spcBef>
                          <a:spcPts val="0"/>
                        </a:spcBef>
                        <a:spcAft>
                          <a:spcPts val="0"/>
                        </a:spcAft>
                        <a:buNone/>
                      </a:pPr>
                      <a:r>
                        <a:rPr lang="es-419" sz="1300"/>
                        <a:t>User actions</a:t>
                      </a:r>
                      <a:endParaRPr sz="1300"/>
                    </a:p>
                  </a:txBody>
                  <a:tcPr marT="91425" marB="91425" marR="91425" marL="91425" anchor="ctr">
                    <a:solidFill>
                      <a:schemeClr val="lt2"/>
                    </a:solidFill>
                  </a:tcPr>
                </a:tc>
                <a:tc>
                  <a:txBody>
                    <a:bodyPr/>
                    <a:lstStyle/>
                    <a:p>
                      <a:pPr indent="0" lvl="0" marL="0" rtl="0" algn="l">
                        <a:spcBef>
                          <a:spcPts val="0"/>
                        </a:spcBef>
                        <a:spcAft>
                          <a:spcPts val="0"/>
                        </a:spcAft>
                        <a:buNone/>
                      </a:pPr>
                      <a:r>
                        <a:rPr lang="es-419" sz="1200">
                          <a:highlight>
                            <a:srgbClr val="FEFEFE"/>
                          </a:highlight>
                        </a:rPr>
                        <a:t>Se atienden a niñas, niños y adolescentes de 0 a 18 años de edad con discapacidad neuromusculoesquelética.</a:t>
                      </a:r>
                      <a:endParaRPr sz="1200"/>
                    </a:p>
                  </a:txBody>
                  <a:tcPr marT="91425" marB="91425" marR="91425" marL="91425" anchor="ctr"/>
                </a:tc>
                <a:tc>
                  <a:txBody>
                    <a:bodyPr/>
                    <a:lstStyle/>
                    <a:p>
                      <a:pPr indent="0" lvl="0" marL="0" rtl="0" algn="l">
                        <a:spcBef>
                          <a:spcPts val="0"/>
                        </a:spcBef>
                        <a:spcAft>
                          <a:spcPts val="0"/>
                        </a:spcAft>
                        <a:buNone/>
                      </a:pPr>
                      <a:r>
                        <a:rPr lang="es-419" sz="1200"/>
                        <a:t>Dan énfasis a la prevención, ofrecen un enfoque de atención médica interdisciplinaria y servicios especializados de terapia física.</a:t>
                      </a:r>
                      <a:endParaRPr sz="1200"/>
                    </a:p>
                  </a:txBody>
                  <a:tcPr marT="91425" marB="91425" marR="91425" marL="91425" anchor="ctr"/>
                </a:tc>
                <a:tc>
                  <a:txBody>
                    <a:bodyPr/>
                    <a:lstStyle/>
                    <a:p>
                      <a:pPr indent="0" lvl="0" marL="0" rtl="0" algn="l">
                        <a:spcBef>
                          <a:spcPts val="0"/>
                        </a:spcBef>
                        <a:spcAft>
                          <a:spcPts val="0"/>
                        </a:spcAft>
                        <a:buNone/>
                      </a:pPr>
                      <a:r>
                        <a:rPr lang="es-419" sz="1200"/>
                        <a:t>El proceso de </a:t>
                      </a:r>
                      <a:r>
                        <a:rPr lang="es-419" sz="1200"/>
                        <a:t>inscripción</a:t>
                      </a:r>
                      <a:r>
                        <a:rPr lang="es-419" sz="1200"/>
                        <a:t> consta de marcar al CRIT para que te asignen un folio y </a:t>
                      </a:r>
                      <a:r>
                        <a:rPr lang="es-419" sz="1200"/>
                        <a:t>así</a:t>
                      </a:r>
                      <a:r>
                        <a:rPr lang="es-419" sz="1200"/>
                        <a:t> poder evaluar tu </a:t>
                      </a:r>
                      <a:r>
                        <a:rPr lang="es-419" sz="1200"/>
                        <a:t>situación.</a:t>
                      </a:r>
                      <a:endParaRPr sz="1200"/>
                    </a:p>
                  </a:txBody>
                  <a:tcPr marT="91425" marB="91425" marR="91425" marL="91425" anchor="ctr"/>
                </a:tc>
                <a:tc>
                  <a:txBody>
                    <a:bodyPr/>
                    <a:lstStyle/>
                    <a:p>
                      <a:pPr indent="0" lvl="0" marL="0" rtl="0" algn="l">
                        <a:spcBef>
                          <a:spcPts val="0"/>
                        </a:spcBef>
                        <a:spcAft>
                          <a:spcPts val="0"/>
                        </a:spcAft>
                        <a:buNone/>
                      </a:pPr>
                      <a:r>
                        <a:rPr lang="es-419" sz="1200"/>
                        <a:t>Cada niño y niña recibe intervención a la medida con profesionales especializados en el trabajo con personas con autismo</a:t>
                      </a:r>
                      <a:endParaRPr sz="1200"/>
                    </a:p>
                  </a:txBody>
                  <a:tcPr marT="91425" marB="91425" marR="91425" marL="91425" anchor="ctr"/>
                </a:tc>
                <a:tc>
                  <a:txBody>
                    <a:bodyPr/>
                    <a:lstStyle/>
                    <a:p>
                      <a:pPr indent="0" lvl="0" marL="0" rtl="0" algn="l">
                        <a:spcBef>
                          <a:spcPts val="0"/>
                        </a:spcBef>
                        <a:spcAft>
                          <a:spcPts val="0"/>
                        </a:spcAft>
                        <a:buNone/>
                      </a:pPr>
                      <a:r>
                        <a:rPr lang="es-419" sz="1200"/>
                        <a:t>El modelo ofrece un modelo educativo-terapeutico e integral, el cual cuenta con 3 modalidades: Intensiva, intermitente y de servicios externos.</a:t>
                      </a:r>
                      <a:endParaRPr sz="1200"/>
                    </a:p>
                  </a:txBody>
                  <a:tcPr marT="91425" marB="91425" marR="91425" marL="91425" anchor="ctr"/>
                </a:tc>
              </a:tr>
              <a:tr h="681375">
                <a:tc>
                  <a:txBody>
                    <a:bodyPr/>
                    <a:lstStyle/>
                    <a:p>
                      <a:pPr indent="0" lvl="0" marL="0" rtl="0" algn="ctr">
                        <a:spcBef>
                          <a:spcPts val="0"/>
                        </a:spcBef>
                        <a:spcAft>
                          <a:spcPts val="0"/>
                        </a:spcAft>
                        <a:buNone/>
                      </a:pPr>
                      <a:r>
                        <a:rPr lang="es-419" sz="1300"/>
                        <a:t>Frontstage</a:t>
                      </a:r>
                      <a:endParaRPr sz="1300"/>
                    </a:p>
                  </a:txBody>
                  <a:tcPr marT="91425" marB="91425" marR="91425" marL="91425" anchor="ctr">
                    <a:solidFill>
                      <a:schemeClr val="lt2"/>
                    </a:solidFill>
                  </a:tcPr>
                </a:tc>
                <a:tc>
                  <a:txBody>
                    <a:bodyPr/>
                    <a:lstStyle/>
                    <a:p>
                      <a:pPr indent="0" lvl="0" marL="0" rtl="0" algn="l">
                        <a:spcBef>
                          <a:spcPts val="0"/>
                        </a:spcBef>
                        <a:spcAft>
                          <a:spcPts val="0"/>
                        </a:spcAft>
                        <a:buNone/>
                      </a:pPr>
                      <a:r>
                        <a:rPr lang="es-419" sz="1200"/>
                        <a:t>Se ofrecen los servicios especializados dentro de las instalaciones del CRIT.</a:t>
                      </a:r>
                      <a:endParaRPr sz="1200"/>
                    </a:p>
                  </a:txBody>
                  <a:tcPr marT="91425" marB="91425" marR="91425" marL="91425" anchor="ctr"/>
                </a:tc>
                <a:tc>
                  <a:txBody>
                    <a:bodyPr/>
                    <a:lstStyle/>
                    <a:p>
                      <a:pPr indent="0" lvl="0" marL="0" rtl="0" algn="l">
                        <a:spcBef>
                          <a:spcPts val="0"/>
                        </a:spcBef>
                        <a:spcAft>
                          <a:spcPts val="0"/>
                        </a:spcAft>
                        <a:buNone/>
                      </a:pPr>
                      <a:r>
                        <a:rPr lang="es-419" sz="1200"/>
                        <a:t>El médico determina los servicios, la frecuencia y periodicidad al que deben acudir el paciente y su familia.</a:t>
                      </a:r>
                      <a:endParaRPr sz="1200"/>
                    </a:p>
                  </a:txBody>
                  <a:tcPr marT="91425" marB="91425" marR="91425" marL="91425" anchor="ctr"/>
                </a:tc>
                <a:tc>
                  <a:txBody>
                    <a:bodyPr/>
                    <a:lstStyle/>
                    <a:p>
                      <a:pPr indent="0" lvl="0" marL="0" rtl="0" algn="l">
                        <a:spcBef>
                          <a:spcPts val="0"/>
                        </a:spcBef>
                        <a:spcAft>
                          <a:spcPts val="0"/>
                        </a:spcAft>
                        <a:buNone/>
                      </a:pPr>
                      <a:r>
                        <a:rPr lang="es-419" sz="1200"/>
                        <a:t>Reciben la llamada y asignan el folio al cliente y tu cita de prevaloracion. </a:t>
                      </a:r>
                      <a:endParaRPr sz="1200"/>
                    </a:p>
                  </a:txBody>
                  <a:tcPr marT="91425" marB="91425" marR="91425" marL="91425" anchor="ctr"/>
                </a:tc>
                <a:tc>
                  <a:txBody>
                    <a:bodyPr/>
                    <a:lstStyle/>
                    <a:p>
                      <a:pPr indent="0" lvl="0" marL="0" rtl="0" algn="l">
                        <a:spcBef>
                          <a:spcPts val="0"/>
                        </a:spcBef>
                        <a:spcAft>
                          <a:spcPts val="0"/>
                        </a:spcAft>
                        <a:buNone/>
                      </a:pPr>
                      <a:r>
                        <a:rPr lang="es-419" sz="1200"/>
                        <a:t>Cada niño y niña recibe un plan de trabajo individualizado, de acuerdo con sus habilidades y objetivos.</a:t>
                      </a:r>
                      <a:endParaRPr sz="1200"/>
                    </a:p>
                  </a:txBody>
                  <a:tcPr marT="91425" marB="91425" marR="91425" marL="91425" anchor="ctr"/>
                </a:tc>
                <a:tc>
                  <a:txBody>
                    <a:bodyPr/>
                    <a:lstStyle/>
                    <a:p>
                      <a:pPr indent="0" lvl="0" marL="0" rtl="0" algn="l">
                        <a:spcBef>
                          <a:spcPts val="0"/>
                        </a:spcBef>
                        <a:spcAft>
                          <a:spcPts val="0"/>
                        </a:spcAft>
                        <a:buNone/>
                      </a:pPr>
                      <a:r>
                        <a:rPr lang="es-419" sz="1200"/>
                        <a:t>Los niños y niñas reciben mensualmente horas de intervención terapéutica, siendo atendidos con un plan individualizado.</a:t>
                      </a:r>
                      <a:endParaRPr sz="1200"/>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aphicFrame>
        <p:nvGraphicFramePr>
          <p:cNvPr id="117" name="Google Shape;117;p23"/>
          <p:cNvGraphicFramePr/>
          <p:nvPr/>
        </p:nvGraphicFramePr>
        <p:xfrm>
          <a:off x="387075" y="506188"/>
          <a:ext cx="3000000" cy="3000000"/>
        </p:xfrm>
        <a:graphic>
          <a:graphicData uri="http://schemas.openxmlformats.org/drawingml/2006/table">
            <a:tbl>
              <a:tblPr>
                <a:noFill/>
                <a:tableStyleId>{4AA2DEA0-B0D4-4E77-840E-19C66094DEFA}</a:tableStyleId>
              </a:tblPr>
              <a:tblGrid>
                <a:gridCol w="1394975"/>
                <a:gridCol w="1394975"/>
                <a:gridCol w="1394975"/>
                <a:gridCol w="1394975"/>
                <a:gridCol w="1394975"/>
                <a:gridCol w="1394975"/>
              </a:tblGrid>
              <a:tr h="1936600">
                <a:tc>
                  <a:txBody>
                    <a:bodyPr/>
                    <a:lstStyle/>
                    <a:p>
                      <a:pPr indent="0" lvl="0" marL="0" rtl="0" algn="ctr">
                        <a:spcBef>
                          <a:spcPts val="0"/>
                        </a:spcBef>
                        <a:spcAft>
                          <a:spcPts val="0"/>
                        </a:spcAft>
                        <a:buNone/>
                      </a:pPr>
                      <a:r>
                        <a:rPr lang="es-419" sz="1300"/>
                        <a:t>Backstage</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s-419" sz="1200"/>
                        <a:t>Limpieza de aulas y estancia de pacientes. </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419" sz="1200"/>
                        <a:t>C</a:t>
                      </a:r>
                      <a:r>
                        <a:rPr lang="es-419" sz="1200"/>
                        <a:t>ontrol de tratamientos que necesite el paciente.</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419" sz="1200"/>
                        <a:t>Se revisan los resultados y se evalúa si cumples con las características para entrar.</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419" sz="1200"/>
                        <a:t>Limpieza de aulas y estancia de pacientes.</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419" sz="1200"/>
                        <a:t>Capacitación de personal educativo, profesionales de la salud o todo aquel interesado en el autismo.</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66550">
                <a:tc>
                  <a:txBody>
                    <a:bodyPr/>
                    <a:lstStyle/>
                    <a:p>
                      <a:pPr indent="0" lvl="0" marL="0" rtl="0" algn="ctr">
                        <a:spcBef>
                          <a:spcPts val="0"/>
                        </a:spcBef>
                        <a:spcAft>
                          <a:spcPts val="0"/>
                        </a:spcAft>
                        <a:buNone/>
                      </a:pPr>
                      <a:r>
                        <a:rPr lang="es-419" sz="1300"/>
                        <a:t>Support </a:t>
                      </a:r>
                      <a:endParaRPr sz="1300"/>
                    </a:p>
                    <a:p>
                      <a:pPr indent="0" lvl="0" marL="0" rtl="0" algn="ctr">
                        <a:spcBef>
                          <a:spcPts val="0"/>
                        </a:spcBef>
                        <a:spcAft>
                          <a:spcPts val="0"/>
                        </a:spcAft>
                        <a:buNone/>
                      </a:pPr>
                      <a:r>
                        <a:rPr lang="es-419" sz="1300"/>
                        <a:t>processes</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s-419" sz="1200"/>
                        <a:t>Se ofrecen guías disponibles para descargar en su página con información relevante para las familias.</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419" sz="1200"/>
                        <a:t>Médicos en todo momento presente por cualquier situación.</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419" sz="1200"/>
                        <a:t>Se ofrece un directorio de instituciones alternas en caso de no cumplir con las características y una atención integra desde el principio en caso de ser aceptado.</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419" sz="1200"/>
                        <a:t>Se ofrecen guías disponibles para descargar en su página con información importante para las familias.</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419" sz="1200"/>
                        <a:t>Profesionales en todo momento presente por cualquier situación. </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Principales fallas en el servicio </a:t>
            </a:r>
            <a:endParaRPr/>
          </a:p>
          <a:p>
            <a:pPr indent="0" lvl="0" marL="0" rtl="0" algn="l">
              <a:spcBef>
                <a:spcPts val="0"/>
              </a:spcBef>
              <a:spcAft>
                <a:spcPts val="0"/>
              </a:spcAft>
              <a:buNone/>
            </a:pPr>
            <a:r>
              <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Mala </a:t>
            </a:r>
            <a:r>
              <a:rPr lang="es-419"/>
              <a:t>distribución de los recursos, lo que genera en una </a:t>
            </a:r>
            <a:r>
              <a:rPr lang="es-419"/>
              <a:t>desestabilidad</a:t>
            </a:r>
            <a:r>
              <a:rPr lang="es-419"/>
              <a:t> en el proceso de servicio, en donde dentro de una de las partes del servicio resalta de mayor calidad.</a:t>
            </a:r>
            <a:endParaRPr/>
          </a:p>
          <a:p>
            <a:pPr indent="-342900" lvl="0" marL="457200" rtl="0" algn="l">
              <a:spcBef>
                <a:spcPts val="0"/>
              </a:spcBef>
              <a:spcAft>
                <a:spcPts val="0"/>
              </a:spcAft>
              <a:buSzPts val="1800"/>
              <a:buChar char="●"/>
            </a:pPr>
            <a:r>
              <a:rPr lang="es-419"/>
              <a:t>Puede existir cierta diferencia en prioridad de atención, debido al estándar que se maneja.</a:t>
            </a:r>
            <a:endParaRPr/>
          </a:p>
          <a:p>
            <a:pPr indent="-342900" lvl="0" marL="457200" rtl="0" algn="l">
              <a:spcBef>
                <a:spcPts val="0"/>
              </a:spcBef>
              <a:spcAft>
                <a:spcPts val="0"/>
              </a:spcAft>
              <a:buSzPts val="1800"/>
              <a:buChar char="●"/>
            </a:pPr>
            <a:r>
              <a:rPr lang="es-419"/>
              <a:t>El proceso de entrada consta de fases un poco prolongadas, debería de existir una forma de desarrollarlo de manera más rápida y efectiva.</a:t>
            </a:r>
            <a:endParaRPr/>
          </a:p>
          <a:p>
            <a:pPr indent="-342900" lvl="0" marL="457200" rtl="0" algn="l">
              <a:spcBef>
                <a:spcPts val="0"/>
              </a:spcBef>
              <a:spcAft>
                <a:spcPts val="0"/>
              </a:spcAft>
              <a:buSzPts val="1800"/>
              <a:buChar char="●"/>
            </a:pPr>
            <a:r>
              <a:rPr lang="es-419"/>
              <a:t>La visión estereotipada influye dentro de los procesos de servicio, hacen que esta visión quede muy evidente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Principales éxitos del servicio </a:t>
            </a:r>
            <a:endParaRPr/>
          </a:p>
          <a:p>
            <a:pPr indent="0" lvl="0" marL="0" rtl="0" algn="l">
              <a:spcBef>
                <a:spcPts val="0"/>
              </a:spcBef>
              <a:spcAft>
                <a:spcPts val="0"/>
              </a:spcAft>
              <a:buNone/>
            </a:pPr>
            <a:r>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s-419"/>
              <a:t>Los </a:t>
            </a:r>
            <a:r>
              <a:rPr lang="es-419"/>
              <a:t>espacios resultan ser bastante cómodos e higiénicos para los pacientes, a la altura de lo necesario.</a:t>
            </a:r>
            <a:endParaRPr/>
          </a:p>
          <a:p>
            <a:pPr indent="-342900" lvl="0" marL="457200" rtl="0" algn="l">
              <a:spcBef>
                <a:spcPts val="0"/>
              </a:spcBef>
              <a:spcAft>
                <a:spcPts val="0"/>
              </a:spcAft>
              <a:buSzPts val="1800"/>
              <a:buChar char="●"/>
            </a:pPr>
            <a:r>
              <a:rPr lang="es-419"/>
              <a:t>Los servicios son personalizados y especializados en función a cada tipo de paciente.</a:t>
            </a:r>
            <a:endParaRPr/>
          </a:p>
          <a:p>
            <a:pPr indent="-342900" lvl="0" marL="457200" rtl="0" algn="l">
              <a:spcBef>
                <a:spcPts val="0"/>
              </a:spcBef>
              <a:spcAft>
                <a:spcPts val="0"/>
              </a:spcAft>
              <a:buSzPts val="1800"/>
              <a:buChar char="●"/>
            </a:pPr>
            <a:r>
              <a:rPr lang="es-419"/>
              <a:t>El modelo que se ofrece de atención, es muy completo, lo que ayuda a atacar diversas áreas ajenas al principal objetivo.</a:t>
            </a:r>
            <a:endParaRPr/>
          </a:p>
          <a:p>
            <a:pPr indent="-342900" lvl="0" marL="457200" rtl="0" algn="l">
              <a:spcBef>
                <a:spcPts val="0"/>
              </a:spcBef>
              <a:spcAft>
                <a:spcPts val="0"/>
              </a:spcAft>
              <a:buSzPts val="1800"/>
              <a:buChar char="●"/>
            </a:pPr>
            <a:r>
              <a:rPr lang="es-419"/>
              <a:t>Hay gente profesional y capacitada, para poder enfrentar cualquier situación que pueda presentarse.</a:t>
            </a:r>
            <a:endParaRPr/>
          </a:p>
          <a:p>
            <a:pPr indent="-342900" lvl="0" marL="457200" rtl="0" algn="l">
              <a:spcBef>
                <a:spcPts val="0"/>
              </a:spcBef>
              <a:spcAft>
                <a:spcPts val="0"/>
              </a:spcAft>
              <a:buSzPts val="1800"/>
              <a:buChar char="●"/>
            </a:pPr>
            <a:r>
              <a:rPr lang="es-419"/>
              <a:t>Hay un control minucioso para los tratamientos de cada paciente, esto previene errores durante el servicio.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25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Referencias</a:t>
            </a:r>
            <a:endParaRPr/>
          </a:p>
        </p:txBody>
      </p:sp>
      <p:sp>
        <p:nvSpPr>
          <p:cNvPr id="135" name="Google Shape;135;p26"/>
          <p:cNvSpPr txBox="1"/>
          <p:nvPr>
            <p:ph idx="1" type="body"/>
          </p:nvPr>
        </p:nvSpPr>
        <p:spPr>
          <a:xfrm>
            <a:off x="311700" y="831800"/>
            <a:ext cx="8699700" cy="380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s-419" sz="1040">
                <a:solidFill>
                  <a:srgbClr val="212529"/>
                </a:solidFill>
                <a:latin typeface="Roboto"/>
                <a:ea typeface="Roboto"/>
                <a:cs typeface="Roboto"/>
                <a:sym typeface="Roboto"/>
              </a:rPr>
              <a:t>Ayala-Narváez, S. (2020). Accesibilidad en escuelas primarias incluyentes de pacientes con discapacidad neuromusculoesquelética de CRIT Chihuahua: Accessibility in inclusive elementary schools of patients with neuromusculoskeletal disability of CRIT Chihuahua. </a:t>
            </a:r>
            <a:r>
              <a:rPr i="1" lang="es-419" sz="1040">
                <a:solidFill>
                  <a:srgbClr val="212529"/>
                </a:solidFill>
                <a:latin typeface="Roboto"/>
                <a:ea typeface="Roboto"/>
                <a:cs typeface="Roboto"/>
                <a:sym typeface="Roboto"/>
              </a:rPr>
              <a:t>TECNOCIENCIA Chihuahua</a:t>
            </a:r>
            <a:r>
              <a:rPr lang="es-419" sz="1040">
                <a:solidFill>
                  <a:srgbClr val="212529"/>
                </a:solidFill>
                <a:latin typeface="Roboto"/>
                <a:ea typeface="Roboto"/>
                <a:cs typeface="Roboto"/>
                <a:sym typeface="Roboto"/>
              </a:rPr>
              <a:t>, </a:t>
            </a:r>
            <a:r>
              <a:rPr i="1" lang="es-419" sz="1040">
                <a:solidFill>
                  <a:srgbClr val="212529"/>
                </a:solidFill>
                <a:latin typeface="Roboto"/>
                <a:ea typeface="Roboto"/>
                <a:cs typeface="Roboto"/>
                <a:sym typeface="Roboto"/>
              </a:rPr>
              <a:t>8</a:t>
            </a:r>
            <a:r>
              <a:rPr lang="es-419" sz="1040">
                <a:solidFill>
                  <a:srgbClr val="212529"/>
                </a:solidFill>
                <a:latin typeface="Roboto"/>
                <a:ea typeface="Roboto"/>
                <a:cs typeface="Roboto"/>
                <a:sym typeface="Roboto"/>
              </a:rPr>
              <a:t>(2). Recuperado a partir de </a:t>
            </a:r>
            <a:r>
              <a:rPr lang="es-419" sz="1040" u="sng">
                <a:solidFill>
                  <a:schemeClr val="dk1"/>
                </a:solidFill>
                <a:latin typeface="Roboto"/>
                <a:ea typeface="Roboto"/>
                <a:cs typeface="Roboto"/>
                <a:sym typeface="Roboto"/>
                <a:hlinkClick r:id="rId3">
                  <a:extLst>
                    <a:ext uri="{A12FA001-AC4F-418D-AE19-62706E023703}">
                      <ahyp:hlinkClr val="tx"/>
                    </a:ext>
                  </a:extLst>
                </a:hlinkClick>
              </a:rPr>
              <a:t>https://vocero.uach.mx/index.php/tecnociencia/article/view/618</a:t>
            </a:r>
            <a:endParaRPr sz="1040">
              <a:solidFill>
                <a:schemeClr val="dk1"/>
              </a:solidFill>
              <a:latin typeface="Roboto"/>
              <a:ea typeface="Roboto"/>
              <a:cs typeface="Roboto"/>
              <a:sym typeface="Roboto"/>
            </a:endParaRPr>
          </a:p>
          <a:p>
            <a:pPr indent="0" lvl="0" marL="0" rtl="0" algn="l">
              <a:lnSpc>
                <a:spcPct val="105000"/>
              </a:lnSpc>
              <a:spcBef>
                <a:spcPts val="1200"/>
              </a:spcBef>
              <a:spcAft>
                <a:spcPts val="0"/>
              </a:spcAft>
              <a:buNone/>
            </a:pPr>
            <a:r>
              <a:rPr lang="es-419" sz="1040">
                <a:solidFill>
                  <a:srgbClr val="212529"/>
                </a:solidFill>
                <a:latin typeface="Roboto"/>
                <a:ea typeface="Roboto"/>
                <a:cs typeface="Roboto"/>
                <a:sym typeface="Roboto"/>
              </a:rPr>
              <a:t>Teletón.org (2022). </a:t>
            </a:r>
            <a:r>
              <a:rPr i="1" lang="es-419" sz="1040">
                <a:solidFill>
                  <a:srgbClr val="212529"/>
                </a:solidFill>
                <a:latin typeface="Roboto"/>
                <a:ea typeface="Roboto"/>
                <a:cs typeface="Roboto"/>
                <a:sym typeface="Roboto"/>
              </a:rPr>
              <a:t>Capacidad Sin Límites. Nosotros.</a:t>
            </a:r>
            <a:r>
              <a:rPr lang="es-419" sz="1040">
                <a:solidFill>
                  <a:srgbClr val="212529"/>
                </a:solidFill>
                <a:latin typeface="Roboto"/>
                <a:ea typeface="Roboto"/>
                <a:cs typeface="Roboto"/>
                <a:sym typeface="Roboto"/>
              </a:rPr>
              <a:t> Recuperado 21 de Mayo 2022 de: </a:t>
            </a:r>
            <a:r>
              <a:rPr lang="es-419" sz="1040" u="sng">
                <a:solidFill>
                  <a:schemeClr val="dk1"/>
                </a:solidFill>
                <a:latin typeface="Roboto"/>
                <a:ea typeface="Roboto"/>
                <a:cs typeface="Roboto"/>
                <a:sym typeface="Roboto"/>
                <a:hlinkClick r:id="rId4">
                  <a:extLst>
                    <a:ext uri="{A12FA001-AC4F-418D-AE19-62706E023703}">
                      <ahyp:hlinkClr val="tx"/>
                    </a:ext>
                  </a:extLst>
                </a:hlinkClick>
              </a:rPr>
              <a:t>https://teleton.org/</a:t>
            </a:r>
            <a:endParaRPr sz="1040">
              <a:solidFill>
                <a:schemeClr val="dk1"/>
              </a:solidFill>
              <a:latin typeface="Roboto"/>
              <a:ea typeface="Roboto"/>
              <a:cs typeface="Roboto"/>
              <a:sym typeface="Roboto"/>
            </a:endParaRPr>
          </a:p>
          <a:p>
            <a:pPr indent="0" lvl="0" marL="0" rtl="0" algn="l">
              <a:lnSpc>
                <a:spcPct val="190000"/>
              </a:lnSpc>
              <a:spcBef>
                <a:spcPts val="1200"/>
              </a:spcBef>
              <a:spcAft>
                <a:spcPts val="0"/>
              </a:spcAft>
              <a:buSzPts val="275"/>
              <a:buNone/>
            </a:pPr>
            <a:r>
              <a:rPr lang="es-419" sz="1040">
                <a:solidFill>
                  <a:srgbClr val="000000"/>
                </a:solidFill>
                <a:latin typeface="Roboto"/>
                <a:ea typeface="Roboto"/>
                <a:cs typeface="Roboto"/>
                <a:sym typeface="Roboto"/>
              </a:rPr>
              <a:t>Espinosa, C. R. (2020, 28 octubre). </a:t>
            </a:r>
            <a:r>
              <a:rPr i="1" lang="es-419" sz="1040">
                <a:solidFill>
                  <a:srgbClr val="000000"/>
                </a:solidFill>
                <a:latin typeface="Roboto"/>
                <a:ea typeface="Roboto"/>
                <a:cs typeface="Roboto"/>
                <a:sym typeface="Roboto"/>
              </a:rPr>
              <a:t>Urgen políticas de apoyo y protección para las personas con discapacidad en México</a:t>
            </a:r>
            <a:r>
              <a:rPr lang="es-419" sz="1040">
                <a:solidFill>
                  <a:srgbClr val="000000"/>
                </a:solidFill>
                <a:latin typeface="Roboto"/>
                <a:ea typeface="Roboto"/>
                <a:cs typeface="Roboto"/>
                <a:sym typeface="Roboto"/>
              </a:rPr>
              <a:t>. Human Rights Watch. Recuperado 21 de mayo de 2022, de </a:t>
            </a:r>
            <a:r>
              <a:rPr lang="es-419" sz="1040" u="sng">
                <a:solidFill>
                  <a:srgbClr val="000000"/>
                </a:solidFill>
                <a:latin typeface="Roboto"/>
                <a:ea typeface="Roboto"/>
                <a:cs typeface="Roboto"/>
                <a:sym typeface="Roboto"/>
              </a:rPr>
              <a:t>https://www.hrw.org/es/news/2020/08/12/urgen-politicas-de-apoyo-y-proteccion-para-las-personas-con-discapacidad-en-mexico</a:t>
            </a:r>
            <a:endParaRPr sz="1040" u="sng">
              <a:solidFill>
                <a:srgbClr val="000000"/>
              </a:solidFill>
              <a:latin typeface="Roboto"/>
              <a:ea typeface="Roboto"/>
              <a:cs typeface="Roboto"/>
              <a:sym typeface="Roboto"/>
            </a:endParaRPr>
          </a:p>
          <a:p>
            <a:pPr indent="0" lvl="0" marL="0" rtl="0" algn="l">
              <a:lnSpc>
                <a:spcPct val="190000"/>
              </a:lnSpc>
              <a:spcBef>
                <a:spcPts val="0"/>
              </a:spcBef>
              <a:spcAft>
                <a:spcPts val="0"/>
              </a:spcAft>
              <a:buSzPts val="275"/>
              <a:buNone/>
            </a:pPr>
            <a:r>
              <a:rPr lang="es-419" sz="1040">
                <a:solidFill>
                  <a:srgbClr val="000000"/>
                </a:solidFill>
                <a:latin typeface="Roboto"/>
                <a:ea typeface="Roboto"/>
                <a:cs typeface="Roboto"/>
                <a:sym typeface="Roboto"/>
              </a:rPr>
              <a:t>Fundación Teletón. (2021, 29 julio). </a:t>
            </a:r>
            <a:r>
              <a:rPr i="1" lang="es-419" sz="1040">
                <a:solidFill>
                  <a:srgbClr val="000000"/>
                </a:solidFill>
                <a:latin typeface="Roboto"/>
                <a:ea typeface="Roboto"/>
                <a:cs typeface="Roboto"/>
                <a:sym typeface="Roboto"/>
              </a:rPr>
              <a:t>Discapacidad</a:t>
            </a:r>
            <a:r>
              <a:rPr lang="es-419" sz="1040">
                <a:solidFill>
                  <a:srgbClr val="000000"/>
                </a:solidFill>
                <a:latin typeface="Roboto"/>
                <a:ea typeface="Roboto"/>
                <a:cs typeface="Roboto"/>
                <a:sym typeface="Roboto"/>
              </a:rPr>
              <a:t>. Teletón México. Recuperado 21 de mayo de 2022, de </a:t>
            </a:r>
            <a:r>
              <a:rPr lang="es-419" sz="1040" u="sng">
                <a:solidFill>
                  <a:srgbClr val="000000"/>
                </a:solidFill>
                <a:latin typeface="Roboto"/>
                <a:ea typeface="Roboto"/>
                <a:cs typeface="Roboto"/>
                <a:sym typeface="Roboto"/>
              </a:rPr>
              <a:t>https://teleton.org/discapacidad/</a:t>
            </a:r>
            <a:endParaRPr sz="1040" u="sng">
              <a:solidFill>
                <a:srgbClr val="000000"/>
              </a:solidFill>
              <a:latin typeface="Roboto"/>
              <a:ea typeface="Roboto"/>
              <a:cs typeface="Roboto"/>
              <a:sym typeface="Roboto"/>
            </a:endParaRPr>
          </a:p>
          <a:p>
            <a:pPr indent="0" lvl="0" marL="0" rtl="0" algn="l">
              <a:lnSpc>
                <a:spcPct val="190000"/>
              </a:lnSpc>
              <a:spcBef>
                <a:spcPts val="0"/>
              </a:spcBef>
              <a:spcAft>
                <a:spcPts val="0"/>
              </a:spcAft>
              <a:buSzPts val="275"/>
              <a:buNone/>
            </a:pPr>
            <a:r>
              <a:rPr lang="es-419" sz="1040">
                <a:solidFill>
                  <a:srgbClr val="000000"/>
                </a:solidFill>
                <a:latin typeface="Roboto"/>
                <a:ea typeface="Roboto"/>
                <a:cs typeface="Roboto"/>
                <a:sym typeface="Roboto"/>
              </a:rPr>
              <a:t>Gobierno de México. (2014, 30 abril). </a:t>
            </a:r>
            <a:r>
              <a:rPr i="1" lang="es-419" sz="1040">
                <a:solidFill>
                  <a:srgbClr val="000000"/>
                </a:solidFill>
                <a:latin typeface="Roboto"/>
                <a:ea typeface="Roboto"/>
                <a:cs typeface="Roboto"/>
                <a:sym typeface="Roboto"/>
              </a:rPr>
              <a:t>Programa Nacional para el Desarrollo y la Inclusión de las Personas con Discapacidad 2014–2018.</a:t>
            </a:r>
            <a:r>
              <a:rPr lang="es-419" sz="1040">
                <a:solidFill>
                  <a:srgbClr val="000000"/>
                </a:solidFill>
                <a:latin typeface="Roboto"/>
                <a:ea typeface="Roboto"/>
                <a:cs typeface="Roboto"/>
                <a:sym typeface="Roboto"/>
              </a:rPr>
              <a:t> Recuperado 21 de mayo de 2022, de </a:t>
            </a:r>
            <a:r>
              <a:rPr lang="es-419" sz="1040" u="sng">
                <a:solidFill>
                  <a:srgbClr val="000000"/>
                </a:solidFill>
                <a:latin typeface="Roboto"/>
                <a:ea typeface="Roboto"/>
                <a:cs typeface="Roboto"/>
                <a:sym typeface="Roboto"/>
              </a:rPr>
              <a:t>https://www.gob.mx/conadis/acciones-y-programas/programa-nacional-para-el-desarrollo-y-la-inclusion-de-las-personas-con-discapacidad-2014-2018-5882</a:t>
            </a:r>
            <a:endParaRPr sz="1040" u="sng">
              <a:solidFill>
                <a:srgbClr val="000000"/>
              </a:solidFill>
              <a:latin typeface="Roboto"/>
              <a:ea typeface="Roboto"/>
              <a:cs typeface="Roboto"/>
              <a:sym typeface="Roboto"/>
            </a:endParaRPr>
          </a:p>
          <a:p>
            <a:pPr indent="0" lvl="0" marL="0" rtl="0" algn="l">
              <a:lnSpc>
                <a:spcPct val="190000"/>
              </a:lnSpc>
              <a:spcBef>
                <a:spcPts val="0"/>
              </a:spcBef>
              <a:spcAft>
                <a:spcPts val="0"/>
              </a:spcAft>
              <a:buSzPts val="275"/>
              <a:buNone/>
            </a:pPr>
            <a:r>
              <a:rPr i="1" lang="es-419" sz="1040">
                <a:solidFill>
                  <a:srgbClr val="000000"/>
                </a:solidFill>
                <a:latin typeface="Roboto"/>
                <a:ea typeface="Roboto"/>
                <a:cs typeface="Roboto"/>
                <a:sym typeface="Roboto"/>
              </a:rPr>
              <a:t>Ley General para la Inclusión de las Personas con Discapacidad | Comisión Nacional de los Derechos Humanos - México</a:t>
            </a:r>
            <a:r>
              <a:rPr lang="es-419" sz="1040">
                <a:solidFill>
                  <a:srgbClr val="000000"/>
                </a:solidFill>
                <a:latin typeface="Roboto"/>
                <a:ea typeface="Roboto"/>
                <a:cs typeface="Roboto"/>
                <a:sym typeface="Roboto"/>
              </a:rPr>
              <a:t>. (2011). CNDH. Recuperado 21 de mayo de 2022, de </a:t>
            </a:r>
            <a:r>
              <a:rPr lang="es-419" sz="1040" u="sng">
                <a:solidFill>
                  <a:srgbClr val="000000"/>
                </a:solidFill>
                <a:latin typeface="Roboto"/>
                <a:ea typeface="Roboto"/>
                <a:cs typeface="Roboto"/>
                <a:sym typeface="Roboto"/>
              </a:rPr>
              <a:t>https://www.cndh.org.mx/documento/ley-general-para-la-inclusion-de-las-personas-con-discapacidad</a:t>
            </a:r>
            <a:endParaRPr sz="1040" u="sng">
              <a:solidFill>
                <a:srgbClr val="000000"/>
              </a:solidFill>
              <a:latin typeface="Roboto"/>
              <a:ea typeface="Roboto"/>
              <a:cs typeface="Roboto"/>
              <a:sym typeface="Roboto"/>
            </a:endParaRPr>
          </a:p>
          <a:p>
            <a:pPr indent="0" lvl="0" marL="0" rtl="0" algn="l">
              <a:lnSpc>
                <a:spcPct val="105000"/>
              </a:lnSpc>
              <a:spcBef>
                <a:spcPts val="0"/>
              </a:spcBef>
              <a:spcAft>
                <a:spcPts val="0"/>
              </a:spcAft>
              <a:buSzPts val="275"/>
              <a:buNone/>
            </a:pPr>
            <a:r>
              <a:t/>
            </a:r>
            <a:endParaRPr sz="1040">
              <a:solidFill>
                <a:srgbClr val="212529"/>
              </a:solidFill>
              <a:latin typeface="Roboto"/>
              <a:ea typeface="Roboto"/>
              <a:cs typeface="Roboto"/>
              <a:sym typeface="Roboto"/>
            </a:endParaRPr>
          </a:p>
          <a:p>
            <a:pPr indent="0" lvl="0" marL="0" rtl="0" algn="l">
              <a:lnSpc>
                <a:spcPct val="105000"/>
              </a:lnSpc>
              <a:spcBef>
                <a:spcPts val="1200"/>
              </a:spcBef>
              <a:spcAft>
                <a:spcPts val="0"/>
              </a:spcAft>
              <a:buSzPts val="275"/>
              <a:buNone/>
            </a:pPr>
            <a:r>
              <a:t/>
            </a:r>
            <a:endParaRPr sz="1040">
              <a:solidFill>
                <a:srgbClr val="212529"/>
              </a:solidFill>
              <a:latin typeface="Roboto"/>
              <a:ea typeface="Roboto"/>
              <a:cs typeface="Roboto"/>
              <a:sym typeface="Roboto"/>
            </a:endParaRPr>
          </a:p>
          <a:p>
            <a:pPr indent="0" lvl="0" marL="0" rtl="0" algn="l">
              <a:lnSpc>
                <a:spcPct val="105000"/>
              </a:lnSpc>
              <a:spcBef>
                <a:spcPts val="1200"/>
              </a:spcBef>
              <a:spcAft>
                <a:spcPts val="0"/>
              </a:spcAft>
              <a:buSzPts val="275"/>
              <a:buNone/>
            </a:pPr>
            <a:r>
              <a:t/>
            </a:r>
            <a:endParaRPr sz="500">
              <a:solidFill>
                <a:srgbClr val="212529"/>
              </a:solidFill>
              <a:latin typeface="Roboto"/>
              <a:ea typeface="Roboto"/>
              <a:cs typeface="Roboto"/>
              <a:sym typeface="Roboto"/>
            </a:endParaRPr>
          </a:p>
          <a:p>
            <a:pPr indent="0" lvl="0" marL="0" rtl="0" algn="l">
              <a:lnSpc>
                <a:spcPct val="105000"/>
              </a:lnSpc>
              <a:spcBef>
                <a:spcPts val="1200"/>
              </a:spcBef>
              <a:spcAft>
                <a:spcPts val="0"/>
              </a:spcAft>
              <a:buSzPts val="275"/>
              <a:buNone/>
            </a:pPr>
            <a:r>
              <a:t/>
            </a:r>
            <a:endParaRPr sz="425">
              <a:solidFill>
                <a:srgbClr val="212529"/>
              </a:solidFill>
              <a:latin typeface="Roboto"/>
              <a:ea typeface="Roboto"/>
              <a:cs typeface="Roboto"/>
              <a:sym typeface="Roboto"/>
            </a:endParaRPr>
          </a:p>
          <a:p>
            <a:pPr indent="0" lvl="0" marL="0" rtl="0" algn="l">
              <a:lnSpc>
                <a:spcPct val="105000"/>
              </a:lnSpc>
              <a:spcBef>
                <a:spcPts val="1200"/>
              </a:spcBef>
              <a:spcAft>
                <a:spcPts val="1200"/>
              </a:spcAft>
              <a:buSzPts val="275"/>
              <a:buNone/>
            </a:pPr>
            <a:r>
              <a:t/>
            </a:r>
            <a:endParaRPr sz="6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Referencias</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SzPts val="1018"/>
              <a:buNone/>
            </a:pPr>
            <a:r>
              <a:rPr i="1" lang="es-419" sz="1010">
                <a:solidFill>
                  <a:srgbClr val="000000"/>
                </a:solidFill>
                <a:latin typeface="Roboto"/>
                <a:ea typeface="Roboto"/>
                <a:cs typeface="Roboto"/>
                <a:sym typeface="Roboto"/>
              </a:rPr>
              <a:t>México - Gasto público Salud 2020</a:t>
            </a:r>
            <a:r>
              <a:rPr lang="es-419" sz="1010">
                <a:solidFill>
                  <a:srgbClr val="000000"/>
                </a:solidFill>
                <a:latin typeface="Roboto"/>
                <a:ea typeface="Roboto"/>
                <a:cs typeface="Roboto"/>
                <a:sym typeface="Roboto"/>
              </a:rPr>
              <a:t>. (2021, 10 noviembre). datosmacro.com. Recuperado 21 de mayo de 2022, de </a:t>
            </a:r>
            <a:r>
              <a:rPr lang="es-419" sz="1010" u="sng">
                <a:solidFill>
                  <a:srgbClr val="000000"/>
                </a:solidFill>
                <a:latin typeface="Roboto"/>
                <a:ea typeface="Roboto"/>
                <a:cs typeface="Roboto"/>
                <a:sym typeface="Roboto"/>
              </a:rPr>
              <a:t>https://datosmacro.expansion.com/estado/gasto/salud/mexico</a:t>
            </a:r>
            <a:endParaRPr sz="1010" u="sng">
              <a:solidFill>
                <a:srgbClr val="000000"/>
              </a:solidFill>
              <a:latin typeface="Roboto"/>
              <a:ea typeface="Roboto"/>
              <a:cs typeface="Roboto"/>
              <a:sym typeface="Roboto"/>
            </a:endParaRPr>
          </a:p>
          <a:p>
            <a:pPr indent="0" lvl="0" marL="0" rtl="0" algn="l">
              <a:lnSpc>
                <a:spcPct val="190000"/>
              </a:lnSpc>
              <a:spcBef>
                <a:spcPts val="0"/>
              </a:spcBef>
              <a:spcAft>
                <a:spcPts val="0"/>
              </a:spcAft>
              <a:buSzPts val="1018"/>
              <a:buNone/>
            </a:pPr>
            <a:r>
              <a:rPr i="1" lang="es-419" sz="1010">
                <a:solidFill>
                  <a:srgbClr val="000000"/>
                </a:solidFill>
                <a:latin typeface="Roboto"/>
                <a:ea typeface="Roboto"/>
                <a:cs typeface="Roboto"/>
                <a:sym typeface="Roboto"/>
              </a:rPr>
              <a:t>Población. Discapacidad</a:t>
            </a:r>
            <a:r>
              <a:rPr lang="es-419" sz="1010">
                <a:solidFill>
                  <a:srgbClr val="000000"/>
                </a:solidFill>
                <a:latin typeface="Roboto"/>
                <a:ea typeface="Roboto"/>
                <a:cs typeface="Roboto"/>
                <a:sym typeface="Roboto"/>
              </a:rPr>
              <a:t>. (s. f.). INEGI. Recuperado 21 de mayo de 2022, de </a:t>
            </a:r>
            <a:r>
              <a:rPr lang="es-419" sz="1010" u="sng">
                <a:solidFill>
                  <a:srgbClr val="000000"/>
                </a:solidFill>
                <a:latin typeface="Roboto"/>
                <a:ea typeface="Roboto"/>
                <a:cs typeface="Roboto"/>
                <a:sym typeface="Roboto"/>
              </a:rPr>
              <a:t>https://cuentame.inegi.org.mx/poblacion/discapacidad.aspx</a:t>
            </a:r>
            <a:endParaRPr sz="1010" u="sng">
              <a:solidFill>
                <a:srgbClr val="000000"/>
              </a:solidFill>
              <a:latin typeface="Roboto"/>
              <a:ea typeface="Roboto"/>
              <a:cs typeface="Roboto"/>
              <a:sym typeface="Roboto"/>
            </a:endParaRPr>
          </a:p>
          <a:p>
            <a:pPr indent="0" lvl="0" marL="0" rtl="0" algn="l">
              <a:lnSpc>
                <a:spcPct val="190000"/>
              </a:lnSpc>
              <a:spcBef>
                <a:spcPts val="0"/>
              </a:spcBef>
              <a:spcAft>
                <a:spcPts val="0"/>
              </a:spcAft>
              <a:buSzPts val="1018"/>
              <a:buNone/>
            </a:pPr>
            <a:r>
              <a:rPr i="1" lang="es-419" sz="1010">
                <a:solidFill>
                  <a:srgbClr val="000000"/>
                </a:solidFill>
                <a:latin typeface="Roboto"/>
                <a:ea typeface="Roboto"/>
                <a:cs typeface="Roboto"/>
                <a:sym typeface="Roboto"/>
              </a:rPr>
              <a:t>P</a:t>
            </a:r>
            <a:r>
              <a:rPr i="1" lang="es-419" sz="1010">
                <a:solidFill>
                  <a:srgbClr val="000000"/>
                </a:solidFill>
                <a:latin typeface="Roboto"/>
                <a:ea typeface="Roboto"/>
                <a:cs typeface="Roboto"/>
                <a:sym typeface="Roboto"/>
              </a:rPr>
              <a:t>olítica y economía México - Santandertrade.com</a:t>
            </a:r>
            <a:r>
              <a:rPr lang="es-419" sz="1010">
                <a:solidFill>
                  <a:srgbClr val="000000"/>
                </a:solidFill>
                <a:latin typeface="Roboto"/>
                <a:ea typeface="Roboto"/>
                <a:cs typeface="Roboto"/>
                <a:sym typeface="Roboto"/>
              </a:rPr>
              <a:t>. (s. f.). SantanderTrade. Recuperado 21 de mayo de 2022, de </a:t>
            </a:r>
            <a:r>
              <a:rPr lang="es-419" sz="1010" u="sng">
                <a:solidFill>
                  <a:srgbClr val="000000"/>
                </a:solidFill>
                <a:latin typeface="Roboto"/>
                <a:ea typeface="Roboto"/>
                <a:cs typeface="Roboto"/>
                <a:sym typeface="Roboto"/>
              </a:rPr>
              <a:t>https://santandertrade.com/es/portal/analizar-mercados/mexico/politica-y-economia</a:t>
            </a:r>
            <a:endParaRPr sz="1010" u="sng">
              <a:solidFill>
                <a:srgbClr val="000000"/>
              </a:solidFill>
              <a:latin typeface="Roboto"/>
              <a:ea typeface="Roboto"/>
              <a:cs typeface="Roboto"/>
              <a:sym typeface="Roboto"/>
            </a:endParaRPr>
          </a:p>
          <a:p>
            <a:pPr indent="0" lvl="0" marL="0" rtl="0" algn="l">
              <a:lnSpc>
                <a:spcPct val="190000"/>
              </a:lnSpc>
              <a:spcBef>
                <a:spcPts val="0"/>
              </a:spcBef>
              <a:spcAft>
                <a:spcPts val="0"/>
              </a:spcAft>
              <a:buSzPts val="1018"/>
              <a:buNone/>
            </a:pPr>
            <a:r>
              <a:rPr i="1" lang="es-419" sz="1010">
                <a:solidFill>
                  <a:srgbClr val="000000"/>
                </a:solidFill>
                <a:latin typeface="Roboto"/>
                <a:ea typeface="Roboto"/>
                <a:cs typeface="Roboto"/>
                <a:sym typeface="Roboto"/>
              </a:rPr>
              <a:t>Rehabilitación se reinventa con uso de nuevas tecnologías.</a:t>
            </a:r>
            <a:r>
              <a:rPr lang="es-419" sz="1010">
                <a:solidFill>
                  <a:srgbClr val="000000"/>
                </a:solidFill>
                <a:latin typeface="Roboto"/>
                <a:ea typeface="Roboto"/>
                <a:cs typeface="Roboto"/>
                <a:sym typeface="Roboto"/>
              </a:rPr>
              <a:t> (2021, 14 enero). Dispositivos Médicos. Recuperado 21 de mayo de 2022, de </a:t>
            </a:r>
            <a:r>
              <a:rPr lang="es-419" sz="1010" u="sng">
                <a:solidFill>
                  <a:srgbClr val="000000"/>
                </a:solidFill>
                <a:latin typeface="Roboto"/>
                <a:ea typeface="Roboto"/>
                <a:cs typeface="Roboto"/>
                <a:sym typeface="Roboto"/>
              </a:rPr>
              <a:t>https://dispositivosmedicos.org.mx/rehabilitacion-se-reinventa-con-uso-de-nuevas-tecnologias/</a:t>
            </a:r>
            <a:endParaRPr sz="1010" u="sng">
              <a:solidFill>
                <a:srgbClr val="000000"/>
              </a:solidFill>
              <a:latin typeface="Roboto"/>
              <a:ea typeface="Roboto"/>
              <a:cs typeface="Roboto"/>
              <a:sym typeface="Roboto"/>
            </a:endParaRPr>
          </a:p>
          <a:p>
            <a:pPr indent="0" lvl="0" marL="0" rtl="0" algn="l">
              <a:lnSpc>
                <a:spcPct val="105000"/>
              </a:lnSpc>
              <a:spcBef>
                <a:spcPts val="0"/>
              </a:spcBef>
              <a:spcAft>
                <a:spcPts val="0"/>
              </a:spcAft>
              <a:buSzPts val="1018"/>
              <a:buNone/>
            </a:pPr>
            <a:r>
              <a:t/>
            </a:r>
            <a:endParaRPr sz="1310">
              <a:solidFill>
                <a:srgbClr val="212529"/>
              </a:solidFill>
              <a:latin typeface="Roboto"/>
              <a:ea typeface="Roboto"/>
              <a:cs typeface="Roboto"/>
              <a:sym typeface="Roboto"/>
            </a:endParaRPr>
          </a:p>
          <a:p>
            <a:pPr indent="0" lvl="0" marL="0" rtl="0" algn="l">
              <a:lnSpc>
                <a:spcPct val="105000"/>
              </a:lnSpc>
              <a:spcBef>
                <a:spcPts val="1200"/>
              </a:spcBef>
              <a:spcAft>
                <a:spcPts val="0"/>
              </a:spcAft>
              <a:buSzPts val="1018"/>
              <a:buNone/>
            </a:pPr>
            <a:r>
              <a:t/>
            </a:r>
            <a:endParaRPr sz="1032">
              <a:solidFill>
                <a:srgbClr val="212529"/>
              </a:solidFill>
              <a:latin typeface="Roboto"/>
              <a:ea typeface="Roboto"/>
              <a:cs typeface="Roboto"/>
              <a:sym typeface="Roboto"/>
            </a:endParaRPr>
          </a:p>
          <a:p>
            <a:pPr indent="0" lvl="0" marL="0" rtl="0" algn="l">
              <a:lnSpc>
                <a:spcPct val="105000"/>
              </a:lnSpc>
              <a:spcBef>
                <a:spcPts val="1200"/>
              </a:spcBef>
              <a:spcAft>
                <a:spcPts val="1200"/>
              </a:spcAft>
              <a:buSzPts val="1018"/>
              <a:buNone/>
            </a:pPr>
            <a:r>
              <a:t/>
            </a:r>
            <a:endParaRPr sz="186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Problemática que atiende la ONG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419"/>
              <a:t>El CRIT ataca la </a:t>
            </a:r>
            <a:r>
              <a:rPr lang="es-419"/>
              <a:t>problemática de las enfermedades neuromusculoesqueléticas que sufren niños y niñas. Las enfermedades que atienden son: parálisis cerebral, lesiones cerebrales, lesiones medulares, enfermedades neuromusculares, amputaciones, enfermedades osteoarticulares y estimulación temprana.</a:t>
            </a:r>
            <a:endParaRPr/>
          </a:p>
          <a:p>
            <a:pPr indent="0" lvl="0" marL="0" rtl="0" algn="just">
              <a:spcBef>
                <a:spcPts val="1200"/>
              </a:spcBef>
              <a:spcAft>
                <a:spcPts val="0"/>
              </a:spcAft>
              <a:buNone/>
            </a:pPr>
            <a:r>
              <a:rPr lang="es-419"/>
              <a:t>Además de ayudar a estos niños y niñas, el CRIT también apoya a sus familias acompañándolos durante todo el proceso de atención y recuperación de un miembro de su familia. </a:t>
            </a:r>
            <a:endParaRPr/>
          </a:p>
          <a:p>
            <a:pPr indent="0" lvl="0" marL="0" rtl="0" algn="just">
              <a:spcBef>
                <a:spcPts val="1200"/>
              </a:spcBef>
              <a:spcAft>
                <a:spcPts val="1200"/>
              </a:spcAft>
              <a:buNone/>
            </a:pPr>
            <a:r>
              <a:rPr lang="es-419"/>
              <a:t>Con todo esto el CRIT busca la inclusión en la sociedad de todos sus pacientes una vez terminado su tratamiento.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Situación actual (PESTEL/SWOT) </a:t>
            </a:r>
            <a:endParaRPr/>
          </a:p>
        </p:txBody>
      </p:sp>
      <p:sp>
        <p:nvSpPr>
          <p:cNvPr id="72" name="Google Shape;72;p15"/>
          <p:cNvSpPr txBox="1"/>
          <p:nvPr>
            <p:ph idx="1" type="body"/>
          </p:nvPr>
        </p:nvSpPr>
        <p:spPr>
          <a:xfrm>
            <a:off x="311700" y="1017725"/>
            <a:ext cx="8713500" cy="40023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523"/>
              <a:buNone/>
            </a:pPr>
            <a:r>
              <a:rPr b="1" lang="es-419" sz="1715">
                <a:solidFill>
                  <a:schemeClr val="dk2"/>
                </a:solidFill>
              </a:rPr>
              <a:t>Políticos:</a:t>
            </a:r>
            <a:r>
              <a:rPr b="1" lang="es-419" sz="1715"/>
              <a:t> </a:t>
            </a:r>
            <a:r>
              <a:rPr lang="es-419" sz="1715"/>
              <a:t>El manejo de la salud pública (en términos generales) por parte del gobierno actual no es satisfactoria, un ejemplo de ello fue el manejo de la pandemia del Covid-19.</a:t>
            </a:r>
            <a:endParaRPr sz="1715"/>
          </a:p>
          <a:p>
            <a:pPr indent="0" lvl="0" marL="0" rtl="0" algn="just">
              <a:lnSpc>
                <a:spcPct val="105000"/>
              </a:lnSpc>
              <a:spcBef>
                <a:spcPts val="1200"/>
              </a:spcBef>
              <a:spcAft>
                <a:spcPts val="0"/>
              </a:spcAft>
              <a:buSzPts val="523"/>
              <a:buNone/>
            </a:pPr>
            <a:r>
              <a:rPr lang="es-419" sz="1715"/>
              <a:t>El gobierno mexicano no ha podido crear políticas que puedan resguardar los derechos humanos de las personas que sufren alguna discapacidad en general. </a:t>
            </a:r>
            <a:endParaRPr sz="1715"/>
          </a:p>
          <a:p>
            <a:pPr indent="0" lvl="0" marL="0" rtl="0" algn="just">
              <a:lnSpc>
                <a:spcPct val="105000"/>
              </a:lnSpc>
              <a:spcBef>
                <a:spcPts val="1200"/>
              </a:spcBef>
              <a:spcAft>
                <a:spcPts val="0"/>
              </a:spcAft>
              <a:buSzPts val="523"/>
              <a:buNone/>
            </a:pPr>
            <a:r>
              <a:rPr b="1" lang="es-419" sz="1715">
                <a:solidFill>
                  <a:schemeClr val="dk2"/>
                </a:solidFill>
              </a:rPr>
              <a:t>Económicos: </a:t>
            </a:r>
            <a:r>
              <a:rPr lang="es-419" sz="1715"/>
              <a:t>El gasto en salud pública en México </a:t>
            </a:r>
            <a:r>
              <a:rPr lang="es-419" sz="1715"/>
              <a:t>disminuyó</a:t>
            </a:r>
            <a:r>
              <a:rPr lang="es-419" sz="1715"/>
              <a:t> en casi 10% durante 2020, algo malo considerando que en ese año fue la pandemia. México se encuentra entre los peores países en gasto por salud pública en comparación con su PIB.</a:t>
            </a:r>
            <a:endParaRPr sz="1715"/>
          </a:p>
          <a:p>
            <a:pPr indent="0" lvl="0" marL="0" rtl="0" algn="just">
              <a:lnSpc>
                <a:spcPct val="105000"/>
              </a:lnSpc>
              <a:spcBef>
                <a:spcPts val="1200"/>
              </a:spcBef>
              <a:spcAft>
                <a:spcPts val="0"/>
              </a:spcAft>
              <a:buSzPts val="523"/>
              <a:buNone/>
            </a:pPr>
            <a:r>
              <a:rPr lang="es-419" sz="1715"/>
              <a:t>Las familias con personas con discapacidad no cuentan con los recursos suficientes como para poder </a:t>
            </a:r>
            <a:r>
              <a:rPr lang="es-419" sz="1715"/>
              <a:t>atender</a:t>
            </a:r>
            <a:r>
              <a:rPr lang="es-419" sz="1715"/>
              <a:t> a sus familiares que la sufren, por lo que necesitan más apoyo.</a:t>
            </a:r>
            <a:endParaRPr sz="1715"/>
          </a:p>
          <a:p>
            <a:pPr indent="0" lvl="0" marL="0" rtl="0" algn="just">
              <a:lnSpc>
                <a:spcPct val="105000"/>
              </a:lnSpc>
              <a:spcBef>
                <a:spcPts val="1200"/>
              </a:spcBef>
              <a:spcAft>
                <a:spcPts val="0"/>
              </a:spcAft>
              <a:buSzPts val="523"/>
              <a:buNone/>
            </a:pPr>
            <a:r>
              <a:t/>
            </a:r>
            <a:endParaRPr sz="1815"/>
          </a:p>
          <a:p>
            <a:pPr indent="0" lvl="0" marL="0" rtl="0" algn="just">
              <a:lnSpc>
                <a:spcPct val="105000"/>
              </a:lnSpc>
              <a:spcBef>
                <a:spcPts val="1200"/>
              </a:spcBef>
              <a:spcAft>
                <a:spcPts val="0"/>
              </a:spcAft>
              <a:buSzPts val="523"/>
              <a:buNone/>
            </a:pPr>
            <a:r>
              <a:t/>
            </a:r>
            <a:endParaRPr b="1" sz="1155"/>
          </a:p>
          <a:p>
            <a:pPr indent="0" lvl="0" marL="0" rtl="0" algn="l">
              <a:lnSpc>
                <a:spcPct val="105000"/>
              </a:lnSpc>
              <a:spcBef>
                <a:spcPts val="1200"/>
              </a:spcBef>
              <a:spcAft>
                <a:spcPts val="1200"/>
              </a:spcAft>
              <a:buSzPts val="523"/>
              <a:buNone/>
            </a:pPr>
            <a:r>
              <a:t/>
            </a:r>
            <a:endParaRPr sz="115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Situación actual (PESTEL/SWOT) </a:t>
            </a:r>
            <a:endParaRPr/>
          </a:p>
        </p:txBody>
      </p:sp>
      <p:sp>
        <p:nvSpPr>
          <p:cNvPr id="78" name="Google Shape;78;p16"/>
          <p:cNvSpPr txBox="1"/>
          <p:nvPr>
            <p:ph idx="1" type="body"/>
          </p:nvPr>
        </p:nvSpPr>
        <p:spPr>
          <a:xfrm>
            <a:off x="215250" y="1017725"/>
            <a:ext cx="8713500" cy="40023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440"/>
              <a:buNone/>
            </a:pPr>
            <a:r>
              <a:rPr b="1" lang="es-419" sz="1700">
                <a:solidFill>
                  <a:schemeClr val="dk2"/>
                </a:solidFill>
              </a:rPr>
              <a:t>Sociales:</a:t>
            </a:r>
            <a:r>
              <a:rPr b="1" lang="es-419" sz="1700"/>
              <a:t> </a:t>
            </a:r>
            <a:r>
              <a:rPr lang="es-419" sz="1700"/>
              <a:t>En México alrededor del 5% de la población tiene algún tipo de discapacidad.</a:t>
            </a:r>
            <a:endParaRPr sz="1700"/>
          </a:p>
          <a:p>
            <a:pPr indent="0" lvl="0" marL="0" rtl="0" algn="just">
              <a:lnSpc>
                <a:spcPct val="95000"/>
              </a:lnSpc>
              <a:spcBef>
                <a:spcPts val="1200"/>
              </a:spcBef>
              <a:spcAft>
                <a:spcPts val="0"/>
              </a:spcAft>
              <a:buSzPts val="440"/>
              <a:buNone/>
            </a:pPr>
            <a:r>
              <a:rPr lang="es-419" sz="1700"/>
              <a:t>La accesibilidad y trato para personas con discapacidad neuromotora es deficiente.De acuerdo al Censo realizado en 2010, alrededor de 58% de las personas con este tipo de discapacidad tienen problemas para movilizarse</a:t>
            </a:r>
            <a:endParaRPr sz="1700"/>
          </a:p>
          <a:p>
            <a:pPr indent="0" lvl="0" marL="0" rtl="0" algn="just">
              <a:lnSpc>
                <a:spcPct val="95000"/>
              </a:lnSpc>
              <a:spcBef>
                <a:spcPts val="1200"/>
              </a:spcBef>
              <a:spcAft>
                <a:spcPts val="0"/>
              </a:spcAft>
              <a:buSzPts val="440"/>
              <a:buNone/>
            </a:pPr>
            <a:r>
              <a:rPr lang="es-419" sz="1700"/>
              <a:t>Cada vez más empresas e instituciones del sector privado han empezado a buscar mejores maneras de promover la inclusión con esta minoría</a:t>
            </a:r>
            <a:endParaRPr sz="1700"/>
          </a:p>
          <a:p>
            <a:pPr indent="0" lvl="0" marL="0" rtl="0" algn="just">
              <a:lnSpc>
                <a:spcPct val="95000"/>
              </a:lnSpc>
              <a:spcBef>
                <a:spcPts val="1200"/>
              </a:spcBef>
              <a:spcAft>
                <a:spcPts val="0"/>
              </a:spcAft>
              <a:buSzPts val="440"/>
              <a:buNone/>
            </a:pPr>
            <a:r>
              <a:rPr b="1" lang="es-419" sz="1700">
                <a:solidFill>
                  <a:schemeClr val="dk2"/>
                </a:solidFill>
              </a:rPr>
              <a:t>Tecnológicos:</a:t>
            </a:r>
            <a:r>
              <a:rPr lang="es-419" sz="1700"/>
              <a:t> Las instituciones públicas, a pesar de llamarse incluyentes, no cumplen con las condiciones básicas para permitir la movilidad de personas con discapacidad. </a:t>
            </a:r>
            <a:endParaRPr sz="1700"/>
          </a:p>
          <a:p>
            <a:pPr indent="0" lvl="0" marL="0" rtl="0" algn="just">
              <a:lnSpc>
                <a:spcPct val="95000"/>
              </a:lnSpc>
              <a:spcBef>
                <a:spcPts val="1200"/>
              </a:spcBef>
              <a:spcAft>
                <a:spcPts val="0"/>
              </a:spcAft>
              <a:buSzPts val="440"/>
              <a:buNone/>
            </a:pPr>
            <a:r>
              <a:rPr lang="es-419" sz="1700"/>
              <a:t>Actualmente se están usando nuevas tecnologías para la rehabilitación, tales como lo son  machine learning, big data, realidad virtual e inteligencia artificial para crear terapias de rehabilitación. </a:t>
            </a:r>
            <a:endParaRPr sz="1700"/>
          </a:p>
          <a:p>
            <a:pPr indent="0" lvl="0" marL="0" rtl="0" algn="just">
              <a:lnSpc>
                <a:spcPct val="95000"/>
              </a:lnSpc>
              <a:spcBef>
                <a:spcPts val="1200"/>
              </a:spcBef>
              <a:spcAft>
                <a:spcPts val="0"/>
              </a:spcAft>
              <a:buSzPts val="440"/>
              <a:buNone/>
            </a:pPr>
            <a:r>
              <a:t/>
            </a:r>
            <a:endParaRPr sz="1760"/>
          </a:p>
          <a:p>
            <a:pPr indent="0" lvl="0" marL="0" rtl="0" algn="just">
              <a:lnSpc>
                <a:spcPct val="95000"/>
              </a:lnSpc>
              <a:spcBef>
                <a:spcPts val="1200"/>
              </a:spcBef>
              <a:spcAft>
                <a:spcPts val="0"/>
              </a:spcAft>
              <a:buSzPts val="440"/>
              <a:buNone/>
            </a:pPr>
            <a:r>
              <a:t/>
            </a:r>
            <a:endParaRPr sz="1760"/>
          </a:p>
          <a:p>
            <a:pPr indent="0" lvl="0" marL="0" rtl="0" algn="just">
              <a:lnSpc>
                <a:spcPct val="95000"/>
              </a:lnSpc>
              <a:spcBef>
                <a:spcPts val="1200"/>
              </a:spcBef>
              <a:spcAft>
                <a:spcPts val="0"/>
              </a:spcAft>
              <a:buSzPts val="440"/>
              <a:buNone/>
            </a:pPr>
            <a:r>
              <a:t/>
            </a:r>
            <a:endParaRPr b="1" sz="1204"/>
          </a:p>
          <a:p>
            <a:pPr indent="0" lvl="0" marL="0" rtl="0" algn="l">
              <a:lnSpc>
                <a:spcPct val="95000"/>
              </a:lnSpc>
              <a:spcBef>
                <a:spcPts val="1200"/>
              </a:spcBef>
              <a:spcAft>
                <a:spcPts val="1200"/>
              </a:spcAft>
              <a:buSzPts val="440"/>
              <a:buNone/>
            </a:pPr>
            <a:r>
              <a:t/>
            </a:r>
            <a:endParaRPr sz="120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Situación actual (PESTEL/SWOT)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t/>
            </a:r>
            <a:endParaRPr/>
          </a:p>
          <a:p>
            <a:pPr indent="0" lvl="0" marL="0" rtl="0" algn="just">
              <a:spcBef>
                <a:spcPts val="1200"/>
              </a:spcBef>
              <a:spcAft>
                <a:spcPts val="0"/>
              </a:spcAft>
              <a:buNone/>
            </a:pPr>
            <a:r>
              <a:rPr b="1" lang="es-419" sz="6912">
                <a:solidFill>
                  <a:schemeClr val="dk2"/>
                </a:solidFill>
              </a:rPr>
              <a:t>Ecológicos:</a:t>
            </a:r>
            <a:r>
              <a:rPr b="1" lang="es-419" sz="6912"/>
              <a:t> </a:t>
            </a:r>
            <a:r>
              <a:rPr lang="es-419" sz="6912"/>
              <a:t>En la actualidad, las personas con discapacidad reclaman un “sistema de sostenibilidad más inclusivo”. Desde este grupo, se sienten aislados al momento de tomar decisión en políticas públicas de sostenibilidad</a:t>
            </a:r>
            <a:endParaRPr sz="6912"/>
          </a:p>
          <a:p>
            <a:pPr indent="0" lvl="0" marL="0" rtl="0" algn="just">
              <a:spcBef>
                <a:spcPts val="1200"/>
              </a:spcBef>
              <a:spcAft>
                <a:spcPts val="0"/>
              </a:spcAft>
              <a:buNone/>
            </a:pPr>
            <a:r>
              <a:rPr b="1" lang="es-419" sz="6912">
                <a:solidFill>
                  <a:schemeClr val="dk2"/>
                </a:solidFill>
              </a:rPr>
              <a:t>Legales:</a:t>
            </a:r>
            <a:r>
              <a:rPr b="1" lang="es-419" sz="6912"/>
              <a:t> </a:t>
            </a:r>
            <a:r>
              <a:rPr lang="es-419" sz="6912"/>
              <a:t>Existe un desconocimiento de la Norma de requisitos arquitectónicos para la accesibilidad en las instituciones educativas evaluadas.</a:t>
            </a:r>
            <a:endParaRPr sz="6912"/>
          </a:p>
          <a:p>
            <a:pPr indent="0" lvl="0" marL="0" rtl="0" algn="just">
              <a:lnSpc>
                <a:spcPct val="105000"/>
              </a:lnSpc>
              <a:spcBef>
                <a:spcPts val="1200"/>
              </a:spcBef>
              <a:spcAft>
                <a:spcPts val="0"/>
              </a:spcAft>
              <a:buNone/>
            </a:pPr>
            <a:r>
              <a:rPr lang="es-419" sz="6912"/>
              <a:t>En 2014 el CONADIS desarrolló el  Programa Nacional para el Desarrollo y la Inclusión de las Personas con Discapacidad 2014-2018</a:t>
            </a:r>
            <a:endParaRPr sz="6912"/>
          </a:p>
          <a:p>
            <a:pPr indent="0" lvl="0" marL="0" rtl="0" algn="just">
              <a:lnSpc>
                <a:spcPct val="105000"/>
              </a:lnSpc>
              <a:spcBef>
                <a:spcPts val="1200"/>
              </a:spcBef>
              <a:spcAft>
                <a:spcPts val="0"/>
              </a:spcAft>
              <a:buNone/>
            </a:pPr>
            <a:r>
              <a:rPr lang="es-419" sz="6912"/>
              <a:t>En 2011, y con su última modificación realizada en abril de 2022, se estableció  la LEY GENERAL PARA LA INCLUSIÓN DE LAS PERSONAS CON DISCAPACIDAD</a:t>
            </a:r>
            <a:endParaRPr sz="6912"/>
          </a:p>
          <a:p>
            <a:pPr indent="0" lvl="0" marL="0" rtl="0" algn="just">
              <a:lnSpc>
                <a:spcPct val="105000"/>
              </a:lnSpc>
              <a:spcBef>
                <a:spcPts val="1200"/>
              </a:spcBef>
              <a:spcAft>
                <a:spcPts val="0"/>
              </a:spcAft>
              <a:buClr>
                <a:srgbClr val="000000"/>
              </a:buClr>
              <a:buSzPct val="30458"/>
              <a:buFont typeface="Arial"/>
              <a:buNone/>
            </a:pPr>
            <a:r>
              <a:t/>
            </a:r>
            <a:endParaRPr sz="1715"/>
          </a:p>
          <a:p>
            <a:pPr indent="0" lvl="0" marL="0" rtl="0" algn="just">
              <a:spcBef>
                <a:spcPts val="1200"/>
              </a:spcBef>
              <a:spcAft>
                <a:spcPts val="0"/>
              </a:spcAft>
              <a:buNone/>
            </a:pPr>
            <a:r>
              <a:t/>
            </a:r>
            <a:endParaRPr/>
          </a:p>
          <a:p>
            <a:pPr indent="0" lvl="0" marL="0" rtl="0" algn="just">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Segmento de la población beneficiado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419"/>
              <a:t>El segmento de la población al que beneficia la organización son niñas, niños y adolescentes con discapacidades, cáncer y autismo, así como a sus familias. </a:t>
            </a:r>
            <a:endParaRPr/>
          </a:p>
          <a:p>
            <a:pPr indent="0" lvl="0" marL="0" rtl="0" algn="just">
              <a:spcBef>
                <a:spcPts val="1200"/>
              </a:spcBef>
              <a:spcAft>
                <a:spcPts val="0"/>
              </a:spcAft>
              <a:buNone/>
            </a:pPr>
            <a:r>
              <a:rPr lang="es-419"/>
              <a:t>Las discapacidades que atiende el Teletón son parálisis cerebral, lesión cerebral, lesión medular, enfermedades neuromusculares, amputaciones, enfermedades osteoarticulares y estimulación temprana.</a:t>
            </a:r>
            <a:endParaRPr/>
          </a:p>
          <a:p>
            <a:pPr indent="0" lvl="0" marL="0" rtl="0" algn="just">
              <a:spcBef>
                <a:spcPts val="1200"/>
              </a:spcBef>
              <a:spcAft>
                <a:spcPts val="1200"/>
              </a:spcAft>
              <a:buNone/>
            </a:pPr>
            <a:r>
              <a:rPr lang="es-419"/>
              <a:t>Lo niños y </a:t>
            </a:r>
            <a:r>
              <a:rPr lang="es-419"/>
              <a:t>jóvenes</a:t>
            </a:r>
            <a:r>
              <a:rPr lang="es-419"/>
              <a:t> que son atendidos en Teletón reciben atención médica y los tratamientos que necesiten, y sus familias reciben información sobre la discapacidad y sobre los procedimientos necesarios para lograr una mejora; además de que las cuotas que se cobran se adaptan a las necesidades económicas de cada una de estas familias.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Impacto de la organización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t>El CRIT tiene un gran impacto positivo en la vida de los niños y niñas que son sus pacientes. Con su </a:t>
            </a:r>
            <a:r>
              <a:rPr lang="es-419"/>
              <a:t>servicio el CRIT eleva la calidad de vida de sus pacientes promoviendo su inclusión total en la sociedad. El CRIT busca renovar la confianza de sus pacientes que hayan sufrido de alguna enfermedad. </a:t>
            </a:r>
            <a:endParaRPr/>
          </a:p>
          <a:p>
            <a:pPr indent="0" lvl="0" marL="0" rtl="0" algn="just">
              <a:spcBef>
                <a:spcPts val="1200"/>
              </a:spcBef>
              <a:spcAft>
                <a:spcPts val="0"/>
              </a:spcAft>
              <a:buNone/>
            </a:pPr>
            <a:r>
              <a:rPr lang="es-419"/>
              <a:t>El CRIT simboliza la unión y el compromiso de distintos sectores de la población para poder apoyar a esta causa social y ayudar a todos los niños y niñas que necesitan la ayuda de esta institución. </a:t>
            </a:r>
            <a:endParaRPr/>
          </a:p>
          <a:p>
            <a:pPr indent="0" lvl="0" marL="0" rtl="0" algn="just">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Misión, visión y valores de la organización</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s-419">
                <a:solidFill>
                  <a:schemeClr val="dk2"/>
                </a:solidFill>
              </a:rPr>
              <a:t>Misión:</a:t>
            </a:r>
            <a:r>
              <a:rPr lang="es-419">
                <a:solidFill>
                  <a:schemeClr val="dk2"/>
                </a:solidFill>
              </a:rPr>
              <a:t> </a:t>
            </a:r>
            <a:r>
              <a:rPr lang="es-419"/>
              <a:t>Elevar la calidad de vida de las personas con discapacidad, autismo y cáncer promoviendo su plena inclusión.</a:t>
            </a:r>
            <a:endParaRPr/>
          </a:p>
          <a:p>
            <a:pPr indent="0" lvl="0" marL="0" rtl="0" algn="l">
              <a:spcBef>
                <a:spcPts val="1200"/>
              </a:spcBef>
              <a:spcAft>
                <a:spcPts val="0"/>
              </a:spcAft>
              <a:buNone/>
            </a:pPr>
            <a:r>
              <a:rPr b="1" lang="es-419">
                <a:solidFill>
                  <a:schemeClr val="dk2"/>
                </a:solidFill>
              </a:rPr>
              <a:t>Visión:</a:t>
            </a:r>
            <a:r>
              <a:rPr b="1" lang="es-419"/>
              <a:t> </a:t>
            </a:r>
            <a:r>
              <a:rPr lang="es-419"/>
              <a:t>Construir un país incluyente y ser una organización líder en el ámbito de discapacidad, autismo y cáncer.</a:t>
            </a:r>
            <a:endParaRPr/>
          </a:p>
          <a:p>
            <a:pPr indent="0" lvl="0" marL="0" rtl="0" algn="l">
              <a:spcBef>
                <a:spcPts val="1200"/>
              </a:spcBef>
              <a:spcAft>
                <a:spcPts val="0"/>
              </a:spcAft>
              <a:buNone/>
            </a:pPr>
            <a:r>
              <a:rPr b="1" lang="es-419">
                <a:solidFill>
                  <a:schemeClr val="dk2"/>
                </a:solidFill>
              </a:rPr>
              <a:t>Filosofía y Valores:</a:t>
            </a:r>
            <a:r>
              <a:rPr lang="es-419"/>
              <a:t> Dentro de nuestras más arraigadas convicciones y prácticas, somos una institución que suma esfuerzos y en esta suma se encuentra una de nuestras mayores fortalezas. En Teletón creemos que todos los seres humanos tenemos la misma dignidad por el único hecho de ser personas.</a:t>
            </a:r>
            <a:endParaRPr/>
          </a:p>
          <a:p>
            <a:pPr indent="0" lvl="0" marL="0" rtl="0" algn="l">
              <a:spcBef>
                <a:spcPts val="1200"/>
              </a:spcBef>
              <a:spcAft>
                <a:spcPts val="1200"/>
              </a:spcAft>
              <a:buNone/>
            </a:pPr>
            <a:r>
              <a:rPr lang="es-419"/>
              <a:t>Teletón representa la oportunidad de renovar la conﬁanza en las personas y en las instituciones, simboliza la unión y el compromiso de diferentes sectores de la sociedad en torno a una causa social.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Mapeo de la experiencia del consumidor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