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74" userDrawn="1">
          <p15:clr>
            <a:srgbClr val="A4A3A4"/>
          </p15:clr>
        </p15:guide>
        <p15:guide id="2" pos="8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F42"/>
    <a:srgbClr val="60DB50"/>
    <a:srgbClr val="DE6A10"/>
    <a:srgbClr val="00882B"/>
    <a:srgbClr val="76C043"/>
    <a:srgbClr val="91C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35" d="100"/>
          <a:sy n="35" d="100"/>
        </p:scale>
        <p:origin x="512" y="60"/>
      </p:cViewPr>
      <p:guideLst>
        <p:guide orient="horz" pos="374"/>
        <p:guide pos="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2581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313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69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93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BA5BD7-F043-4D1B-AA17-CD412FC534DE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82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BA5BD7-F043-4D1B-AA17-CD412FC534DE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1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ínea">
            <a:extLst>
              <a:ext uri="{FF2B5EF4-FFF2-40B4-BE49-F238E27FC236}">
                <a16:creationId xmlns="" xmlns:a16="http://schemas.microsoft.com/office/drawing/2014/main" id="{521BED2D-BBF5-4FB0-AD6F-ECEDB9B90D91}"/>
              </a:ext>
            </a:extLst>
          </p:cNvPr>
          <p:cNvSpPr/>
          <p:nvPr userDrawn="1"/>
        </p:nvSpPr>
        <p:spPr>
          <a:xfrm flipV="1">
            <a:off x="5470024" y="5801925"/>
            <a:ext cx="17824001" cy="1"/>
          </a:xfrm>
          <a:prstGeom prst="line">
            <a:avLst/>
          </a:prstGeom>
          <a:ln w="76200">
            <a:solidFill>
              <a:srgbClr val="FFFFFF"/>
            </a:solidFill>
            <a:prstDash val="dashDot"/>
          </a:ln>
        </p:spPr>
        <p:txBody>
          <a:bodyPr lIns="45719" rIns="45719"/>
          <a:lstStyle/>
          <a:p>
            <a:pPr algn="l" defTabSz="914400">
              <a:defRPr sz="1800" b="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14" name="Texto del título"/>
          <p:cNvSpPr txBox="1">
            <a:spLocks noGrp="1"/>
          </p:cNvSpPr>
          <p:nvPr>
            <p:ph type="title" hasCustomPrompt="1"/>
          </p:nvPr>
        </p:nvSpPr>
        <p:spPr>
          <a:xfrm>
            <a:off x="2381731" y="358536"/>
            <a:ext cx="9934678" cy="171285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75BF4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s-ES" dirty="0"/>
              <a:t>TEXTO DEL TÍTULO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5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2" y="549275"/>
            <a:ext cx="20726399" cy="2447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2438402" y="3403594"/>
            <a:ext cx="20726399" cy="8924544"/>
          </a:xfrm>
          <a:prstGeom prst="rect">
            <a:avLst/>
          </a:prstGeo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2438399" y="12712705"/>
            <a:ext cx="4470400" cy="73025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19/04/2019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908801" y="12712705"/>
            <a:ext cx="10566400" cy="730250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1132802" y="12712705"/>
            <a:ext cx="2031999" cy="730250"/>
          </a:xfrm>
          <a:prstGeom prst="rect">
            <a:avLst/>
          </a:prstGeom>
        </p:spPr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233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theme" Target="../theme/them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.png" descr="image.png">
            <a:extLst>
              <a:ext uri="{FF2B5EF4-FFF2-40B4-BE49-F238E27FC236}">
                <a16:creationId xmlns="" xmlns:a16="http://schemas.microsoft.com/office/drawing/2014/main" id="{B9ABFFFD-A93C-464B-B9FF-8316DF40DB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0545962" y="12254477"/>
            <a:ext cx="2250660" cy="784606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27" name="Número de diapositiva">
            <a:extLst>
              <a:ext uri="{FF2B5EF4-FFF2-40B4-BE49-F238E27FC236}">
                <a16:creationId xmlns="" xmlns:a16="http://schemas.microsoft.com/office/drawing/2014/main" id="{C7848641-9B51-436D-9340-277CBCC7F352}"/>
              </a:ext>
            </a:extLst>
          </p:cNvPr>
          <p:cNvSpPr txBox="1">
            <a:spLocks/>
          </p:cNvSpPr>
          <p:nvPr userDrawn="1"/>
        </p:nvSpPr>
        <p:spPr>
          <a:xfrm>
            <a:off x="22941053" y="12586560"/>
            <a:ext cx="815929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91CF50"/>
                </a:solidFill>
                <a:effectLst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Raleway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s-ES_tradnl" sz="3200" smtClean="0">
                <a:solidFill>
                  <a:srgbClr val="75BF42"/>
                </a:solidFill>
              </a:rPr>
              <a:pPr/>
              <a:t>‹#›</a:t>
            </a:fld>
            <a:endParaRPr lang="es-ES_tradnl" sz="3200" dirty="0">
              <a:solidFill>
                <a:srgbClr val="75BF42"/>
              </a:solidFill>
            </a:endParaRPr>
          </a:p>
        </p:txBody>
      </p:sp>
      <p:sp>
        <p:nvSpPr>
          <p:cNvPr id="29" name="Texto del título">
            <a:extLst>
              <a:ext uri="{FF2B5EF4-FFF2-40B4-BE49-F238E27FC236}">
                <a16:creationId xmlns="" xmlns:a16="http://schemas.microsoft.com/office/drawing/2014/main" id="{A52E826A-812D-4C9E-B8C5-907FD990DDF9}"/>
              </a:ext>
            </a:extLst>
          </p:cNvPr>
          <p:cNvSpPr txBox="1">
            <a:spLocks/>
          </p:cNvSpPr>
          <p:nvPr userDrawn="1"/>
        </p:nvSpPr>
        <p:spPr>
          <a:xfrm>
            <a:off x="970385" y="373230"/>
            <a:ext cx="9636656" cy="1343602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75BF42"/>
                </a:solidFill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Raleway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hangingPunct="1"/>
            <a:r>
              <a:rPr lang="es-ES_tradnl" sz="1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Texto del título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="" xmlns:a16="http://schemas.microsoft.com/office/drawing/2014/main" id="{1FE27778-768B-41AF-8746-BD6F4FF450F7}"/>
              </a:ext>
            </a:extLst>
          </p:cNvPr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960" y="12248951"/>
            <a:ext cx="5462762" cy="8231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15DE4B20-6537-492C-A684-98414EA76706}"/>
              </a:ext>
            </a:extLst>
          </p:cNvPr>
          <p:cNvCxnSpPr>
            <a:cxnSpLocks/>
          </p:cNvCxnSpPr>
          <p:nvPr userDrawn="1"/>
        </p:nvCxnSpPr>
        <p:spPr>
          <a:xfrm>
            <a:off x="0" y="2177252"/>
            <a:ext cx="12335069" cy="0"/>
          </a:xfrm>
          <a:prstGeom prst="line">
            <a:avLst/>
          </a:prstGeom>
          <a:noFill/>
          <a:ln w="53975" cap="rnd">
            <a:solidFill>
              <a:srgbClr val="75BF42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FFC5E2EB-23BE-41D2-9766-32CC982B457C}"/>
              </a:ext>
            </a:extLst>
          </p:cNvPr>
          <p:cNvCxnSpPr/>
          <p:nvPr userDrawn="1"/>
        </p:nvCxnSpPr>
        <p:spPr>
          <a:xfrm>
            <a:off x="13776960" y="12052154"/>
            <a:ext cx="10607040" cy="0"/>
          </a:xfrm>
          <a:prstGeom prst="line">
            <a:avLst/>
          </a:prstGeom>
          <a:noFill/>
          <a:ln w="53975" cap="rnd">
            <a:solidFill>
              <a:srgbClr val="75BF42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E31671C-8261-4C1C-A732-2CF370A0FF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27" r="53786" b="6927"/>
          <a:stretch/>
        </p:blipFill>
        <p:spPr>
          <a:xfrm>
            <a:off x="1300384" y="9032866"/>
            <a:ext cx="7687787" cy="43099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0696BC23-5DFE-41B8-ADBB-AA14619D77E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853" y="1045031"/>
            <a:ext cx="5125615" cy="154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#EOI_DigitALL…"/>
          <p:cNvSpPr txBox="1">
            <a:spLocks noGrp="1"/>
          </p:cNvSpPr>
          <p:nvPr>
            <p:ph type="ctrTitle"/>
          </p:nvPr>
        </p:nvSpPr>
        <p:spPr>
          <a:xfrm>
            <a:off x="1162311" y="2454687"/>
            <a:ext cx="13766670" cy="4648201"/>
          </a:xfrm>
          <a:prstGeom prst="rect">
            <a:avLst/>
          </a:prstGeom>
        </p:spPr>
        <p:txBody>
          <a:bodyPr/>
          <a:lstStyle/>
          <a:p>
            <a:r>
              <a:rPr lang="es-ES" sz="6600" dirty="0" smtClean="0">
                <a:solidFill>
                  <a:schemeClr val="tx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PROGRAMA EJECUTIVO EN</a:t>
            </a:r>
            <a:r>
              <a:rPr lang="es-ES" sz="9600" dirty="0" smtClean="0"/>
              <a:t/>
            </a:r>
            <a:br>
              <a:rPr lang="es-ES" sz="9600" dirty="0" smtClean="0"/>
            </a:br>
            <a:r>
              <a:rPr lang="en-US" sz="9600" dirty="0"/>
              <a:t>DE IA Y DEEP LEARNING</a:t>
            </a:r>
            <a:br>
              <a:rPr lang="en-US" sz="9600" dirty="0"/>
            </a:br>
            <a:r>
              <a:rPr lang="en-US" sz="9600" dirty="0" smtClean="0"/>
              <a:t>On-line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s-ES" dirty="0"/>
              <a:t>Módulo Implantación Tecnológica. </a:t>
            </a:r>
            <a:r>
              <a:rPr lang="es-ES" dirty="0" err="1"/>
              <a:t>Torch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endParaRPr sz="96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920EF6E1-33D2-46F1-9F83-7E2873C36467}"/>
              </a:ext>
            </a:extLst>
          </p:cNvPr>
          <p:cNvCxnSpPr>
            <a:cxnSpLocks/>
          </p:cNvCxnSpPr>
          <p:nvPr/>
        </p:nvCxnSpPr>
        <p:spPr>
          <a:xfrm>
            <a:off x="1319213" y="8279472"/>
            <a:ext cx="23064787" cy="0"/>
          </a:xfrm>
          <a:prstGeom prst="line">
            <a:avLst/>
          </a:prstGeom>
          <a:noFill/>
          <a:ln w="53975" cap="rnd">
            <a:solidFill>
              <a:srgbClr val="75BF42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440943" y="549275"/>
            <a:ext cx="20721002" cy="1279526"/>
          </a:xfrm>
        </p:spPr>
        <p:txBody>
          <a:bodyPr rtlCol="0"/>
          <a:lstStyle/>
          <a:p>
            <a:r>
              <a:rPr lang="es-ES" dirty="0" err="1" smtClean="0"/>
              <a:t>Deep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– Red Neuronal Explicación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981201" y="2133600"/>
            <a:ext cx="19897962" cy="9753600"/>
          </a:xfrm>
        </p:spPr>
        <p:txBody>
          <a:bodyPr rtlCol="0">
            <a:noAutofit/>
          </a:bodyPr>
          <a:lstStyle/>
          <a:p>
            <a:r>
              <a:rPr lang="es-ES" sz="4800" dirty="0"/>
              <a:t>Resumiendo, se usan esas tres funciones para aprender el algoritmo que definirá el modelo. Los algoritmos aprenden a través de la modificación de los pesos “weights” de las </a:t>
            </a:r>
            <a:r>
              <a:rPr lang="es-ES" sz="4800" dirty="0" smtClean="0"/>
              <a:t>neuronas</a:t>
            </a:r>
          </a:p>
          <a:p>
            <a:endParaRPr lang="es-ES" sz="4800" dirty="0"/>
          </a:p>
          <a:p>
            <a:pPr>
              <a:buFontTx/>
              <a:buChar char="-"/>
            </a:pPr>
            <a:endParaRPr lang="es-ES" sz="4800" dirty="0"/>
          </a:p>
          <a:p>
            <a:endParaRPr lang="es-E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5600700"/>
            <a:ext cx="11258550" cy="6591300"/>
          </a:xfrm>
          <a:prstGeom prst="rect">
            <a:avLst/>
          </a:prstGeom>
        </p:spPr>
      </p:pic>
      <p:sp>
        <p:nvSpPr>
          <p:cNvPr id="9" name="Rectangle 6"/>
          <p:cNvSpPr/>
          <p:nvPr/>
        </p:nvSpPr>
        <p:spPr>
          <a:xfrm>
            <a:off x="6400799" y="5600700"/>
            <a:ext cx="11258550" cy="6591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3" y="4110674"/>
            <a:ext cx="7295695" cy="6428989"/>
          </a:xfrm>
          <a:prstGeom prst="rect">
            <a:avLst/>
          </a:prstGeom>
        </p:spPr>
      </p:pic>
      <p:pic>
        <p:nvPicPr>
          <p:cNvPr id="5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018" y="4110673"/>
            <a:ext cx="6226518" cy="6427137"/>
          </a:xfrm>
          <a:prstGeom prst="rect">
            <a:avLst/>
          </a:prstGeom>
        </p:spPr>
      </p:pic>
      <p:pic>
        <p:nvPicPr>
          <p:cNvPr id="6" name="Picture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500766" y="4110673"/>
            <a:ext cx="6226518" cy="64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58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2" y="3873123"/>
            <a:ext cx="10985222" cy="644195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068" y="3873123"/>
            <a:ext cx="11528291" cy="64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5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66" y="1910658"/>
            <a:ext cx="16922376" cy="102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89" y="2668712"/>
            <a:ext cx="19555031" cy="93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8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25" y="2071395"/>
            <a:ext cx="18569181" cy="111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1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440943" y="549275"/>
            <a:ext cx="20721002" cy="1279526"/>
          </a:xfrm>
        </p:spPr>
        <p:txBody>
          <a:bodyPr rtlCol="0"/>
          <a:lstStyle/>
          <a:p>
            <a:r>
              <a:rPr lang="es-ES" dirty="0" err="1" smtClean="0"/>
              <a:t>Deep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– Red Neuronal Explicación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676400" y="2133600"/>
            <a:ext cx="21183600" cy="9753600"/>
          </a:xfrm>
        </p:spPr>
        <p:txBody>
          <a:bodyPr rtlCol="0">
            <a:noAutofit/>
          </a:bodyPr>
          <a:lstStyle/>
          <a:p>
            <a:r>
              <a:rPr lang="es-ES" sz="4800" dirty="0" err="1"/>
              <a:t>Combination</a:t>
            </a:r>
            <a:r>
              <a:rPr lang="es-ES" sz="4800" dirty="0"/>
              <a:t> </a:t>
            </a:r>
            <a:r>
              <a:rPr lang="es-ES" sz="4800" dirty="0" err="1"/>
              <a:t>functions</a:t>
            </a:r>
            <a:r>
              <a:rPr lang="es-ES" sz="4800" dirty="0"/>
              <a:t> o funciones de combinación</a:t>
            </a:r>
          </a:p>
          <a:p>
            <a:pPr>
              <a:buFontTx/>
              <a:buChar char="-"/>
            </a:pPr>
            <a:endParaRPr lang="es-ES" sz="4800" dirty="0"/>
          </a:p>
          <a:p>
            <a:endParaRPr lang="es-ES" sz="48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09" y="4340270"/>
            <a:ext cx="11258550" cy="659130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11926246" y="3451045"/>
            <a:ext cx="85062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*It is usually the sum of each entry multiplied by the assigned weight.</a:t>
            </a:r>
          </a:p>
        </p:txBody>
      </p:sp>
      <p:sp>
        <p:nvSpPr>
          <p:cNvPr id="8" name="Rectangle 6"/>
          <p:cNvSpPr/>
          <p:nvPr/>
        </p:nvSpPr>
        <p:spPr>
          <a:xfrm>
            <a:off x="5555076" y="4179081"/>
            <a:ext cx="1266092" cy="68087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0868" y="4645842"/>
            <a:ext cx="54102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440943" y="549275"/>
            <a:ext cx="20721002" cy="1279526"/>
          </a:xfrm>
        </p:spPr>
        <p:txBody>
          <a:bodyPr rtlCol="0"/>
          <a:lstStyle/>
          <a:p>
            <a:r>
              <a:rPr lang="es-ES" dirty="0" err="1" smtClean="0"/>
              <a:t>Deep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– Red Neuronal Explicación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676400" y="2133600"/>
            <a:ext cx="17830800" cy="9753600"/>
          </a:xfrm>
        </p:spPr>
        <p:txBody>
          <a:bodyPr rtlCol="0">
            <a:noAutofit/>
          </a:bodyPr>
          <a:lstStyle/>
          <a:p>
            <a:r>
              <a:rPr lang="es-ES" sz="4800" dirty="0" err="1"/>
              <a:t>Activation</a:t>
            </a:r>
            <a:r>
              <a:rPr lang="es-ES" sz="4800" dirty="0"/>
              <a:t> </a:t>
            </a:r>
            <a:r>
              <a:rPr lang="es-ES" sz="4800" dirty="0" err="1"/>
              <a:t>functions</a:t>
            </a:r>
            <a:r>
              <a:rPr lang="es-ES" sz="4800" dirty="0"/>
              <a:t> o funciones de activación</a:t>
            </a:r>
            <a:endParaRPr lang="en-US" sz="4800" dirty="0"/>
          </a:p>
          <a:p>
            <a:endParaRPr lang="es-ES" sz="4800" dirty="0"/>
          </a:p>
          <a:p>
            <a:endParaRPr lang="es-ES" sz="4800" dirty="0"/>
          </a:p>
          <a:p>
            <a:endParaRPr lang="es-ES" sz="4800" dirty="0"/>
          </a:p>
          <a:p>
            <a:pPr>
              <a:buFontTx/>
              <a:buChar char="-"/>
            </a:pPr>
            <a:endParaRPr lang="es-ES" sz="4800" dirty="0"/>
          </a:p>
          <a:p>
            <a:endParaRPr lang="es-ES" sz="48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09" y="4340270"/>
            <a:ext cx="11258550" cy="659130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12644726" y="3107120"/>
            <a:ext cx="85062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*Its mission is to modify the combination. It does not always appear, coinciding in these cases with the said propagation (combination). </a:t>
            </a:r>
          </a:p>
        </p:txBody>
      </p:sp>
      <p:sp>
        <p:nvSpPr>
          <p:cNvPr id="8" name="Rectangle 6"/>
          <p:cNvSpPr/>
          <p:nvPr/>
        </p:nvSpPr>
        <p:spPr>
          <a:xfrm>
            <a:off x="6905576" y="4137853"/>
            <a:ext cx="1266092" cy="68087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8520" y="5504927"/>
            <a:ext cx="5218680" cy="65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440943" y="549275"/>
            <a:ext cx="20721002" cy="1279526"/>
          </a:xfrm>
        </p:spPr>
        <p:txBody>
          <a:bodyPr rtlCol="0"/>
          <a:lstStyle/>
          <a:p>
            <a:r>
              <a:rPr lang="es-ES" dirty="0" err="1" smtClean="0"/>
              <a:t>Deep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– Red Neuronal Explicación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676400" y="2133600"/>
            <a:ext cx="10210800" cy="9753600"/>
          </a:xfrm>
        </p:spPr>
        <p:txBody>
          <a:bodyPr rtlCol="0">
            <a:noAutofit/>
          </a:bodyPr>
          <a:lstStyle/>
          <a:p>
            <a:r>
              <a:rPr lang="es-ES" sz="4800" dirty="0" err="1"/>
              <a:t>Objective</a:t>
            </a:r>
            <a:r>
              <a:rPr lang="es-ES" sz="4800" dirty="0"/>
              <a:t> </a:t>
            </a:r>
            <a:r>
              <a:rPr lang="es-ES" sz="4800" dirty="0" err="1"/>
              <a:t>Function</a:t>
            </a:r>
            <a:r>
              <a:rPr lang="es-ES" sz="4800" dirty="0"/>
              <a:t> o función objetivo</a:t>
            </a:r>
          </a:p>
          <a:p>
            <a:endParaRPr lang="es-ES" sz="4800" dirty="0"/>
          </a:p>
          <a:p>
            <a:pPr>
              <a:buFontTx/>
              <a:buChar char="-"/>
            </a:pPr>
            <a:endParaRPr lang="es-ES" sz="4800" dirty="0"/>
          </a:p>
          <a:p>
            <a:endParaRPr lang="es-ES" sz="48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09" y="4340270"/>
            <a:ext cx="11258550" cy="6591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04660" y="4122809"/>
            <a:ext cx="1266092" cy="68087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13508477" y="4147753"/>
            <a:ext cx="903014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Optimization algorithms estimate the parameters facing minimize an error function.</a:t>
            </a:r>
          </a:p>
          <a:p>
            <a:pPr algn="just"/>
            <a:r>
              <a:rPr lang="en-US" sz="3200" dirty="0"/>
              <a:t>In regression, if the distribution of the output variable is known (by Normal, Lognormal or Gamma example), can be used as a function</a:t>
            </a:r>
          </a:p>
          <a:p>
            <a:pPr algn="just"/>
            <a:r>
              <a:rPr lang="en-US" sz="3200" dirty="0"/>
              <a:t>objective the maximum likelihood. </a:t>
            </a:r>
          </a:p>
          <a:p>
            <a:pPr algn="just"/>
            <a:r>
              <a:rPr lang="en-US" sz="3200" dirty="0"/>
              <a:t>As a general rule, we will use a nonparametric approach in regression,</a:t>
            </a:r>
          </a:p>
          <a:p>
            <a:pPr algn="just"/>
            <a:r>
              <a:rPr lang="en-US" sz="3200" dirty="0"/>
              <a:t>taking as its objective function the default function, which is the sum or average of squared errors.</a:t>
            </a:r>
          </a:p>
          <a:p>
            <a:pPr algn="just"/>
            <a:r>
              <a:rPr lang="en-US" sz="3200" dirty="0"/>
              <a:t>The selection of the objective function will be more important in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94715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226</Words>
  <Application>Microsoft Office PowerPoint</Application>
  <PresentationFormat>Custom</PresentationFormat>
  <Paragraphs>31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Helvetica Neue Medium</vt:lpstr>
      <vt:lpstr>Lato Black</vt:lpstr>
      <vt:lpstr>Lato Medium</vt:lpstr>
      <vt:lpstr>Raleway</vt:lpstr>
      <vt:lpstr>Raleway Light</vt:lpstr>
      <vt:lpstr>White</vt:lpstr>
      <vt:lpstr>PROGRAMA EJECUTIVO EN DE IA Y DEEP LEARNING On-line Módulo Implantación Tecnológica. Torch, Tensorflow y Keras</vt:lpstr>
      <vt:lpstr>Explicación RED NEURONAL</vt:lpstr>
      <vt:lpstr>Explicación RED NEURONAL</vt:lpstr>
      <vt:lpstr>Explicación RED NEURONAL</vt:lpstr>
      <vt:lpstr>Explicación RED NEURONAL</vt:lpstr>
      <vt:lpstr>Explicación RED NEURONAL</vt:lpstr>
      <vt:lpstr>Deep Learning – Red Neuronal Explicación</vt:lpstr>
      <vt:lpstr>Deep Learning – Red Neuronal Explicación</vt:lpstr>
      <vt:lpstr>Deep Learning – Red Neuronal Explicación</vt:lpstr>
      <vt:lpstr>Deep Learning – Red Neuronal Explicación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#EOI_DigitALL Transformación Digital - Entorno</dc:title>
  <dc:creator>Espinosa Garcia-Villarrubia, Beatriz</dc:creator>
  <cp:lastModifiedBy>Aneurys Garcia</cp:lastModifiedBy>
  <cp:revision>15</cp:revision>
  <dcterms:modified xsi:type="dcterms:W3CDTF">2019-04-20T04:08:37Z</dcterms:modified>
</cp:coreProperties>
</file>