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65" r:id="rId6"/>
    <p:sldId id="276" r:id="rId7"/>
    <p:sldId id="280" r:id="rId8"/>
    <p:sldId id="281" r:id="rId9"/>
    <p:sldId id="277" r:id="rId10"/>
    <p:sldId id="278" r:id="rId11"/>
    <p:sldId id="279" r:id="rId12"/>
    <p:sldId id="282" r:id="rId13"/>
    <p:sldId id="283"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3" d="100"/>
          <a:sy n="73" d="100"/>
        </p:scale>
        <p:origin x="618" y="78"/>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57DE37D-B738-4817-B751-0C1B86D8B665}" type="datetime1">
              <a:rPr lang="es-ES" smtClean="0"/>
              <a:t>05/02/2021</a:t>
            </a:fld>
            <a:endParaRPr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es-ES"/>
              <a:pPr algn="r" rtl="0"/>
              <a:t>‹Nº›</a:t>
            </a:fld>
            <a:endParaRPr lang="es-ES"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17BB30D9-D505-4352-B274-A1AB529BC646}" type="datetime1">
              <a:rPr lang="es-ES" smtClean="0"/>
              <a:pPr/>
              <a:t>05/02/2021</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es-ES" smtClean="0"/>
              <a:pPr/>
              <a:t>‹Nº›</a:t>
            </a:fld>
            <a:endParaRPr lang="es-ES"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2</a:t>
            </a:fld>
            <a:endParaRPr lang="es-ES" dirty="0"/>
          </a:p>
        </p:txBody>
      </p:sp>
    </p:spTree>
    <p:extLst>
      <p:ext uri="{BB962C8B-B14F-4D97-AF65-F5344CB8AC3E}">
        <p14:creationId xmlns:p14="http://schemas.microsoft.com/office/powerpoint/2010/main" val="163939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3</a:t>
            </a:fld>
            <a:endParaRPr lang="es-ES" dirty="0"/>
          </a:p>
        </p:txBody>
      </p:sp>
    </p:spTree>
    <p:extLst>
      <p:ext uri="{BB962C8B-B14F-4D97-AF65-F5344CB8AC3E}">
        <p14:creationId xmlns:p14="http://schemas.microsoft.com/office/powerpoint/2010/main" val="2598783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smtClean="0"/>
              <a:t>Haga clic para editar el estilo de subtítulo del patrón</a:t>
            </a:r>
            <a:endParaRPr lang="es-ES"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C1B432D-78E7-40AE-81C6-52773394A046}" type="datetime1">
              <a:rPr lang="es-ES" smtClean="0"/>
              <a:pPr/>
              <a:t>05/02/2021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199"/>
            <a:ext cx="1943100" cy="5638801"/>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4000" y="457199"/>
            <a:ext cx="7048500" cy="5638801"/>
          </a:xfrm>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pPr algn="r"/>
            <a:fld id="{E062C603-371F-4D8B-AFB8-8337237C6271}" type="datetime1">
              <a:rPr lang="es-ES" smtClean="0"/>
              <a:pPr algn="r"/>
              <a:t>05/02/2021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D1AE6EBB-BEC9-4000-8D95-40B44C4E2CA6}" type="datetime1">
              <a:rPr lang="es-ES" smtClean="0"/>
              <a:pPr/>
              <a:t>05/02/2021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es-ES" noProof="0" smtClean="0"/>
              <a:t>Editar el estilo de texto del patrón</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lgn="r">
              <a:defRPr/>
            </a:lvl1pPr>
          </a:lstStyle>
          <a:p>
            <a:fld id="{7CAF1BE7-5365-4137-AE14-A7C362FC891C}" type="datetime1">
              <a:rPr lang="es-ES" smtClean="0"/>
              <a:pPr/>
              <a:t>05/02/2021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CCE83AA6-4601-4BF7-BD54-99DD2B193FD1}" type="datetime1">
              <a:rPr lang="es-ES" smtClean="0"/>
              <a:pPr/>
              <a:t>05/02/2021</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algn="r"/>
            <a:fld id="{E31375A4-56A4-47D6-9801-1991572033F7}" type="slidenum">
              <a:rPr lang="es-ES" noProof="0" smtClean="0"/>
              <a:pPr algn="r"/>
              <a:t>‹Nº›</a:t>
            </a:fld>
            <a:endParaRPr lang="es-E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808DBE58-23DC-4EE9-8158-B69AC44D4A43}" type="datetime1">
              <a:rPr lang="es-ES" smtClean="0"/>
              <a:pPr/>
              <a:t>05/02/2021</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97C2EBBF-D49B-4842-B69E-CE552000DC09}" type="datetime1">
              <a:rPr lang="es-ES" smtClean="0"/>
              <a:pPr/>
              <a:t>05/02/2021</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defRPr/>
            </a:lvl1pPr>
          </a:lstStyle>
          <a:p>
            <a:pPr algn="r"/>
            <a:fld id="{AF364E66-D00E-49A9-9E62-AB0485562249}" type="datetime1">
              <a:rPr lang="es-ES" smtClean="0"/>
              <a:pPr algn="r"/>
              <a:t>05/02/2021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lgn="r">
              <a:defRPr/>
            </a:lvl1pPr>
          </a:lstStyle>
          <a:p>
            <a:fld id="{E31375A4-56A4-47D6-9801-1991572033F7}" type="slidenum">
              <a:rPr lang="es-ES" smtClean="0"/>
              <a:pPr/>
              <a:t>‹Nº›</a:t>
            </a:fld>
            <a:endParaRPr lang="es-E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600" noProof="0" dirty="0"/>
          </a:p>
        </p:txBody>
      </p:sp>
      <p:sp>
        <p:nvSpPr>
          <p:cNvPr id="2" name="Título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es-ES" noProof="0" smtClean="0"/>
              <a:t>Haga clic para modificar el estilo de título del patrón</a:t>
            </a:r>
            <a:endParaRPr lang="es-ES" noProof="0" dirty="0"/>
          </a:p>
        </p:txBody>
      </p:sp>
      <p:sp>
        <p:nvSpPr>
          <p:cNvPr id="3" name="Marcador de posición de imagen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8EB92E29-7FB2-4284-9496-FE061DBF8A30}" type="datetime1">
              <a:rPr lang="es-ES" smtClean="0"/>
              <a:pPr/>
              <a:t>05/02/2021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F03D15E0-E6C7-48CB-A009-DF16BCB95302}" type="datetime1">
              <a:rPr lang="es-ES" smtClean="0"/>
              <a:pPr/>
              <a:t>05/02/2021</a:t>
            </a:fld>
            <a:endParaRPr lang="es-ES" dirty="0"/>
          </a:p>
        </p:txBody>
      </p:sp>
      <p:sp>
        <p:nvSpPr>
          <p:cNvPr id="5" name="Marcador de posición de pie de pá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err="1" smtClean="0"/>
              <a:t>Router</a:t>
            </a:r>
            <a:endParaRPr lang="es-ES" dirty="0"/>
          </a:p>
        </p:txBody>
      </p:sp>
      <p:sp>
        <p:nvSpPr>
          <p:cNvPr id="3" name="Subtítulo 2"/>
          <p:cNvSpPr>
            <a:spLocks noGrp="1"/>
          </p:cNvSpPr>
          <p:nvPr>
            <p:ph type="subTitle" idx="1"/>
          </p:nvPr>
        </p:nvSpPr>
        <p:spPr/>
        <p:txBody>
          <a:bodyPr rtlCol="0"/>
          <a:lstStyle/>
          <a:p>
            <a:pPr algn="r" rtl="0"/>
            <a:r>
              <a:rPr lang="es-ES" dirty="0" smtClean="0"/>
              <a:t>García López José Gerardo</a:t>
            </a:r>
            <a:endParaRPr lang="es-ES"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43672" y="1484784"/>
            <a:ext cx="5688632" cy="2304256"/>
          </a:xfrm>
        </p:spPr>
        <p:txBody>
          <a:bodyPr>
            <a:noAutofit/>
          </a:bodyPr>
          <a:lstStyle/>
          <a:p>
            <a:pPr algn="ctr"/>
            <a:r>
              <a:rPr lang="es-EC" sz="9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GRACIAS</a:t>
            </a:r>
            <a:endPar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10866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smtClean="0"/>
              <a:t>Definición</a:t>
            </a:r>
            <a:endParaRPr lang="es-ES" dirty="0"/>
          </a:p>
        </p:txBody>
      </p:sp>
      <p:sp>
        <p:nvSpPr>
          <p:cNvPr id="14" name="Marcador de posición de contenido 13"/>
          <p:cNvSpPr>
            <a:spLocks noGrp="1"/>
          </p:cNvSpPr>
          <p:nvPr>
            <p:ph idx="1"/>
          </p:nvPr>
        </p:nvSpPr>
        <p:spPr/>
        <p:txBody>
          <a:bodyPr rtlCol="0"/>
          <a:lstStyle/>
          <a:p>
            <a:r>
              <a:rPr lang="es-ES" dirty="0"/>
              <a:t>Un </a:t>
            </a:r>
            <a:r>
              <a:rPr lang="es-ES" dirty="0" err="1"/>
              <a:t>router</a:t>
            </a:r>
            <a:r>
              <a:rPr lang="es-ES" dirty="0"/>
              <a:t> es un dispositivo de hardware que permite la interconexión de ordenadores en red.</a:t>
            </a:r>
          </a:p>
          <a:p>
            <a:endParaRPr lang="es-ES" dirty="0"/>
          </a:p>
          <a:p>
            <a:r>
              <a:rPr lang="es-ES" dirty="0"/>
              <a:t>El </a:t>
            </a:r>
            <a:r>
              <a:rPr lang="es-ES" dirty="0" err="1"/>
              <a:t>router</a:t>
            </a:r>
            <a:r>
              <a:rPr lang="es-ES" dirty="0"/>
              <a:t> o enrutador es un dispositivo que opera en capa tres de nivel de 3. Así, permite que varias redes u ordenadores se conecten entre sí y, por ejemplo, compartan una misma conexión de Internet</a:t>
            </a:r>
            <a:r>
              <a:rPr lang="es-ES" dirty="0" smtClean="0"/>
              <a:t>.</a:t>
            </a:r>
          </a:p>
          <a:p>
            <a:pPr marL="0" indent="0">
              <a:buNone/>
            </a:pPr>
            <a:endParaRPr lang="es-ES" dirty="0"/>
          </a:p>
          <a:p>
            <a:r>
              <a:rPr lang="es-ES" dirty="0"/>
              <a:t>Un </a:t>
            </a:r>
            <a:r>
              <a:rPr lang="es-ES" dirty="0" err="1"/>
              <a:t>router</a:t>
            </a:r>
            <a:r>
              <a:rPr lang="es-ES" dirty="0"/>
              <a:t> se vale de un protocolo de enrutamiento, que le permite comunicarse con otros enrutadores o encaminadores y compartir información entre sí para saber cuál es la ruta más rápida y adecuada para enviar datos.</a:t>
            </a:r>
            <a:endParaRPr lang="es-ES"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smtClean="0"/>
              <a:t>Origen</a:t>
            </a:r>
            <a:endParaRPr lang="es-ES" dirty="0"/>
          </a:p>
        </p:txBody>
      </p:sp>
      <p:sp>
        <p:nvSpPr>
          <p:cNvPr id="14" name="Marcador de posición de contenido 13"/>
          <p:cNvSpPr>
            <a:spLocks noGrp="1"/>
          </p:cNvSpPr>
          <p:nvPr>
            <p:ph idx="1"/>
          </p:nvPr>
        </p:nvSpPr>
        <p:spPr>
          <a:xfrm>
            <a:off x="1524000" y="1828800"/>
            <a:ext cx="5364088" cy="4267200"/>
          </a:xfrm>
        </p:spPr>
        <p:txBody>
          <a:bodyPr rtlCol="0"/>
          <a:lstStyle/>
          <a:p>
            <a:pPr fontAlgn="t"/>
            <a:r>
              <a:rPr lang="es-ES" dirty="0"/>
              <a:t>Desde principios de la década de los 70 se comenzó a trabajar exhaustivamente en un dispositivo que permitiera que una red de computadoras pudiese compartir sus datos. El primer antecedente fue una creación para los dispositivos de ARPANET, una red del sistema de defensa de Estados Unidos.</a:t>
            </a:r>
          </a:p>
          <a:p>
            <a:pPr fontAlgn="t"/>
            <a:r>
              <a:rPr lang="es-ES" dirty="0"/>
              <a:t>En los años siguientes, diversas iniciativas de origen gubernamental, académico y privado hicieron sus propios avances, entre los que se destaca el primer enrutador funcional, creado por Xerox en 1974.</a:t>
            </a:r>
          </a:p>
        </p:txBody>
      </p:sp>
      <p:pic>
        <p:nvPicPr>
          <p:cNvPr id="1026" name="Picture 2" descr="Resultado de imagen de router red histo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9008" y="2060848"/>
            <a:ext cx="5014843"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40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Funcionamiento</a:t>
            </a:r>
            <a:endParaRPr lang="en-US" dirty="0"/>
          </a:p>
        </p:txBody>
      </p:sp>
      <p:sp>
        <p:nvSpPr>
          <p:cNvPr id="3" name="Marcador de contenido 2"/>
          <p:cNvSpPr>
            <a:spLocks noGrp="1"/>
          </p:cNvSpPr>
          <p:nvPr>
            <p:ph idx="1"/>
          </p:nvPr>
        </p:nvSpPr>
        <p:spPr>
          <a:xfrm>
            <a:off x="1524000" y="1828800"/>
            <a:ext cx="8748464" cy="2608312"/>
          </a:xfrm>
        </p:spPr>
        <p:txBody>
          <a:bodyPr>
            <a:normAutofit lnSpcReduction="10000"/>
          </a:bodyPr>
          <a:lstStyle/>
          <a:p>
            <a:pPr marL="0" indent="0">
              <a:buNone/>
            </a:pPr>
            <a:r>
              <a:rPr lang="es-ES" dirty="0"/>
              <a:t>El funcionamiento básico de un enrutador o encaminador, como se deduce de su nombre, consiste en enviar los paquetes de red por el camino o ruta más adecuada en cada momento. Para ello almacena los paquetes recibidos y procesa la información de origen y destino que poseen. Con arreglo a esta información reenvía los paquetes a otro encaminador o bien al anfitrión final, en una actividad que se denomina 'encaminamiento'. Cada encaminador se encarga de decidir el siguiente salto en función de su tabla de reenvío o tabla de encaminamiento, la cual se genera mediante protocolos que deciden cuál es el camino más adecuado o corto, como protocolos basado en el algoritmo de </a:t>
            </a:r>
            <a:r>
              <a:rPr lang="es-ES" dirty="0" err="1"/>
              <a:t>Dijkstra</a:t>
            </a:r>
            <a:r>
              <a:rPr lang="es-ES" dirty="0"/>
              <a:t>.</a:t>
            </a:r>
            <a:endParaRPr lang="en-US" dirty="0"/>
          </a:p>
        </p:txBody>
      </p:sp>
    </p:spTree>
    <p:extLst>
      <p:ext uri="{BB962C8B-B14F-4D97-AF65-F5344CB8AC3E}">
        <p14:creationId xmlns:p14="http://schemas.microsoft.com/office/powerpoint/2010/main" val="1511816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Tareas asignadas</a:t>
            </a:r>
            <a:endParaRPr lang="en-US" dirty="0"/>
          </a:p>
        </p:txBody>
      </p:sp>
      <p:sp>
        <p:nvSpPr>
          <p:cNvPr id="3" name="Marcador de contenido 2"/>
          <p:cNvSpPr>
            <a:spLocks noGrp="1"/>
          </p:cNvSpPr>
          <p:nvPr>
            <p:ph idx="1"/>
          </p:nvPr>
        </p:nvSpPr>
        <p:spPr>
          <a:xfrm>
            <a:off x="1524000" y="1828800"/>
            <a:ext cx="8748464" cy="2608312"/>
          </a:xfrm>
        </p:spPr>
        <p:txBody>
          <a:bodyPr/>
          <a:lstStyle/>
          <a:p>
            <a:r>
              <a:rPr lang="es-ES" dirty="0"/>
              <a:t>Reenvío de paquetes: cuando un paquete llega al enlace de entrada de un encaminador, este tiene que pasar el paquete al enlace de salida apropiado. Una característica importante de los encaminadores es que no difunden tráfico difusivo.</a:t>
            </a:r>
          </a:p>
          <a:p>
            <a:r>
              <a:rPr lang="es-ES" dirty="0" smtClean="0"/>
              <a:t>Encaminamiento o enrutamiento </a:t>
            </a:r>
            <a:r>
              <a:rPr lang="es-ES" dirty="0"/>
              <a:t>de paquetes : mediante el uso de algoritmos de encaminamiento tiene que ser capaz de determinar la ruta que deben seguir los paquetes a medida que fluyen de un emisor a un receptor.</a:t>
            </a:r>
            <a:endParaRPr lang="en-US" dirty="0"/>
          </a:p>
        </p:txBody>
      </p:sp>
    </p:spTree>
    <p:extLst>
      <p:ext uri="{BB962C8B-B14F-4D97-AF65-F5344CB8AC3E}">
        <p14:creationId xmlns:p14="http://schemas.microsoft.com/office/powerpoint/2010/main" val="2972379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Componentes internos</a:t>
            </a:r>
            <a:endParaRPr lang="en-US" dirty="0"/>
          </a:p>
        </p:txBody>
      </p:sp>
      <p:sp>
        <p:nvSpPr>
          <p:cNvPr id="3" name="Marcador de contenido 2"/>
          <p:cNvSpPr>
            <a:spLocks noGrp="1"/>
          </p:cNvSpPr>
          <p:nvPr>
            <p:ph idx="1"/>
          </p:nvPr>
        </p:nvSpPr>
        <p:spPr>
          <a:xfrm>
            <a:off x="1524000" y="1828800"/>
            <a:ext cx="4211960" cy="4267200"/>
          </a:xfrm>
        </p:spPr>
        <p:txBody>
          <a:bodyPr>
            <a:normAutofit fontScale="92500" lnSpcReduction="20000"/>
          </a:bodyPr>
          <a:lstStyle/>
          <a:p>
            <a:r>
              <a:rPr lang="es-ES" b="1" dirty="0"/>
              <a:t>CPU</a:t>
            </a:r>
            <a:r>
              <a:rPr lang="es-ES" dirty="0"/>
              <a:t>: es el procesador del </a:t>
            </a:r>
            <a:r>
              <a:rPr lang="es-ES" dirty="0" err="1"/>
              <a:t>r</a:t>
            </a:r>
            <a:r>
              <a:rPr lang="es-ES" i="1" dirty="0" err="1"/>
              <a:t>outer</a:t>
            </a:r>
            <a:r>
              <a:rPr lang="es-ES" dirty="0"/>
              <a:t>, el que permite el arranque del resto de los componentes del dispositivo.</a:t>
            </a:r>
          </a:p>
          <a:p>
            <a:r>
              <a:rPr lang="es-ES" b="1" dirty="0"/>
              <a:t>Fuente de alimentación</a:t>
            </a:r>
            <a:r>
              <a:rPr lang="es-ES" dirty="0"/>
              <a:t>: es la conexión a la fuente de energía eléctrica, necesaria para su funcionamiento.</a:t>
            </a:r>
          </a:p>
          <a:p>
            <a:r>
              <a:rPr lang="es-ES" b="1" dirty="0"/>
              <a:t>Memoria ROM</a:t>
            </a:r>
            <a:r>
              <a:rPr lang="es-ES" dirty="0"/>
              <a:t>: aquí se guardan los códigos de diagnóstico de manera permanente.</a:t>
            </a:r>
          </a:p>
          <a:p>
            <a:r>
              <a:rPr lang="es-ES" b="1" dirty="0"/>
              <a:t>Memoria RAM</a:t>
            </a:r>
            <a:r>
              <a:rPr lang="es-ES" dirty="0"/>
              <a:t>: es el centro de almacenamiento de los datos.</a:t>
            </a:r>
          </a:p>
          <a:p>
            <a:r>
              <a:rPr lang="es-ES" b="1" dirty="0"/>
              <a:t>Memoria flash</a:t>
            </a:r>
            <a:r>
              <a:rPr lang="es-ES" dirty="0"/>
              <a:t>: es el lugar en el que se almacena el sistema operativo del </a:t>
            </a:r>
            <a:r>
              <a:rPr lang="es-ES" i="1" dirty="0" err="1"/>
              <a:t>router</a:t>
            </a:r>
            <a:r>
              <a:rPr lang="es-ES" dirty="0" smtClean="0"/>
              <a:t>.</a:t>
            </a:r>
            <a:endParaRPr lang="es-ES" dirty="0"/>
          </a:p>
        </p:txBody>
      </p:sp>
      <p:pic>
        <p:nvPicPr>
          <p:cNvPr id="2052" name="Picture 4" descr="Resultado de imagen de router componentes intern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976" y="1681162"/>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980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Componentes externos</a:t>
            </a:r>
            <a:endParaRPr lang="en-US" dirty="0"/>
          </a:p>
        </p:txBody>
      </p:sp>
      <p:sp>
        <p:nvSpPr>
          <p:cNvPr id="3" name="Marcador de contenido 2"/>
          <p:cNvSpPr>
            <a:spLocks noGrp="1"/>
          </p:cNvSpPr>
          <p:nvPr>
            <p:ph idx="1"/>
          </p:nvPr>
        </p:nvSpPr>
        <p:spPr>
          <a:xfrm>
            <a:off x="1524000" y="1828800"/>
            <a:ext cx="4211960" cy="4267200"/>
          </a:xfrm>
        </p:spPr>
        <p:txBody>
          <a:bodyPr>
            <a:normAutofit fontScale="92500" lnSpcReduction="10000"/>
          </a:bodyPr>
          <a:lstStyle/>
          <a:p>
            <a:r>
              <a:rPr lang="es-ES" b="1" dirty="0"/>
              <a:t>Conector WAN</a:t>
            </a:r>
            <a:r>
              <a:rPr lang="es-ES" dirty="0"/>
              <a:t>: es el acceso a la conexión telefónica.</a:t>
            </a:r>
          </a:p>
          <a:p>
            <a:r>
              <a:rPr lang="es-ES" b="1" dirty="0"/>
              <a:t>Conector LAN</a:t>
            </a:r>
            <a:r>
              <a:rPr lang="es-ES" dirty="0"/>
              <a:t>: son las conexiones entre el </a:t>
            </a:r>
            <a:r>
              <a:rPr lang="es-ES" i="1" dirty="0" err="1"/>
              <a:t>router</a:t>
            </a:r>
            <a:r>
              <a:rPr lang="es-ES" i="1" dirty="0"/>
              <a:t> </a:t>
            </a:r>
            <a:r>
              <a:rPr lang="es-ES" dirty="0"/>
              <a:t>y los dispositivos, por esto suele ser más de un conector.</a:t>
            </a:r>
          </a:p>
          <a:p>
            <a:r>
              <a:rPr lang="es-ES" b="1" dirty="0"/>
              <a:t>Antena</a:t>
            </a:r>
            <a:r>
              <a:rPr lang="es-ES" dirty="0"/>
              <a:t>: un </a:t>
            </a:r>
            <a:r>
              <a:rPr lang="es-ES" i="1" dirty="0" err="1"/>
              <a:t>router</a:t>
            </a:r>
            <a:r>
              <a:rPr lang="es-ES" dirty="0"/>
              <a:t> puede tener una o varias antenas, aunque en los modelos actuales la conexión </a:t>
            </a:r>
            <a:r>
              <a:rPr lang="es-ES" dirty="0" err="1"/>
              <a:t>Wi</a:t>
            </a:r>
            <a:r>
              <a:rPr lang="es-ES" dirty="0"/>
              <a:t> Fi ya viene incorporada.</a:t>
            </a:r>
          </a:p>
          <a:p>
            <a:r>
              <a:rPr lang="es-ES" b="1" dirty="0"/>
              <a:t>Conector SC/APC</a:t>
            </a:r>
            <a:r>
              <a:rPr lang="es-ES" dirty="0"/>
              <a:t>: es el acceso a la conexión de fibra óptica.</a:t>
            </a:r>
          </a:p>
          <a:p>
            <a:r>
              <a:rPr lang="es-ES" b="1" dirty="0"/>
              <a:t>Indicadores LED</a:t>
            </a:r>
            <a:r>
              <a:rPr lang="es-ES" dirty="0"/>
              <a:t>: sirven para indicar el estado del </a:t>
            </a:r>
            <a:r>
              <a:rPr lang="es-ES" i="1" dirty="0" err="1"/>
              <a:t>router</a:t>
            </a:r>
            <a:r>
              <a:rPr lang="es-ES" dirty="0"/>
              <a:t> (encendido, apagado, conexión activa, etc.).</a:t>
            </a:r>
          </a:p>
          <a:p>
            <a:endParaRPr lang="es-ES" dirty="0"/>
          </a:p>
        </p:txBody>
      </p:sp>
      <p:pic>
        <p:nvPicPr>
          <p:cNvPr id="3074" name="Picture 2" descr="Resultado de imagen de router componentes extern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096" y="2600324"/>
            <a:ext cx="428625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75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Algoritmos</a:t>
            </a:r>
            <a:r>
              <a:rPr lang="en-US" dirty="0"/>
              <a:t> de </a:t>
            </a:r>
            <a:r>
              <a:rPr lang="en-US" dirty="0" err="1" smtClean="0"/>
              <a:t>enrutamiento</a:t>
            </a:r>
            <a:endParaRPr lang="en-US" dirty="0"/>
          </a:p>
        </p:txBody>
      </p:sp>
      <p:sp>
        <p:nvSpPr>
          <p:cNvPr id="3" name="Marcador de contenido 2"/>
          <p:cNvSpPr>
            <a:spLocks noGrp="1"/>
          </p:cNvSpPr>
          <p:nvPr>
            <p:ph idx="1"/>
          </p:nvPr>
        </p:nvSpPr>
        <p:spPr>
          <a:xfrm>
            <a:off x="1526866" y="1916832"/>
            <a:ext cx="3240360" cy="4336504"/>
          </a:xfrm>
        </p:spPr>
        <p:txBody>
          <a:bodyPr/>
          <a:lstStyle/>
          <a:p>
            <a:pPr marL="0" indent="0" algn="ctr">
              <a:buNone/>
            </a:pPr>
            <a:r>
              <a:rPr lang="es-ES" dirty="0"/>
              <a:t>Los </a:t>
            </a:r>
            <a:r>
              <a:rPr lang="es-ES" dirty="0" err="1"/>
              <a:t>routers</a:t>
            </a:r>
            <a:r>
              <a:rPr lang="es-ES" dirty="0"/>
              <a:t> del tipo vector de distancias generan una tabla de enrutamiento que calcula el "costo" (en términos de número de saltos) de cada ruta y después envían esta tabla a los </a:t>
            </a:r>
            <a:r>
              <a:rPr lang="es-ES" dirty="0" err="1"/>
              <a:t>routers</a:t>
            </a:r>
            <a:r>
              <a:rPr lang="es-ES" dirty="0"/>
              <a:t> cercanos. Para cada solicitud de conexión el </a:t>
            </a:r>
            <a:r>
              <a:rPr lang="es-ES" dirty="0" err="1"/>
              <a:t>router</a:t>
            </a:r>
            <a:r>
              <a:rPr lang="es-ES" dirty="0"/>
              <a:t> elige la ruta menos costosa</a:t>
            </a:r>
            <a:r>
              <a:rPr lang="es-ES" dirty="0" smtClean="0"/>
              <a:t>.</a:t>
            </a:r>
            <a:endParaRPr lang="es-ES" dirty="0"/>
          </a:p>
        </p:txBody>
      </p:sp>
      <p:sp>
        <p:nvSpPr>
          <p:cNvPr id="4" name="Marcador de contenido 2"/>
          <p:cNvSpPr txBox="1">
            <a:spLocks/>
          </p:cNvSpPr>
          <p:nvPr/>
        </p:nvSpPr>
        <p:spPr>
          <a:xfrm>
            <a:off x="6240016" y="1916832"/>
            <a:ext cx="3312368" cy="43365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ctr">
              <a:buNone/>
            </a:pPr>
            <a:r>
              <a:rPr lang="es-ES" dirty="0"/>
              <a:t>Los </a:t>
            </a:r>
            <a:r>
              <a:rPr lang="es-ES" dirty="0" err="1"/>
              <a:t>routers</a:t>
            </a:r>
            <a:r>
              <a:rPr lang="es-ES" dirty="0"/>
              <a:t> del tipo estado de enlace escuchan continuamente la red para poder identificar los diferentes elementos que la rodean. Con esta información, cada </a:t>
            </a:r>
            <a:r>
              <a:rPr lang="es-ES" dirty="0" err="1"/>
              <a:t>router</a:t>
            </a:r>
            <a:r>
              <a:rPr lang="es-ES" dirty="0"/>
              <a:t> calcula la ruta más corta (en tiempo) a los </a:t>
            </a:r>
            <a:r>
              <a:rPr lang="es-ES" dirty="0" err="1"/>
              <a:t>routers</a:t>
            </a:r>
            <a:r>
              <a:rPr lang="es-ES" dirty="0"/>
              <a:t> cercanos y envía esta información en forma de paquetes de actualización. Finalmente, cada </a:t>
            </a:r>
            <a:r>
              <a:rPr lang="es-ES" dirty="0" err="1"/>
              <a:t>router</a:t>
            </a:r>
            <a:r>
              <a:rPr lang="es-ES" dirty="0"/>
              <a:t> confecciona su tabla de enrutamiento calculando las rutas más cortas hacia otros </a:t>
            </a:r>
            <a:r>
              <a:rPr lang="es-ES" dirty="0" err="1"/>
              <a:t>routers</a:t>
            </a:r>
            <a:r>
              <a:rPr lang="es-ES" dirty="0"/>
              <a:t> (mediante el algoritmo de </a:t>
            </a:r>
            <a:r>
              <a:rPr lang="es-ES" dirty="0" err="1"/>
              <a:t>Dijkstra</a:t>
            </a:r>
            <a:r>
              <a:rPr lang="es-ES" dirty="0"/>
              <a:t>).</a:t>
            </a:r>
          </a:p>
        </p:txBody>
      </p:sp>
    </p:spTree>
    <p:extLst>
      <p:ext uri="{BB962C8B-B14F-4D97-AF65-F5344CB8AC3E}">
        <p14:creationId xmlns:p14="http://schemas.microsoft.com/office/powerpoint/2010/main" val="85214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Arquitectura</a:t>
            </a:r>
            <a:endParaRPr lang="en-US" dirty="0"/>
          </a:p>
        </p:txBody>
      </p:sp>
      <p:sp>
        <p:nvSpPr>
          <p:cNvPr id="3" name="Marcador de contenido 2"/>
          <p:cNvSpPr>
            <a:spLocks noGrp="1"/>
          </p:cNvSpPr>
          <p:nvPr>
            <p:ph idx="1"/>
          </p:nvPr>
        </p:nvSpPr>
        <p:spPr/>
        <p:txBody>
          <a:bodyPr>
            <a:normAutofit fontScale="92500" lnSpcReduction="10000"/>
          </a:bodyPr>
          <a:lstStyle/>
          <a:p>
            <a:r>
              <a:rPr lang="es-ES" dirty="0"/>
              <a:t>Puertos de entrada: realiza las funciones de la capa física consistentes en la terminación de un enlace físico de entrada a un encaminador; realiza las funciones de la capa de enlace de datos necesarias para </a:t>
            </a:r>
            <a:r>
              <a:rPr lang="es-ES" dirty="0" err="1"/>
              <a:t>interoperar</a:t>
            </a:r>
            <a:r>
              <a:rPr lang="es-ES" dirty="0"/>
              <a:t> con las funciones de la capa de enlace de datos en el lado remoto del enlace de entrada; realiza también una función de búsqueda y reenvío de modo que un paquete reenviado dentro del entramado de conmutación del encaminador emerge en el puerto de salida apropiado.</a:t>
            </a:r>
          </a:p>
          <a:p>
            <a:r>
              <a:rPr lang="es-ES" dirty="0"/>
              <a:t>Entrada de conmutación: conecta los puertos de entrada del enrutador a sus puertos de salida.</a:t>
            </a:r>
          </a:p>
          <a:p>
            <a:r>
              <a:rPr lang="es-ES" dirty="0"/>
              <a:t>Puertos de salida: almacena los paquetes que le han sido reenviados a través del puerto de conmutación y los transmite al enlace de salida. Realiza entonces la función inversa de la capa física y de la capa de enlace que el puerto de entrada.</a:t>
            </a:r>
          </a:p>
          <a:p>
            <a:r>
              <a:rPr lang="es-ES" dirty="0"/>
              <a:t>Procesador de encaminamiento: ejecuta los protocolos de </a:t>
            </a:r>
            <a:r>
              <a:rPr lang="es-ES" dirty="0" err="1"/>
              <a:t>ip</a:t>
            </a:r>
            <a:r>
              <a:rPr lang="es-ES" dirty="0"/>
              <a:t> encaminamiento, mantiene la información de encaminamiento y las tablas de reenvío y realiza funciones de gestión de red dentro del enrutador.</a:t>
            </a:r>
            <a:endParaRPr lang="en-US" dirty="0"/>
          </a:p>
        </p:txBody>
      </p:sp>
    </p:spTree>
    <p:extLst>
      <p:ext uri="{BB962C8B-B14F-4D97-AF65-F5344CB8AC3E}">
        <p14:creationId xmlns:p14="http://schemas.microsoft.com/office/powerpoint/2010/main" val="1306634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Equipo informático 16 × 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91_TF02901026_TF02901026.potx" id="{542403D4-CC65-4431-A4E3-55163509A0B1}" vid="{AF8CDC02-FD01-4345-AAA1-0E99693BFDBD}"/>
    </a:ext>
  </a:extLst>
</a:theme>
</file>

<file path=ppt/theme/theme2.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Presentación de diseño de circuito tecnológico de empresa (panorámica)</Template>
  <TotalTime>0</TotalTime>
  <Words>811</Words>
  <Application>Microsoft Office PowerPoint</Application>
  <PresentationFormat>Panorámica</PresentationFormat>
  <Paragraphs>39</Paragraphs>
  <Slides>10</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Candara</vt:lpstr>
      <vt:lpstr>Consolas</vt:lpstr>
      <vt:lpstr>Equipo informático 16 × 9</vt:lpstr>
      <vt:lpstr>Router</vt:lpstr>
      <vt:lpstr>Definición</vt:lpstr>
      <vt:lpstr>Origen</vt:lpstr>
      <vt:lpstr>Funcionamiento</vt:lpstr>
      <vt:lpstr>Tareas asignadas</vt:lpstr>
      <vt:lpstr>Componentes internos</vt:lpstr>
      <vt:lpstr>Componentes externos</vt:lpstr>
      <vt:lpstr>Algoritmos de enrutamiento</vt:lpstr>
      <vt:lpstr>Arquitectura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2021-02-06T02:45:33Z</dcterms:created>
  <dcterms:modified xsi:type="dcterms:W3CDTF">2021-02-06T04:25:47Z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