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2" r:id="rId3"/>
    <p:sldId id="285" r:id="rId4"/>
    <p:sldId id="283" r:id="rId5"/>
    <p:sldId id="284" r:id="rId6"/>
    <p:sldId id="286" r:id="rId7"/>
    <p:sldId id="287" r:id="rId8"/>
    <p:sldId id="288" r:id="rId9"/>
    <p:sldId id="289" r:id="rId10"/>
    <p:sldId id="290" r:id="rId11"/>
    <p:sldId id="291" r:id="rId12"/>
    <p:sldId id="292" r:id="rId13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461DEDA-62C9-46AF-A3F6-3B2BAE998AA5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DCEFFC1-90B7-4E5B-A953-D2BDC0116F9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F7C314A-07BA-43DE-9B75-1A2DBE0D98AD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4B17282-C476-45B6-8B27-492808789394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CCD1DF7-CA76-4767-BEAF-708D041D9A11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33A80B7-C345-4761-A97B-E0AB88E4187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846E716-4E58-47FE-A083-C05345A58269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76F6A77-341E-4CCC-9324-C495C6CD10AB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960480" y="292320"/>
            <a:ext cx="10270440" cy="418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A2DB827-9D08-4053-B19F-6D9F95CE6CD4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BE82B8F-4EA4-4C31-A596-FC8CA7FB7CB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22480F5-818C-495E-A6FD-8E588D06BA2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E47A77D-E990-4D07-A7B7-A693EE4D962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g object 16"/>
          <p:cNvSpPr/>
          <p:nvPr/>
        </p:nvSpPr>
        <p:spPr>
          <a:xfrm>
            <a:off x="0" y="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2A4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" name="bg object 17"/>
          <p:cNvPicPr/>
          <p:nvPr/>
        </p:nvPicPr>
        <p:blipFill>
          <a:blip r:embed="rId14"/>
          <a:stretch/>
        </p:blipFill>
        <p:spPr>
          <a:xfrm>
            <a:off x="0" y="0"/>
            <a:ext cx="1247760" cy="5511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t-BR" sz="3600" b="0" strike="noStrike" spc="-1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142640" y="1385280"/>
            <a:ext cx="9601560" cy="467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>
          <a:xfrm>
            <a:off x="11667600" y="6387120"/>
            <a:ext cx="484920" cy="42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 indent="0">
              <a:lnSpc>
                <a:spcPts val="3189"/>
              </a:lnSpc>
              <a:buNone/>
              <a:defRPr lang="pt-BR" sz="2800" b="1" strike="noStrike" spc="-52">
                <a:solidFill>
                  <a:srgbClr val="DBE9F8"/>
                </a:solidFill>
                <a:latin typeface="Arial"/>
              </a:defRPr>
            </a:lvl1pPr>
          </a:lstStyle>
          <a:p>
            <a:pPr marL="38160" indent="0">
              <a:lnSpc>
                <a:spcPts val="3189"/>
              </a:lnSpc>
              <a:buNone/>
            </a:pPr>
            <a:fld id="{8F0ACD68-E8F5-45AE-846F-2EE65EF81239}" type="slidenum">
              <a:rPr lang="pt-BR" sz="2800" b="1" strike="noStrike" spc="-52">
                <a:solidFill>
                  <a:srgbClr val="DBE9F8"/>
                </a:solidFill>
                <a:latin typeface="Arial"/>
              </a:rPr>
              <a:t>‹nº›</a:t>
            </a:fld>
            <a:endParaRPr lang="pt-BR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/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905832" y="1193500"/>
            <a:ext cx="7488360" cy="19890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lang="pt-BR" sz="5400" b="1" strike="noStrike" spc="-12" dirty="0">
                <a:latin typeface="Arial"/>
              </a:rPr>
              <a:t>Sistema Fleet – Gerenciador de Frotas</a:t>
            </a:r>
            <a:endParaRPr lang="pt-BR" sz="5400" b="0" strike="noStrike" spc="-1" dirty="0">
              <a:latin typeface="Calibri"/>
            </a:endParaRPr>
          </a:p>
        </p:txBody>
      </p:sp>
      <p:sp>
        <p:nvSpPr>
          <p:cNvPr id="175" name="object 4"/>
          <p:cNvSpPr/>
          <p:nvPr/>
        </p:nvSpPr>
        <p:spPr>
          <a:xfrm>
            <a:off x="830880" y="4412520"/>
            <a:ext cx="3880080" cy="13464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6480" algn="ctr">
              <a:lnSpc>
                <a:spcPct val="100000"/>
              </a:lnSpc>
              <a:spcBef>
                <a:spcPts val="99"/>
              </a:spcBef>
            </a:pPr>
            <a:r>
              <a:rPr lang="pt-BR" sz="2000" b="0" strike="noStrike" spc="-1" dirty="0">
                <a:latin typeface="Arial MT"/>
              </a:rPr>
              <a:t>José Henn</a:t>
            </a:r>
          </a:p>
          <a:p>
            <a:pPr marL="6480" algn="ctr">
              <a:lnSpc>
                <a:spcPct val="100000"/>
              </a:lnSpc>
              <a:spcBef>
                <a:spcPts val="99"/>
              </a:spcBef>
            </a:pPr>
            <a:r>
              <a:rPr lang="pt-BR" sz="2000" b="0" strike="noStrike" spc="-1" dirty="0">
                <a:latin typeface="Arial MT"/>
              </a:rPr>
              <a:t>Josué Borges</a:t>
            </a:r>
          </a:p>
          <a:p>
            <a:pPr marL="6480" algn="ctr">
              <a:lnSpc>
                <a:spcPct val="100000"/>
              </a:lnSpc>
              <a:spcBef>
                <a:spcPts val="99"/>
              </a:spcBef>
            </a:pPr>
            <a:r>
              <a:rPr lang="pt-BR" sz="2000" b="0" strike="noStrike" spc="-1" dirty="0">
                <a:latin typeface="Arial"/>
              </a:rPr>
              <a:t>Luiz </a:t>
            </a:r>
            <a:r>
              <a:rPr lang="pt-BR" sz="2000" b="0" strike="noStrike" spc="-1" dirty="0" err="1">
                <a:latin typeface="Arial"/>
              </a:rPr>
              <a:t>Triches</a:t>
            </a:r>
            <a:endParaRPr lang="pt-BR" sz="2000" b="0" strike="noStrike" spc="-1" dirty="0">
              <a:latin typeface="Arial"/>
            </a:endParaRPr>
          </a:p>
          <a:p>
            <a:pPr marL="1440" algn="ctr">
              <a:lnSpc>
                <a:spcPct val="100000"/>
              </a:lnSpc>
              <a:spcBef>
                <a:spcPts val="604"/>
              </a:spcBef>
            </a:pPr>
            <a:r>
              <a:rPr lang="pt-BR" sz="2000" spc="-1" dirty="0">
                <a:latin typeface="Arial MT"/>
              </a:rPr>
              <a:t>3</a:t>
            </a:r>
            <a:r>
              <a:rPr lang="pt-BR" sz="2000" b="0" strike="noStrike" spc="-1" dirty="0">
                <a:latin typeface="Arial MT"/>
              </a:rPr>
              <a:t>ª</a:t>
            </a:r>
            <a:r>
              <a:rPr lang="pt-BR" sz="2000" b="0" strike="noStrike" spc="-55" dirty="0">
                <a:latin typeface="Arial MT"/>
              </a:rPr>
              <a:t> </a:t>
            </a:r>
            <a:r>
              <a:rPr lang="pt-BR" sz="2000" b="0" strike="noStrike" spc="-1" dirty="0">
                <a:latin typeface="Arial MT"/>
              </a:rPr>
              <a:t>Fase</a:t>
            </a:r>
            <a:r>
              <a:rPr lang="pt-BR" sz="2000" b="0" strike="noStrike" spc="-55" dirty="0">
                <a:latin typeface="Arial MT"/>
              </a:rPr>
              <a:t> </a:t>
            </a:r>
            <a:r>
              <a:rPr lang="pt-BR" sz="2000" b="0" strike="noStrike" spc="-1" dirty="0">
                <a:latin typeface="Arial MT"/>
              </a:rPr>
              <a:t>–</a:t>
            </a:r>
            <a:r>
              <a:rPr lang="pt-BR" sz="2000" b="0" strike="noStrike" spc="-46" dirty="0">
                <a:latin typeface="Arial MT"/>
              </a:rPr>
              <a:t> </a:t>
            </a:r>
            <a:r>
              <a:rPr lang="pt-BR" sz="2000" b="0" strike="noStrike" spc="-1" dirty="0">
                <a:latin typeface="Arial MT"/>
              </a:rPr>
              <a:t>Ciência</a:t>
            </a:r>
            <a:r>
              <a:rPr lang="pt-BR" sz="2000" b="0" strike="noStrike" spc="-52" dirty="0">
                <a:latin typeface="Arial MT"/>
              </a:rPr>
              <a:t> </a:t>
            </a:r>
            <a:r>
              <a:rPr lang="pt-BR" sz="2000" b="0" strike="noStrike" spc="-1" dirty="0">
                <a:latin typeface="Arial MT"/>
              </a:rPr>
              <a:t>da</a:t>
            </a:r>
            <a:r>
              <a:rPr lang="pt-BR" sz="2000" b="0" strike="noStrike" spc="-35" dirty="0">
                <a:latin typeface="Arial MT"/>
              </a:rPr>
              <a:t> </a:t>
            </a:r>
            <a:r>
              <a:rPr lang="pt-BR" sz="2000" b="0" strike="noStrike" spc="-12" dirty="0">
                <a:latin typeface="Arial MT"/>
              </a:rPr>
              <a:t>Computação</a:t>
            </a:r>
            <a:endParaRPr lang="pt-BR" sz="2000" b="0" strike="noStrike" spc="-1" dirty="0">
              <a:latin typeface="Arial"/>
            </a:endParaRPr>
          </a:p>
        </p:txBody>
      </p:sp>
      <p:pic>
        <p:nvPicPr>
          <p:cNvPr id="176" name="object 5"/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sp>
        <p:nvSpPr>
          <p:cNvPr id="177" name="object 6"/>
          <p:cNvSpPr/>
          <p:nvPr/>
        </p:nvSpPr>
        <p:spPr>
          <a:xfrm>
            <a:off x="7380000" y="6120000"/>
            <a:ext cx="4593240" cy="3205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2000" b="0" strike="noStrike" spc="-1" dirty="0">
                <a:latin typeface="Arial MT"/>
              </a:rPr>
              <a:t>São</a:t>
            </a:r>
            <a:r>
              <a:rPr lang="pt-BR" sz="2000" b="0" strike="noStrike" spc="-32" dirty="0">
                <a:latin typeface="Arial MT"/>
              </a:rPr>
              <a:t> </a:t>
            </a:r>
            <a:r>
              <a:rPr lang="pt-BR" sz="2000" b="0" strike="noStrike" spc="-1" dirty="0">
                <a:latin typeface="Arial MT"/>
              </a:rPr>
              <a:t>Miguel</a:t>
            </a:r>
            <a:r>
              <a:rPr lang="pt-BR" sz="2000" b="0" strike="noStrike" spc="-26" dirty="0">
                <a:latin typeface="Arial MT"/>
              </a:rPr>
              <a:t> </a:t>
            </a:r>
            <a:r>
              <a:rPr lang="pt-BR" sz="2000" b="0" strike="noStrike" spc="-1" dirty="0">
                <a:latin typeface="Arial MT"/>
              </a:rPr>
              <a:t>do</a:t>
            </a:r>
            <a:r>
              <a:rPr lang="pt-BR" sz="2000" b="0" strike="noStrike" spc="-41" dirty="0">
                <a:latin typeface="Arial MT"/>
              </a:rPr>
              <a:t> </a:t>
            </a:r>
            <a:r>
              <a:rPr lang="pt-BR" sz="2000" b="0" strike="noStrike" spc="-1" dirty="0">
                <a:latin typeface="Arial MT"/>
              </a:rPr>
              <a:t>Oeste,</a:t>
            </a:r>
            <a:r>
              <a:rPr lang="pt-BR" sz="2000" b="0" strike="noStrike" spc="-72" dirty="0">
                <a:latin typeface="Arial MT"/>
              </a:rPr>
              <a:t> </a:t>
            </a:r>
            <a:r>
              <a:rPr lang="pt-BR" sz="2000" b="0" strike="noStrike" spc="-41" dirty="0">
                <a:latin typeface="Arial MT"/>
              </a:rPr>
              <a:t>Julho</a:t>
            </a:r>
            <a:r>
              <a:rPr lang="pt-BR" sz="2000" b="0" strike="noStrike" spc="-126" dirty="0">
                <a:latin typeface="Arial MT"/>
              </a:rPr>
              <a:t> </a:t>
            </a:r>
            <a:r>
              <a:rPr lang="pt-BR" sz="2000" b="0" strike="noStrike" spc="-1" dirty="0">
                <a:latin typeface="Arial MT"/>
              </a:rPr>
              <a:t>de</a:t>
            </a:r>
            <a:r>
              <a:rPr lang="pt-BR" sz="2000" b="0" strike="noStrike" spc="-26" dirty="0">
                <a:latin typeface="Arial MT"/>
              </a:rPr>
              <a:t> </a:t>
            </a:r>
            <a:r>
              <a:rPr lang="pt-BR" sz="2000" b="0" strike="noStrike" spc="-21" dirty="0">
                <a:latin typeface="Arial MT"/>
              </a:rPr>
              <a:t>2025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179" name="object 8"/>
          <p:cNvSpPr/>
          <p:nvPr/>
        </p:nvSpPr>
        <p:spPr>
          <a:xfrm>
            <a:off x="720000" y="3600000"/>
            <a:ext cx="4418640" cy="28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3240" algn="ctr">
              <a:lnSpc>
                <a:spcPct val="100000"/>
              </a:lnSpc>
              <a:spcBef>
                <a:spcPts val="99"/>
              </a:spcBef>
            </a:pPr>
            <a:r>
              <a:rPr lang="pt-BR" sz="1800" b="0" i="1" strike="noStrike" spc="-12" dirty="0">
                <a:latin typeface="Arial"/>
              </a:rPr>
              <a:t>Trabalho</a:t>
            </a:r>
            <a:r>
              <a:rPr lang="pt-BR" sz="1800" b="0" i="1" strike="noStrike" spc="-32" dirty="0">
                <a:latin typeface="Arial"/>
              </a:rPr>
              <a:t> </a:t>
            </a:r>
            <a:r>
              <a:rPr lang="pt-BR" sz="1800" b="0" i="1" strike="noStrike" spc="-1" dirty="0">
                <a:latin typeface="Arial"/>
              </a:rPr>
              <a:t>Final</a:t>
            </a:r>
            <a:r>
              <a:rPr lang="pt-BR" sz="1800" b="0" i="1" strike="noStrike" spc="-21" dirty="0">
                <a:latin typeface="Arial"/>
              </a:rPr>
              <a:t> </a:t>
            </a:r>
            <a:r>
              <a:rPr lang="pt-BR" sz="1800" b="0" i="1" strike="noStrike" spc="-1" dirty="0">
                <a:latin typeface="Arial"/>
              </a:rPr>
              <a:t>–</a:t>
            </a:r>
            <a:r>
              <a:rPr lang="pt-BR" sz="1800" b="0" i="1" strike="noStrike" spc="-41" dirty="0">
                <a:latin typeface="Arial"/>
              </a:rPr>
              <a:t> </a:t>
            </a:r>
            <a:r>
              <a:rPr lang="pt-BR" sz="1800" b="0" i="1" strike="noStrike" spc="-26" dirty="0">
                <a:latin typeface="Arial"/>
              </a:rPr>
              <a:t> </a:t>
            </a:r>
            <a:r>
              <a:rPr lang="pt-BR" sz="1800" b="0" i="1" strike="noStrike" spc="-1" dirty="0">
                <a:latin typeface="Arial"/>
              </a:rPr>
              <a:t>Banco</a:t>
            </a:r>
            <a:r>
              <a:rPr lang="pt-BR" sz="1800" b="0" i="1" strike="noStrike" spc="-15" dirty="0">
                <a:latin typeface="Arial"/>
              </a:rPr>
              <a:t> </a:t>
            </a:r>
            <a:r>
              <a:rPr lang="pt-BR" sz="1800" b="0" i="1" strike="noStrike" spc="-1" dirty="0">
                <a:latin typeface="Arial"/>
              </a:rPr>
              <a:t>de</a:t>
            </a:r>
            <a:r>
              <a:rPr lang="pt-BR" sz="1800" b="0" i="1" strike="noStrike" spc="-32" dirty="0">
                <a:latin typeface="Arial"/>
              </a:rPr>
              <a:t> </a:t>
            </a:r>
            <a:r>
              <a:rPr lang="pt-BR" sz="1800" b="0" i="1" strike="noStrike" spc="-1" dirty="0">
                <a:latin typeface="Arial"/>
              </a:rPr>
              <a:t>Dados I</a:t>
            </a:r>
            <a:r>
              <a:rPr lang="pt-BR" sz="1800" b="0" i="1" strike="noStrike" spc="-32" dirty="0">
                <a:latin typeface="Arial"/>
              </a:rPr>
              <a:t> 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7" name="Imagem 6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615D7988-952A-61B7-73FE-A2E99C7BEA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AB8C176-FFA2-66D7-52F0-4BFC0DD09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>
            <a:extLst>
              <a:ext uri="{FF2B5EF4-FFF2-40B4-BE49-F238E27FC236}">
                <a16:creationId xmlns:a16="http://schemas.microsoft.com/office/drawing/2014/main" id="{BC217531-31EB-61F8-D478-2EF90BA8B2B8}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>
            <a:extLst>
              <a:ext uri="{FF2B5EF4-FFF2-40B4-BE49-F238E27FC236}">
                <a16:creationId xmlns:a16="http://schemas.microsoft.com/office/drawing/2014/main" id="{8E128744-4C9B-1DC6-77DB-30174C3B6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360" y="302731"/>
            <a:ext cx="8034819" cy="1557241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r>
              <a:rPr lang="pt-BR" sz="5000" dirty="0"/>
              <a:t>Relatório 3: Abastecimentos por Motorista</a:t>
            </a:r>
            <a:endParaRPr lang="pt-BR" sz="5000" b="1" dirty="0"/>
          </a:p>
        </p:txBody>
      </p:sp>
      <p:sp>
        <p:nvSpPr>
          <p:cNvPr id="175" name="object 4">
            <a:extLst>
              <a:ext uri="{FF2B5EF4-FFF2-40B4-BE49-F238E27FC236}">
                <a16:creationId xmlns:a16="http://schemas.microsoft.com/office/drawing/2014/main" id="{26F216FA-0234-9251-D336-5E3AC967FCB5}"/>
              </a:ext>
            </a:extLst>
          </p:cNvPr>
          <p:cNvSpPr/>
          <p:nvPr/>
        </p:nvSpPr>
        <p:spPr>
          <a:xfrm>
            <a:off x="596570" y="2574020"/>
            <a:ext cx="5499310" cy="30904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 dirty="0">
                <a:latin typeface="Arial" panose="020B0604020202020204" pitchFamily="34" charset="0"/>
              </a:rPr>
              <a:t>Objetivo:</a:t>
            </a:r>
            <a:r>
              <a:rPr lang="pt-BR" altLang="pt-BR" sz="2000" dirty="0">
                <a:latin typeface="Arial" panose="020B0604020202020204" pitchFamily="34" charset="0"/>
              </a:rPr>
              <a:t> Listar abastecimentos feitos por motorista em um período.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/>
            </a:r>
            <a:br>
              <a:rPr lang="pt-BR" altLang="pt-BR" sz="2000" dirty="0">
                <a:latin typeface="Arial" panose="020B0604020202020204" pitchFamily="34" charset="0"/>
              </a:rPr>
            </a:br>
            <a:r>
              <a:rPr lang="pt-BR" altLang="pt-BR" sz="2000" dirty="0">
                <a:latin typeface="Arial" panose="020B0604020202020204" pitchFamily="34" charset="0"/>
              </a:rPr>
              <a:t>🔍 </a:t>
            </a:r>
            <a:r>
              <a:rPr lang="pt-BR" altLang="pt-BR" sz="2000" b="1" dirty="0">
                <a:latin typeface="Arial" panose="020B0604020202020204" pitchFamily="34" charset="0"/>
              </a:rPr>
              <a:t>Técnica:</a:t>
            </a:r>
            <a:r>
              <a:rPr lang="pt-BR" altLang="pt-BR" sz="2000" dirty="0">
                <a:latin typeface="Arial" panose="020B0604020202020204" pitchFamily="34" charset="0"/>
              </a:rPr>
              <a:t> </a:t>
            </a:r>
            <a:r>
              <a:rPr lang="pt-BR" altLang="pt-BR" sz="2000" dirty="0">
                <a:latin typeface="Arial Unicode MS"/>
              </a:rPr>
              <a:t>JOIN</a:t>
            </a:r>
            <a:r>
              <a:rPr lang="pt-BR" altLang="pt-BR" sz="2000" dirty="0"/>
              <a:t>, </a:t>
            </a:r>
            <a:r>
              <a:rPr lang="pt-BR" altLang="pt-BR" sz="2000" dirty="0">
                <a:latin typeface="Arial Unicode MS"/>
              </a:rPr>
              <a:t>WHERE</a:t>
            </a:r>
            <a:r>
              <a:rPr lang="pt-BR" altLang="pt-BR" sz="2000" dirty="0"/>
              <a:t> com intervalo de datas.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/>
            </a:r>
            <a:br>
              <a:rPr lang="pt-BR" altLang="pt-BR" sz="2000" dirty="0">
                <a:latin typeface="Arial" panose="020B0604020202020204" pitchFamily="34" charset="0"/>
              </a:rPr>
            </a:br>
            <a:r>
              <a:rPr lang="pt-BR" altLang="pt-BR" sz="2000" dirty="0">
                <a:latin typeface="Arial" panose="020B0604020202020204" pitchFamily="34" charset="0"/>
              </a:rPr>
              <a:t>📝 Litros abastecidos, valor e veículo usado.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</p:txBody>
      </p:sp>
      <p:pic>
        <p:nvPicPr>
          <p:cNvPr id="176" name="object 5">
            <a:extLst>
              <a:ext uri="{FF2B5EF4-FFF2-40B4-BE49-F238E27FC236}">
                <a16:creationId xmlns:a16="http://schemas.microsoft.com/office/drawing/2014/main" id="{D91DABBD-EF94-B4F3-A2C7-7094F623D28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C5BC05-CEFE-FB23-15F6-E41AF4F38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EED7692-979E-5CE6-78DA-EB2799F6A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17FA51F-4E86-AB44-77BA-736FEC1CC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1D3E1C-65F6-0D76-1C14-8DE266DB8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4F417FEA-28E7-5CE6-EEEB-041014B9A0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38A96395-E7F1-F193-B491-7741AA978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8D72F7-2E5F-ECFA-ECC6-F0F94E8EF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3C6A6B2-142A-D794-1AF0-70D6F14ED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804AB9A-013F-5842-71EF-500856F9E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5A224B6-2AD0-4308-47AE-26BC62597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131" y="2078187"/>
            <a:ext cx="5254627" cy="47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28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8E41294-AFCF-A216-E32E-91FD82524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>
            <a:extLst>
              <a:ext uri="{FF2B5EF4-FFF2-40B4-BE49-F238E27FC236}">
                <a16:creationId xmlns:a16="http://schemas.microsoft.com/office/drawing/2014/main" id="{FD0F5A4C-2EDE-9107-81B6-0913528E7AFF}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>
            <a:extLst>
              <a:ext uri="{FF2B5EF4-FFF2-40B4-BE49-F238E27FC236}">
                <a16:creationId xmlns:a16="http://schemas.microsoft.com/office/drawing/2014/main" id="{99776D61-0135-C52B-9E59-7BFEAB20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360" y="302731"/>
            <a:ext cx="8034819" cy="1557241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r>
              <a:rPr lang="pt-BR" sz="5000" dirty="0"/>
              <a:t>Resumo de Custos Operacionais</a:t>
            </a:r>
            <a:endParaRPr lang="pt-BR" sz="5000" b="1" dirty="0"/>
          </a:p>
        </p:txBody>
      </p:sp>
      <p:sp>
        <p:nvSpPr>
          <p:cNvPr id="175" name="object 4">
            <a:extLst>
              <a:ext uri="{FF2B5EF4-FFF2-40B4-BE49-F238E27FC236}">
                <a16:creationId xmlns:a16="http://schemas.microsoft.com/office/drawing/2014/main" id="{B4008190-9BC3-C8E5-6F98-FF272233C959}"/>
              </a:ext>
            </a:extLst>
          </p:cNvPr>
          <p:cNvSpPr/>
          <p:nvPr/>
        </p:nvSpPr>
        <p:spPr>
          <a:xfrm>
            <a:off x="264816" y="2659853"/>
            <a:ext cx="5499310" cy="33982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 dirty="0">
                <a:latin typeface="Arial" panose="020B0604020202020204" pitchFamily="34" charset="0"/>
              </a:rPr>
              <a:t>Objetivo:</a:t>
            </a:r>
            <a:r>
              <a:rPr lang="pt-BR" altLang="pt-BR" sz="2000" dirty="0">
                <a:latin typeface="Arial" panose="020B0604020202020204" pitchFamily="34" charset="0"/>
              </a:rPr>
              <a:t> Calcular custo total por veículo (manutenção + abastecimento).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/>
            </a:r>
            <a:br>
              <a:rPr lang="pt-BR" altLang="pt-BR" sz="2000" dirty="0">
                <a:latin typeface="Arial" panose="020B0604020202020204" pitchFamily="34" charset="0"/>
              </a:rPr>
            </a:br>
            <a:r>
              <a:rPr lang="pt-BR" altLang="pt-BR" sz="2000" dirty="0">
                <a:latin typeface="Arial" panose="020B0604020202020204" pitchFamily="34" charset="0"/>
              </a:rPr>
              <a:t>🔍 </a:t>
            </a:r>
            <a:r>
              <a:rPr lang="pt-BR" altLang="pt-BR" sz="2000" b="1" dirty="0">
                <a:latin typeface="Arial" panose="020B0604020202020204" pitchFamily="34" charset="0"/>
              </a:rPr>
              <a:t>Técnica:</a:t>
            </a:r>
            <a:r>
              <a:rPr lang="pt-BR" altLang="pt-BR" sz="2000" dirty="0">
                <a:latin typeface="Arial" panose="020B0604020202020204" pitchFamily="34" charset="0"/>
              </a:rPr>
              <a:t> </a:t>
            </a:r>
            <a:r>
              <a:rPr lang="pt-BR" altLang="pt-BR" sz="2000" dirty="0">
                <a:latin typeface="Arial Unicode MS"/>
              </a:rPr>
              <a:t>JOIN</a:t>
            </a:r>
            <a:r>
              <a:rPr lang="pt-BR" altLang="pt-BR" sz="2000" dirty="0"/>
              <a:t>, </a:t>
            </a:r>
            <a:r>
              <a:rPr lang="pt-BR" altLang="pt-BR" sz="2000" dirty="0">
                <a:latin typeface="Arial Unicode MS"/>
              </a:rPr>
              <a:t>GROUP BY</a:t>
            </a:r>
            <a:r>
              <a:rPr lang="pt-BR" altLang="pt-BR" sz="2000" dirty="0"/>
              <a:t>, </a:t>
            </a:r>
            <a:r>
              <a:rPr lang="pt-BR" altLang="pt-BR" sz="2000" dirty="0">
                <a:latin typeface="Arial Unicode MS"/>
              </a:rPr>
              <a:t>SUM</a:t>
            </a:r>
            <a:r>
              <a:rPr lang="pt-BR" altLang="pt-BR" sz="2000" dirty="0"/>
              <a:t>, </a:t>
            </a:r>
            <a:r>
              <a:rPr lang="pt-BR" altLang="pt-BR" sz="2000" dirty="0">
                <a:latin typeface="Arial Unicode MS"/>
              </a:rPr>
              <a:t>HAVING</a:t>
            </a:r>
            <a:r>
              <a:rPr lang="pt-BR" altLang="pt-BR" sz="2000" dirty="0"/>
              <a:t>, </a:t>
            </a:r>
            <a:r>
              <a:rPr lang="pt-BR" altLang="pt-BR" sz="2000" dirty="0">
                <a:latin typeface="Arial Unicode MS"/>
              </a:rPr>
              <a:t>ORDER BY</a:t>
            </a:r>
            <a:r>
              <a:rPr lang="pt-BR" altLang="pt-BR" sz="2000" dirty="0"/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/>
            </a:r>
            <a:br>
              <a:rPr lang="pt-BR" altLang="pt-BR" sz="2000" dirty="0">
                <a:latin typeface="Arial" panose="020B0604020202020204" pitchFamily="34" charset="0"/>
              </a:rPr>
            </a:br>
            <a:r>
              <a:rPr lang="pt-BR" altLang="pt-BR" sz="2000" dirty="0">
                <a:latin typeface="Arial" panose="020B0604020202020204" pitchFamily="34" charset="0"/>
              </a:rPr>
              <a:t>📝 Exibir apenas veículos com pelo menos 1 custo registrado.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</p:txBody>
      </p:sp>
      <p:pic>
        <p:nvPicPr>
          <p:cNvPr id="176" name="object 5">
            <a:extLst>
              <a:ext uri="{FF2B5EF4-FFF2-40B4-BE49-F238E27FC236}">
                <a16:creationId xmlns:a16="http://schemas.microsoft.com/office/drawing/2014/main" id="{83EAB99F-C51D-15A1-E043-657EE8D2E1E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6F5608A-B7C9-49F8-DE30-AB803B0AC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0C9FEEE-AC7B-BFC4-07F0-0913B8A14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E6D3158-33E5-186A-FAD2-6644E95B4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4896CE-F81E-F51A-2FE2-23541C271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F0BCB8FE-26DB-DA60-D3AD-D4BD6C4DC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3815CB92-4D2D-E936-D6B3-4EB323377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3BF792-B0C4-3209-FC0B-BB173B55C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3958C18-B233-B81C-A95A-C11588F49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226660A-D7D4-C6C8-4057-32128DC9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09ADDC0-9F74-98B5-6287-BAE98D243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EB3D5DD-F539-5A44-3686-FE8D5A806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152" y="2435468"/>
            <a:ext cx="6578607" cy="44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09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348F38A-B2B8-31D3-0EEF-2466BF3C5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>
            <a:extLst>
              <a:ext uri="{FF2B5EF4-FFF2-40B4-BE49-F238E27FC236}">
                <a16:creationId xmlns:a16="http://schemas.microsoft.com/office/drawing/2014/main" id="{0865D272-AAA9-60A3-EF8F-089A4332FF4B}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>
            <a:extLst>
              <a:ext uri="{FF2B5EF4-FFF2-40B4-BE49-F238E27FC236}">
                <a16:creationId xmlns:a16="http://schemas.microsoft.com/office/drawing/2014/main" id="{7BEF3ABF-76E0-8C25-5057-6717D61E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360" y="302731"/>
            <a:ext cx="8034819" cy="1557241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r>
              <a:rPr lang="pt-BR" sz="5000" dirty="0"/>
              <a:t>Conclusão</a:t>
            </a:r>
            <a:endParaRPr lang="pt-BR" sz="5000" b="1" dirty="0"/>
          </a:p>
        </p:txBody>
      </p:sp>
      <p:sp>
        <p:nvSpPr>
          <p:cNvPr id="175" name="object 4">
            <a:extLst>
              <a:ext uri="{FF2B5EF4-FFF2-40B4-BE49-F238E27FC236}">
                <a16:creationId xmlns:a16="http://schemas.microsoft.com/office/drawing/2014/main" id="{5EE2546B-EBAE-ABDE-97F2-20720624024C}"/>
              </a:ext>
            </a:extLst>
          </p:cNvPr>
          <p:cNvSpPr/>
          <p:nvPr/>
        </p:nvSpPr>
        <p:spPr>
          <a:xfrm>
            <a:off x="2827745" y="1379066"/>
            <a:ext cx="5499310" cy="493714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 anchor="t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>O </a:t>
            </a:r>
            <a:r>
              <a:rPr lang="pt-BR" altLang="pt-BR" sz="2000" b="1" dirty="0">
                <a:latin typeface="Arial" panose="020B0604020202020204" pitchFamily="34" charset="0"/>
              </a:rPr>
              <a:t>Fleet</a:t>
            </a:r>
            <a:r>
              <a:rPr lang="pt-BR" altLang="pt-BR" sz="2000" dirty="0">
                <a:latin typeface="Arial" panose="020B0604020202020204" pitchFamily="34" charset="0"/>
              </a:rPr>
              <a:t> é um sistema em desenvolvimento que atende requisitos reais de uma empresa de transporte.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>Já contempla funcionalidades essenciais como cadastro e controle de veículos, motoristas, manutenções e abastecimentos.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>Ainda há espaço para melhorias e novas funcionalidades, como controle de rotas, alertas de manutenção e painel gerencial.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>O projeto foi uma excelente oportunidade para aplicar os conceitos aprendidos em Banco de Dados, integrando teoria e prática.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</p:txBody>
      </p:sp>
      <p:pic>
        <p:nvPicPr>
          <p:cNvPr id="176" name="object 5">
            <a:extLst>
              <a:ext uri="{FF2B5EF4-FFF2-40B4-BE49-F238E27FC236}">
                <a16:creationId xmlns:a16="http://schemas.microsoft.com/office/drawing/2014/main" id="{ED4935D3-D8B1-42F5-9DBB-D33D5FC5DC5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5BCBA9-A4B7-93D0-640A-0E49DB035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D7FD65A-25AA-CC26-7D0C-1C6170F04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31B59D6-F05A-639B-C79D-918B81D68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56BB80-2D19-8A4D-607B-5642193ED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5459E554-D087-8F1E-814C-F205EE588D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D95D5CAA-AAE5-6D9E-01E5-5C1817D97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1348D0-A476-9B3E-475B-47ADB55DE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B1227A6-3066-1B60-A322-F03A657D8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6DD14F1-03F1-B708-C744-A9E48BEA9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642AC1C-941C-3573-4E6A-F91431234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1883CF7-C2CA-ACD0-ADC0-0CF772486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3E650929-D038-6CB1-D085-111813D58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A5E55927-8F09-A400-7E36-BCD39AE87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35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ECE82D7-6EC6-FDA0-7584-AC9CEA65A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>
            <a:extLst>
              <a:ext uri="{FF2B5EF4-FFF2-40B4-BE49-F238E27FC236}">
                <a16:creationId xmlns:a16="http://schemas.microsoft.com/office/drawing/2014/main" id="{01AE9A33-DBD5-C123-95DD-E09BF71619F0}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>
            <a:extLst>
              <a:ext uri="{FF2B5EF4-FFF2-40B4-BE49-F238E27FC236}">
                <a16:creationId xmlns:a16="http://schemas.microsoft.com/office/drawing/2014/main" id="{57B12D89-4721-8A88-F4C5-F45586AB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07" y="302732"/>
            <a:ext cx="7976987" cy="542936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lang="pt-BR" sz="5000" dirty="0"/>
              <a:t>Sobre o Sistema</a:t>
            </a:r>
            <a:endParaRPr lang="pt-BR" sz="5000" b="0" strike="noStrike" spc="-1" dirty="0">
              <a:latin typeface="Calibri"/>
            </a:endParaRPr>
          </a:p>
        </p:txBody>
      </p:sp>
      <p:sp>
        <p:nvSpPr>
          <p:cNvPr id="175" name="object 4">
            <a:extLst>
              <a:ext uri="{FF2B5EF4-FFF2-40B4-BE49-F238E27FC236}">
                <a16:creationId xmlns:a16="http://schemas.microsoft.com/office/drawing/2014/main" id="{1F25E7C1-DDD1-9CE8-1E81-0E947AF8F221}"/>
              </a:ext>
            </a:extLst>
          </p:cNvPr>
          <p:cNvSpPr/>
          <p:nvPr/>
        </p:nvSpPr>
        <p:spPr>
          <a:xfrm>
            <a:off x="2001311" y="2345818"/>
            <a:ext cx="7564583" cy="373169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 anchor="t">
            <a:spAutoFit/>
          </a:bodyPr>
          <a:lstStyle/>
          <a:p>
            <a:pPr marL="6480">
              <a:lnSpc>
                <a:spcPct val="100000"/>
              </a:lnSpc>
              <a:spcBef>
                <a:spcPts val="99"/>
              </a:spcBef>
            </a:pPr>
            <a:r>
              <a:rPr lang="pt-BR" sz="2500" b="1" dirty="0"/>
              <a:t>Objetivo: </a:t>
            </a:r>
          </a:p>
          <a:p>
            <a:pPr marL="349380" indent="-342900">
              <a:lnSpc>
                <a:spcPct val="100000"/>
              </a:lnSpc>
              <a:spcBef>
                <a:spcPts val="99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Desenvolver um sistema de gerenciamento de frota.</a:t>
            </a:r>
          </a:p>
          <a:p>
            <a:pPr marL="6480">
              <a:lnSpc>
                <a:spcPct val="100000"/>
              </a:lnSpc>
              <a:spcBef>
                <a:spcPts val="99"/>
              </a:spcBef>
            </a:pPr>
            <a:endParaRPr lang="pt-BR" sz="2000" dirty="0"/>
          </a:p>
          <a:p>
            <a:pPr marL="6480">
              <a:spcBef>
                <a:spcPts val="99"/>
              </a:spcBef>
            </a:pPr>
            <a:r>
              <a:rPr lang="pt-BR" sz="2500" b="1" dirty="0"/>
              <a:t>Funcionalidades principais:</a:t>
            </a:r>
          </a:p>
          <a:p>
            <a:pPr marL="463680" indent="-457200">
              <a:spcBef>
                <a:spcPts val="99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Gerenciar veículos, motoristas, manutenções, viagens, abastecimentos e cargas.</a:t>
            </a:r>
          </a:p>
          <a:p>
            <a:pPr marL="6480">
              <a:spcBef>
                <a:spcPts val="99"/>
              </a:spcBef>
            </a:pPr>
            <a:endParaRPr lang="pt-BR" altLang="pt-BR" sz="2000" dirty="0">
              <a:latin typeface="Arial" panose="020B0604020202020204" pitchFamily="34" charset="0"/>
            </a:endParaRPr>
          </a:p>
          <a:p>
            <a:pPr marL="6480">
              <a:spcBef>
                <a:spcPts val="99"/>
              </a:spcBef>
            </a:pPr>
            <a:r>
              <a:rPr lang="pt-BR" sz="2500" b="1" dirty="0"/>
              <a:t>Aplicação pratica:</a:t>
            </a:r>
          </a:p>
          <a:p>
            <a:pPr marL="349380" indent="-342900">
              <a:spcBef>
                <a:spcPts val="99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Controle de custos operacionais, histórico de viagens e manutenção de frota.</a:t>
            </a:r>
          </a:p>
          <a:p>
            <a:pPr marL="6480">
              <a:spcBef>
                <a:spcPts val="99"/>
              </a:spcBef>
            </a:pPr>
            <a:endParaRPr lang="pt-BR" altLang="pt-BR" sz="2000" dirty="0"/>
          </a:p>
        </p:txBody>
      </p:sp>
      <p:pic>
        <p:nvPicPr>
          <p:cNvPr id="176" name="object 5">
            <a:extLst>
              <a:ext uri="{FF2B5EF4-FFF2-40B4-BE49-F238E27FC236}">
                <a16:creationId xmlns:a16="http://schemas.microsoft.com/office/drawing/2014/main" id="{83D4B863-3A41-A27A-4A5B-5A69E8AB73E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pic>
        <p:nvPicPr>
          <p:cNvPr id="6" name="Imagem 5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4DE28B4C-B69D-2031-5626-60A53FAA14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6884FC-B2AC-121F-7F1C-24F1A6EF6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8CC7145-B302-C78D-0143-AF668DA8C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17D9D17-32E6-5DD0-016A-9CE7C8847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4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C892D5F-B190-0907-FDDC-8211C8DA3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>
            <a:extLst>
              <a:ext uri="{FF2B5EF4-FFF2-40B4-BE49-F238E27FC236}">
                <a16:creationId xmlns:a16="http://schemas.microsoft.com/office/drawing/2014/main" id="{C95917EB-8B51-D599-1995-696F0A2703B1}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>
            <a:extLst>
              <a:ext uri="{FF2B5EF4-FFF2-40B4-BE49-F238E27FC236}">
                <a16:creationId xmlns:a16="http://schemas.microsoft.com/office/drawing/2014/main" id="{3FC2D4E5-E2F6-7027-CC8A-6D748A7E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07" y="302731"/>
            <a:ext cx="7976987" cy="1033617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lang="pt-BR" sz="5000" dirty="0"/>
              <a:t>Ferramentas Utilizadas</a:t>
            </a:r>
            <a:endParaRPr lang="pt-BR" sz="5000" b="0" strike="noStrike" spc="-1" dirty="0">
              <a:latin typeface="Calibri"/>
            </a:endParaRPr>
          </a:p>
        </p:txBody>
      </p:sp>
      <p:sp>
        <p:nvSpPr>
          <p:cNvPr id="175" name="object 4">
            <a:extLst>
              <a:ext uri="{FF2B5EF4-FFF2-40B4-BE49-F238E27FC236}">
                <a16:creationId xmlns:a16="http://schemas.microsoft.com/office/drawing/2014/main" id="{9883AAA1-47EF-BC55-E07C-2BDB412B1DC8}"/>
              </a:ext>
            </a:extLst>
          </p:cNvPr>
          <p:cNvSpPr/>
          <p:nvPr/>
        </p:nvSpPr>
        <p:spPr>
          <a:xfrm>
            <a:off x="2001311" y="1805491"/>
            <a:ext cx="7564583" cy="515002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 anchor="t">
            <a:spAutoFit/>
          </a:bodyPr>
          <a:lstStyle/>
          <a:p>
            <a:pPr marL="6480">
              <a:lnSpc>
                <a:spcPct val="100000"/>
              </a:lnSpc>
              <a:spcBef>
                <a:spcPts val="99"/>
              </a:spcBef>
            </a:pPr>
            <a:r>
              <a:rPr lang="pt-BR" sz="2500" b="1" dirty="0"/>
              <a:t>Visual </a:t>
            </a:r>
            <a:r>
              <a:rPr lang="pt-BR" sz="2500" b="1" dirty="0" err="1"/>
              <a:t>Paradigm</a:t>
            </a:r>
            <a:r>
              <a:rPr lang="pt-BR" sz="2500" b="1" dirty="0"/>
              <a:t>:</a:t>
            </a:r>
            <a:r>
              <a:rPr lang="pt-BR" sz="2500" dirty="0"/>
              <a:t> </a:t>
            </a:r>
            <a:r>
              <a:rPr lang="pt-BR" sz="2000" dirty="0"/>
              <a:t>Modelagem do banco de dados (MER).</a:t>
            </a:r>
          </a:p>
          <a:p>
            <a:pPr marL="6480">
              <a:lnSpc>
                <a:spcPct val="100000"/>
              </a:lnSpc>
              <a:spcBef>
                <a:spcPts val="99"/>
              </a:spcBef>
            </a:pPr>
            <a:endParaRPr lang="pt-BR" sz="2000" dirty="0"/>
          </a:p>
          <a:p>
            <a:pPr marL="6480">
              <a:lnSpc>
                <a:spcPct val="100000"/>
              </a:lnSpc>
              <a:spcBef>
                <a:spcPts val="99"/>
              </a:spcBef>
            </a:pPr>
            <a:r>
              <a:rPr lang="pt-BR" sz="2500" b="1" dirty="0" err="1"/>
              <a:t>DBeaver</a:t>
            </a:r>
            <a:r>
              <a:rPr lang="pt-BR" sz="2500" b="1" dirty="0"/>
              <a:t>:</a:t>
            </a:r>
            <a:r>
              <a:rPr lang="pt-BR" sz="2500" dirty="0"/>
              <a:t> </a:t>
            </a:r>
            <a:r>
              <a:rPr lang="pt-BR" sz="2000" dirty="0"/>
              <a:t>Gerenciamento do banco de dados PostgreSQL (criação das tabelas, execução dos scripts SQL e consultas).</a:t>
            </a:r>
          </a:p>
          <a:p>
            <a:pPr marL="6480">
              <a:lnSpc>
                <a:spcPct val="100000"/>
              </a:lnSpc>
              <a:spcBef>
                <a:spcPts val="99"/>
              </a:spcBef>
            </a:pPr>
            <a:endParaRPr lang="pt-BR" sz="2800" dirty="0"/>
          </a:p>
          <a:p>
            <a:pPr marL="6480">
              <a:lnSpc>
                <a:spcPct val="100000"/>
              </a:lnSpc>
              <a:spcBef>
                <a:spcPts val="99"/>
              </a:spcBef>
            </a:pPr>
            <a:r>
              <a:rPr lang="pt-BR" sz="2500" b="1" dirty="0"/>
              <a:t>PostgreSQL:</a:t>
            </a:r>
            <a:r>
              <a:rPr lang="pt-BR" sz="2500" dirty="0"/>
              <a:t> </a:t>
            </a:r>
            <a:r>
              <a:rPr lang="pt-BR" sz="2000" dirty="0"/>
              <a:t>Banco de dados utilizado para armazenar as informações.</a:t>
            </a:r>
          </a:p>
          <a:p>
            <a:pPr marL="6480">
              <a:lnSpc>
                <a:spcPct val="100000"/>
              </a:lnSpc>
              <a:spcBef>
                <a:spcPts val="99"/>
              </a:spcBef>
            </a:pPr>
            <a:endParaRPr lang="pt-BR" altLang="pt-BR" sz="2000" dirty="0"/>
          </a:p>
          <a:p>
            <a:pPr marL="6480">
              <a:spcBef>
                <a:spcPts val="99"/>
              </a:spcBef>
            </a:pPr>
            <a:r>
              <a:rPr lang="pt-BR" sz="2500" b="1" dirty="0"/>
              <a:t>SQL:</a:t>
            </a:r>
            <a:r>
              <a:rPr lang="pt-BR" sz="2500" dirty="0"/>
              <a:t> </a:t>
            </a:r>
            <a:r>
              <a:rPr lang="pt-BR" sz="2000" dirty="0"/>
              <a:t>Uso de comandos: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 dirty="0"/>
              <a:t>DDL</a:t>
            </a:r>
            <a:r>
              <a:rPr lang="pt-BR" altLang="pt-BR" sz="2000" dirty="0"/>
              <a:t> (Data </a:t>
            </a:r>
            <a:r>
              <a:rPr lang="pt-BR" altLang="pt-BR" sz="2000" dirty="0" err="1"/>
              <a:t>Definition</a:t>
            </a:r>
            <a:r>
              <a:rPr lang="pt-BR" altLang="pt-BR" sz="2000" dirty="0"/>
              <a:t> </a:t>
            </a:r>
            <a:r>
              <a:rPr lang="pt-BR" altLang="pt-BR" sz="2000" dirty="0" err="1"/>
              <a:t>Language</a:t>
            </a:r>
            <a:r>
              <a:rPr lang="pt-BR" altLang="pt-BR" sz="2000" dirty="0"/>
              <a:t>): CREATE TABLE, ALTER TABLE.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 dirty="0"/>
              <a:t>DML</a:t>
            </a:r>
            <a:r>
              <a:rPr lang="pt-BR" altLang="pt-BR" sz="2000" dirty="0"/>
              <a:t> (Data </a:t>
            </a:r>
            <a:r>
              <a:rPr lang="pt-BR" altLang="pt-BR" sz="2000" dirty="0" err="1"/>
              <a:t>Manipulation</a:t>
            </a:r>
            <a:r>
              <a:rPr lang="pt-BR" altLang="pt-BR" sz="2000" dirty="0"/>
              <a:t> </a:t>
            </a:r>
            <a:r>
              <a:rPr lang="pt-BR" altLang="pt-BR" sz="2000" dirty="0" err="1"/>
              <a:t>Language</a:t>
            </a:r>
            <a:r>
              <a:rPr lang="pt-BR" altLang="pt-BR" sz="2000" dirty="0"/>
              <a:t>): INSERT INTO.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 dirty="0"/>
              <a:t>SELECT</a:t>
            </a:r>
            <a:r>
              <a:rPr lang="pt-BR" altLang="pt-BR" sz="2000" dirty="0"/>
              <a:t> com JOIN, GROUP BY, HAVING, ORDER BY, WHERE.</a:t>
            </a:r>
          </a:p>
          <a:p>
            <a:pPr marL="6480">
              <a:spcBef>
                <a:spcPts val="99"/>
              </a:spcBef>
            </a:pPr>
            <a:endParaRPr lang="pt-BR" altLang="pt-BR" sz="2000" dirty="0"/>
          </a:p>
        </p:txBody>
      </p:sp>
      <p:pic>
        <p:nvPicPr>
          <p:cNvPr id="176" name="object 5">
            <a:extLst>
              <a:ext uri="{FF2B5EF4-FFF2-40B4-BE49-F238E27FC236}">
                <a16:creationId xmlns:a16="http://schemas.microsoft.com/office/drawing/2014/main" id="{3F3E9373-6EC9-D52C-EC12-DAAC7157D0E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pic>
        <p:nvPicPr>
          <p:cNvPr id="6" name="Imagem 5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3AFE1846-FC51-5E2E-1352-9EF352952F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F8FF2F-2643-2FB6-B244-DEE7C98A2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036479-EC36-1BBF-2EC5-C2126007F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35B268B-BF40-296E-CA31-B28036298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81D3E5-9332-335D-9270-94580844A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92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8863EB8-7FCD-C1A2-70BB-9FA8DF465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>
            <a:extLst>
              <a:ext uri="{FF2B5EF4-FFF2-40B4-BE49-F238E27FC236}">
                <a16:creationId xmlns:a16="http://schemas.microsoft.com/office/drawing/2014/main" id="{26C28C36-48D0-7C83-256F-A4F981252B5C}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>
            <a:extLst>
              <a:ext uri="{FF2B5EF4-FFF2-40B4-BE49-F238E27FC236}">
                <a16:creationId xmlns:a16="http://schemas.microsoft.com/office/drawing/2014/main" id="{DDAF7215-4885-521E-0625-90EC83BE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07" y="302731"/>
            <a:ext cx="7976987" cy="1557241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r>
              <a:rPr lang="pt-BR" sz="5000" dirty="0"/>
              <a:t>Modelo Entidade-Relacionamento (MER)</a:t>
            </a:r>
            <a:endParaRPr lang="pt-BR" sz="5000" b="1" dirty="0"/>
          </a:p>
        </p:txBody>
      </p:sp>
      <p:sp>
        <p:nvSpPr>
          <p:cNvPr id="175" name="object 4">
            <a:extLst>
              <a:ext uri="{FF2B5EF4-FFF2-40B4-BE49-F238E27FC236}">
                <a16:creationId xmlns:a16="http://schemas.microsoft.com/office/drawing/2014/main" id="{B1C95FB3-C913-C37E-64D4-776F97DD6381}"/>
              </a:ext>
            </a:extLst>
          </p:cNvPr>
          <p:cNvSpPr/>
          <p:nvPr/>
        </p:nvSpPr>
        <p:spPr>
          <a:xfrm>
            <a:off x="1921544" y="2326216"/>
            <a:ext cx="7564583" cy="28493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 anchor="t">
            <a:spAutoFit/>
          </a:bodyPr>
          <a:lstStyle/>
          <a:p>
            <a:pPr marL="6480">
              <a:lnSpc>
                <a:spcPct val="100000"/>
              </a:lnSpc>
              <a:spcBef>
                <a:spcPts val="99"/>
              </a:spcBef>
            </a:pPr>
            <a:r>
              <a:rPr lang="pt-BR" sz="2000" dirty="0"/>
              <a:t>Diagrama ER desenvolvido no Visual Paradigma.</a:t>
            </a:r>
          </a:p>
          <a:p>
            <a:pPr marL="6480">
              <a:lnSpc>
                <a:spcPct val="100000"/>
              </a:lnSpc>
              <a:spcBef>
                <a:spcPts val="99"/>
              </a:spcBef>
            </a:pPr>
            <a:endParaRPr lang="pt-BR" sz="2000" dirty="0"/>
          </a:p>
          <a:p>
            <a:pPr marL="6480">
              <a:spcBef>
                <a:spcPts val="99"/>
              </a:spcBef>
            </a:pPr>
            <a:r>
              <a:rPr lang="pt-BR" altLang="pt-BR" sz="2500" dirty="0">
                <a:latin typeface="Arial" panose="020B0604020202020204" pitchFamily="34" charset="0"/>
              </a:rPr>
              <a:t>Tabelas principais: </a:t>
            </a:r>
            <a:r>
              <a:rPr lang="pt-BR" altLang="pt-BR" sz="2000" dirty="0"/>
              <a:t>empresa, motorista, veiculo, </a:t>
            </a:r>
            <a:r>
              <a:rPr lang="pt-BR" altLang="pt-BR" sz="2000" dirty="0" err="1"/>
              <a:t>manutencao</a:t>
            </a:r>
            <a:r>
              <a:rPr lang="pt-BR" altLang="pt-BR" sz="2000" dirty="0"/>
              <a:t>, abastecimento, viagem, carga, </a:t>
            </a:r>
            <a:r>
              <a:rPr lang="pt-BR" altLang="pt-BR" sz="2000" dirty="0" err="1"/>
              <a:t>doc_viagem</a:t>
            </a:r>
            <a:r>
              <a:rPr lang="pt-BR" altLang="pt-BR" sz="2000" dirty="0"/>
              <a:t>. </a:t>
            </a:r>
          </a:p>
          <a:p>
            <a:pPr marL="6480">
              <a:lnSpc>
                <a:spcPct val="100000"/>
              </a:lnSpc>
              <a:spcBef>
                <a:spcPts val="99"/>
              </a:spcBef>
            </a:pPr>
            <a:endParaRPr lang="pt-BR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/>
              <a:t>Relações bem definidas com </a:t>
            </a:r>
            <a:r>
              <a:rPr lang="pt-BR" sz="2000" b="1" dirty="0"/>
              <a:t>chaves primárias</a:t>
            </a:r>
            <a:r>
              <a:rPr lang="pt-BR" sz="2000" dirty="0"/>
              <a:t> e </a:t>
            </a:r>
            <a:r>
              <a:rPr lang="pt-BR" sz="2000" b="1" dirty="0"/>
              <a:t>chaves estrangeiras</a:t>
            </a:r>
            <a:r>
              <a:rPr lang="pt-BR" sz="2000" dirty="0"/>
              <a:t>.</a:t>
            </a:r>
          </a:p>
          <a:p>
            <a:pPr marL="6480">
              <a:lnSpc>
                <a:spcPct val="100000"/>
              </a:lnSpc>
              <a:spcBef>
                <a:spcPts val="99"/>
              </a:spcBef>
            </a:pPr>
            <a:endParaRPr lang="pt-BR" sz="2000" dirty="0"/>
          </a:p>
        </p:txBody>
      </p:sp>
      <p:pic>
        <p:nvPicPr>
          <p:cNvPr id="176" name="object 5">
            <a:extLst>
              <a:ext uri="{FF2B5EF4-FFF2-40B4-BE49-F238E27FC236}">
                <a16:creationId xmlns:a16="http://schemas.microsoft.com/office/drawing/2014/main" id="{4ACA13D2-8E13-DFB2-2EDD-85EB5E03EA3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BEE3C2-B03D-AC20-4B73-08A56B024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DF63C63-B055-F023-7B81-26E4164A8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23DB2B1-9BB8-95F2-9CB8-772479918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BEE312-4BC4-932D-5390-013D243C9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C267456C-BD71-51F4-A8FF-610DD94BC1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F52D0EB2-11D3-41C8-7364-8A361010B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6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5221CC1-DE7B-50E1-BF24-4E6931F26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>
            <a:extLst>
              <a:ext uri="{FF2B5EF4-FFF2-40B4-BE49-F238E27FC236}">
                <a16:creationId xmlns:a16="http://schemas.microsoft.com/office/drawing/2014/main" id="{3380A839-D4AD-C367-8548-A1B8B6FC43A1}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>
            <a:extLst>
              <a:ext uri="{FF2B5EF4-FFF2-40B4-BE49-F238E27FC236}">
                <a16:creationId xmlns:a16="http://schemas.microsoft.com/office/drawing/2014/main" id="{0DEBC1CF-AEC4-AFB5-7105-8CD20572F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07" y="302732"/>
            <a:ext cx="7976987" cy="7591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r>
              <a:rPr lang="pt-BR" sz="4000" dirty="0"/>
              <a:t>Modelo Entidade-Relacionamento (MER)</a:t>
            </a:r>
            <a:endParaRPr lang="pt-BR" sz="4000" b="1" dirty="0"/>
          </a:p>
        </p:txBody>
      </p:sp>
      <p:pic>
        <p:nvPicPr>
          <p:cNvPr id="176" name="object 5">
            <a:extLst>
              <a:ext uri="{FF2B5EF4-FFF2-40B4-BE49-F238E27FC236}">
                <a16:creationId xmlns:a16="http://schemas.microsoft.com/office/drawing/2014/main" id="{F2B78B17-BE47-B6E8-41F3-EAD51AF468B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3A902A-F671-7EE6-E4D3-DFD84166F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7A548D3-64F9-FD71-EC46-058427BB5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DBDE167-D82F-602A-F920-AAE0D56D3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m 8" descr="Linha do tempo&#10;&#10;O conteúdo gerado por IA pode estar incorreto.">
            <a:extLst>
              <a:ext uri="{FF2B5EF4-FFF2-40B4-BE49-F238E27FC236}">
                <a16:creationId xmlns:a16="http://schemas.microsoft.com/office/drawing/2014/main" id="{412D1E18-9967-8335-7574-40140F462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907" y="1638474"/>
            <a:ext cx="8648602" cy="5229701"/>
          </a:xfrm>
          <a:prstGeom prst="rect">
            <a:avLst/>
          </a:prstGeom>
        </p:spPr>
      </p:pic>
      <p:pic>
        <p:nvPicPr>
          <p:cNvPr id="2" name="Imagem 1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793EA6DE-8B22-D3B1-1DB8-FDDCEF918D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9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6821181-3209-9344-73F9-27919DFDE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>
            <a:extLst>
              <a:ext uri="{FF2B5EF4-FFF2-40B4-BE49-F238E27FC236}">
                <a16:creationId xmlns:a16="http://schemas.microsoft.com/office/drawing/2014/main" id="{F53FAA10-8AC9-1A5F-E0BF-C17BD5099E09}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>
            <a:extLst>
              <a:ext uri="{FF2B5EF4-FFF2-40B4-BE49-F238E27FC236}">
                <a16:creationId xmlns:a16="http://schemas.microsoft.com/office/drawing/2014/main" id="{0F20769E-0089-2514-B7A3-701A8BF34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07" y="302731"/>
            <a:ext cx="7976987" cy="1557241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r>
              <a:rPr lang="pt-BR" sz="5000" dirty="0"/>
              <a:t>Estrutura</a:t>
            </a:r>
            <a:r>
              <a:rPr lang="pt-BR" sz="5000" b="1" dirty="0"/>
              <a:t> </a:t>
            </a:r>
            <a:r>
              <a:rPr lang="pt-BR" sz="5000" dirty="0"/>
              <a:t>das</a:t>
            </a:r>
            <a:r>
              <a:rPr lang="pt-BR" sz="5000" b="1" dirty="0"/>
              <a:t> </a:t>
            </a:r>
            <a:r>
              <a:rPr lang="pt-BR" sz="5000" dirty="0"/>
              <a:t>Tabelas</a:t>
            </a:r>
          </a:p>
        </p:txBody>
      </p:sp>
      <p:sp>
        <p:nvSpPr>
          <p:cNvPr id="175" name="object 4">
            <a:extLst>
              <a:ext uri="{FF2B5EF4-FFF2-40B4-BE49-F238E27FC236}">
                <a16:creationId xmlns:a16="http://schemas.microsoft.com/office/drawing/2014/main" id="{012B734B-5667-9C82-0478-C984BB599DC6}"/>
              </a:ext>
            </a:extLst>
          </p:cNvPr>
          <p:cNvSpPr/>
          <p:nvPr/>
        </p:nvSpPr>
        <p:spPr>
          <a:xfrm>
            <a:off x="1921544" y="2326216"/>
            <a:ext cx="7564583" cy="247493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 anchor="t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 dirty="0">
                <a:latin typeface="Arial" panose="020B0604020202020204" pitchFamily="34" charset="0"/>
              </a:rPr>
              <a:t>empresa</a:t>
            </a:r>
            <a:r>
              <a:rPr lang="pt-BR" altLang="pt-BR" sz="2000" dirty="0">
                <a:latin typeface="Arial" panose="020B0604020202020204" pitchFamily="34" charset="0"/>
              </a:rPr>
              <a:t>: nome, razão social, CNPJ, e-mail, telefone, endereço</a:t>
            </a:r>
            <a:endParaRPr lang="pt-BR" altLang="pt-BR" sz="2000" b="1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 dirty="0">
                <a:latin typeface="Arial" panose="020B0604020202020204" pitchFamily="34" charset="0"/>
              </a:rPr>
              <a:t>veiculo</a:t>
            </a:r>
            <a:r>
              <a:rPr lang="pt-BR" altLang="pt-BR" sz="2000" dirty="0">
                <a:latin typeface="Arial" panose="020B0604020202020204" pitchFamily="34" charset="0"/>
              </a:rPr>
              <a:t>: marca, modelo, placa, ano, data de compra.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 dirty="0">
                <a:latin typeface="Arial" panose="020B0604020202020204" pitchFamily="34" charset="0"/>
              </a:rPr>
              <a:t>motorista</a:t>
            </a:r>
            <a:r>
              <a:rPr lang="pt-BR" altLang="pt-BR" sz="2000" dirty="0">
                <a:latin typeface="Arial" panose="020B0604020202020204" pitchFamily="34" charset="0"/>
              </a:rPr>
              <a:t>: nome, CPF, telefone.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 dirty="0" err="1">
                <a:latin typeface="Arial" panose="020B0604020202020204" pitchFamily="34" charset="0"/>
              </a:rPr>
              <a:t>manutencao</a:t>
            </a:r>
            <a:r>
              <a:rPr lang="pt-BR" altLang="pt-BR" sz="2000" dirty="0">
                <a:latin typeface="Arial" panose="020B0604020202020204" pitchFamily="34" charset="0"/>
              </a:rPr>
              <a:t>: data, tipo, custo, status.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 dirty="0">
                <a:latin typeface="Arial" panose="020B0604020202020204" pitchFamily="34" charset="0"/>
              </a:rPr>
              <a:t>abastecimento</a:t>
            </a:r>
            <a:r>
              <a:rPr lang="pt-BR" altLang="pt-BR" sz="2000" dirty="0">
                <a:latin typeface="Arial" panose="020B0604020202020204" pitchFamily="34" charset="0"/>
              </a:rPr>
              <a:t>: data, litros, valor, posto, motorista e veículo.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 dirty="0">
                <a:latin typeface="Arial" panose="020B0604020202020204" pitchFamily="34" charset="0"/>
              </a:rPr>
              <a:t>viagem</a:t>
            </a:r>
            <a:r>
              <a:rPr lang="pt-BR" altLang="pt-BR" sz="2000" dirty="0">
                <a:latin typeface="Arial" panose="020B0604020202020204" pitchFamily="34" charset="0"/>
              </a:rPr>
              <a:t>: origem, destino, datas, motivo.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 dirty="0">
                <a:latin typeface="Arial" panose="020B0604020202020204" pitchFamily="34" charset="0"/>
              </a:rPr>
              <a:t>carga</a:t>
            </a:r>
            <a:r>
              <a:rPr lang="pt-BR" altLang="pt-BR" sz="2000" dirty="0">
                <a:latin typeface="Arial" panose="020B0604020202020204" pitchFamily="34" charset="0"/>
              </a:rPr>
              <a:t>: tipo, peso, valor.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 dirty="0" err="1">
                <a:latin typeface="Arial" panose="020B0604020202020204" pitchFamily="34" charset="0"/>
              </a:rPr>
              <a:t>doc_viagem</a:t>
            </a:r>
            <a:r>
              <a:rPr lang="pt-BR" altLang="pt-BR" sz="2000" dirty="0">
                <a:latin typeface="Arial" panose="020B0604020202020204" pitchFamily="34" charset="0"/>
              </a:rPr>
              <a:t>: documentos associados à viagem.</a:t>
            </a:r>
          </a:p>
        </p:txBody>
      </p:sp>
      <p:pic>
        <p:nvPicPr>
          <p:cNvPr id="176" name="object 5">
            <a:extLst>
              <a:ext uri="{FF2B5EF4-FFF2-40B4-BE49-F238E27FC236}">
                <a16:creationId xmlns:a16="http://schemas.microsoft.com/office/drawing/2014/main" id="{246E3DE0-4B56-4D51-0D89-9A7EA4CE21A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119E90-41DD-FD82-0220-AAAE7EA06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8EF0594-0B01-31CB-5D10-22BA969CE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5C92EF4-963B-F2EE-A672-EDF71AEC3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D49120-3041-4FA6-68A3-C67DF42BD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2BCCD0D4-679E-676B-4F30-468170AD01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E7D4BE1C-D8CC-C66A-5A83-11183656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8950EF-30FE-64BA-4DD2-6C6EE36C6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77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A4B0286-C53A-2A95-B2C1-A46017296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>
            <a:extLst>
              <a:ext uri="{FF2B5EF4-FFF2-40B4-BE49-F238E27FC236}">
                <a16:creationId xmlns:a16="http://schemas.microsoft.com/office/drawing/2014/main" id="{8CDE7A3A-FF1B-EB64-DE17-12BB1FB02ACD}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>
            <a:extLst>
              <a:ext uri="{FF2B5EF4-FFF2-40B4-BE49-F238E27FC236}">
                <a16:creationId xmlns:a16="http://schemas.microsoft.com/office/drawing/2014/main" id="{DAC5B957-EDC3-6E06-8300-A03CFAAB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07" y="302731"/>
            <a:ext cx="7976987" cy="1557241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r>
              <a:rPr lang="pt-BR" sz="5000" dirty="0"/>
              <a:t>Inserção de Dados</a:t>
            </a:r>
            <a:endParaRPr lang="pt-BR" sz="5000" b="1" dirty="0"/>
          </a:p>
        </p:txBody>
      </p:sp>
      <p:sp>
        <p:nvSpPr>
          <p:cNvPr id="175" name="object 4">
            <a:extLst>
              <a:ext uri="{FF2B5EF4-FFF2-40B4-BE49-F238E27FC236}">
                <a16:creationId xmlns:a16="http://schemas.microsoft.com/office/drawing/2014/main" id="{12BC1419-EBA0-A093-0CEB-B63ECFE3469B}"/>
              </a:ext>
            </a:extLst>
          </p:cNvPr>
          <p:cNvSpPr/>
          <p:nvPr/>
        </p:nvSpPr>
        <p:spPr>
          <a:xfrm>
            <a:off x="2827745" y="2345420"/>
            <a:ext cx="5499310" cy="21671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 anchor="t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err="1">
                <a:latin typeface="Arial" panose="020B0604020202020204" pitchFamily="34" charset="0"/>
              </a:rPr>
              <a:t>Populamos</a:t>
            </a:r>
            <a:r>
              <a:rPr lang="pt-BR" altLang="pt-BR" sz="2000" dirty="0">
                <a:latin typeface="Arial" panose="020B0604020202020204" pitchFamily="34" charset="0"/>
              </a:rPr>
              <a:t> o banco com dados de exemplo: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>1 empresa fictícia: </a:t>
            </a:r>
            <a:r>
              <a:rPr lang="pt-BR" altLang="pt-BR" sz="2000" b="1" dirty="0" err="1">
                <a:latin typeface="Arial" panose="020B0604020202020204" pitchFamily="34" charset="0"/>
              </a:rPr>
              <a:t>TransLog</a:t>
            </a:r>
            <a:endParaRPr lang="pt-BR" altLang="pt-BR" sz="2000" b="1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>3 motoristas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>3 veículos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>manutenções e abastecimentos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>3 viagens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>Comandos utilizados: INSERT INTO</a:t>
            </a:r>
          </a:p>
        </p:txBody>
      </p:sp>
      <p:pic>
        <p:nvPicPr>
          <p:cNvPr id="176" name="object 5">
            <a:extLst>
              <a:ext uri="{FF2B5EF4-FFF2-40B4-BE49-F238E27FC236}">
                <a16:creationId xmlns:a16="http://schemas.microsoft.com/office/drawing/2014/main" id="{63BDD762-F130-4FDE-FF7F-0AF7D521229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9CABAF-0925-ACD0-7BAF-02CBE04B3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726D884-892E-65D6-EF27-B689601F1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FB5D5F0-503A-46EC-7C09-D60868D92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0514CD-DAD4-5E72-2DF8-8C7F87DEB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128E1A90-F260-3698-4DCD-85A5FC4594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ED9EE6BB-16F0-49D4-5CFE-00027912D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FCFFBC-35F9-AEF7-BBFA-2CAB8A755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0591AE7-D880-8CE9-1835-8D9D31365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060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3AAF597-8D38-C96A-0560-9A7908953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>
            <a:extLst>
              <a:ext uri="{FF2B5EF4-FFF2-40B4-BE49-F238E27FC236}">
                <a16:creationId xmlns:a16="http://schemas.microsoft.com/office/drawing/2014/main" id="{E44E3981-79A4-6F94-4D14-3F6D29DE8547}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>
            <a:extLst>
              <a:ext uri="{FF2B5EF4-FFF2-40B4-BE49-F238E27FC236}">
                <a16:creationId xmlns:a16="http://schemas.microsoft.com/office/drawing/2014/main" id="{199743FC-FFED-FE96-D22E-D7CF17FB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07" y="302731"/>
            <a:ext cx="7976987" cy="1557241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r>
              <a:rPr lang="pt-BR" sz="5000" dirty="0"/>
              <a:t>Relatório 1: Veículos da Frota</a:t>
            </a:r>
            <a:endParaRPr lang="pt-BR" sz="5000" b="1" dirty="0"/>
          </a:p>
        </p:txBody>
      </p:sp>
      <p:sp>
        <p:nvSpPr>
          <p:cNvPr id="175" name="object 4">
            <a:extLst>
              <a:ext uri="{FF2B5EF4-FFF2-40B4-BE49-F238E27FC236}">
                <a16:creationId xmlns:a16="http://schemas.microsoft.com/office/drawing/2014/main" id="{BBA1DDA2-68F9-5F47-4FBB-1AE7A3D717A0}"/>
              </a:ext>
            </a:extLst>
          </p:cNvPr>
          <p:cNvSpPr/>
          <p:nvPr/>
        </p:nvSpPr>
        <p:spPr>
          <a:xfrm>
            <a:off x="2827745" y="2345420"/>
            <a:ext cx="5499310" cy="18593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 dirty="0">
                <a:latin typeface="Arial" panose="020B0604020202020204" pitchFamily="34" charset="0"/>
              </a:rPr>
              <a:t>Objetivo:</a:t>
            </a:r>
            <a:r>
              <a:rPr lang="pt-BR" altLang="pt-BR" sz="2000" dirty="0">
                <a:latin typeface="Arial" panose="020B0604020202020204" pitchFamily="34" charset="0"/>
              </a:rPr>
              <a:t> Listar todos os veículos cadastrados.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/>
            </a:r>
            <a:br>
              <a:rPr lang="pt-BR" altLang="pt-BR" sz="2000" dirty="0">
                <a:latin typeface="Arial" panose="020B0604020202020204" pitchFamily="34" charset="0"/>
              </a:rPr>
            </a:br>
            <a:r>
              <a:rPr lang="pt-BR" altLang="pt-BR" sz="2000" dirty="0">
                <a:latin typeface="Arial" panose="020B0604020202020204" pitchFamily="34" charset="0"/>
              </a:rPr>
              <a:t>🔍 </a:t>
            </a:r>
            <a:r>
              <a:rPr lang="pt-BR" altLang="pt-BR" sz="2000" b="1" dirty="0">
                <a:latin typeface="Arial" panose="020B0604020202020204" pitchFamily="34" charset="0"/>
              </a:rPr>
              <a:t>Técnica:</a:t>
            </a:r>
            <a:r>
              <a:rPr lang="pt-BR" altLang="pt-BR" sz="2000" dirty="0">
                <a:latin typeface="Arial" panose="020B0604020202020204" pitchFamily="34" charset="0"/>
              </a:rPr>
              <a:t> </a:t>
            </a:r>
            <a:r>
              <a:rPr lang="pt-BR" altLang="pt-BR" sz="2000" dirty="0">
                <a:latin typeface="Arial Unicode MS"/>
              </a:rPr>
              <a:t>SELECT</a:t>
            </a:r>
            <a:r>
              <a:rPr lang="pt-BR" altLang="pt-BR" sz="2000" dirty="0"/>
              <a:t> e </a:t>
            </a:r>
            <a:r>
              <a:rPr lang="pt-BR" altLang="pt-BR" sz="2000" dirty="0">
                <a:latin typeface="Arial Unicode MS"/>
              </a:rPr>
              <a:t>ORDER BY</a:t>
            </a:r>
            <a:r>
              <a:rPr lang="pt-BR" altLang="pt-BR" sz="900" dirty="0"/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/>
            </a:r>
            <a:br>
              <a:rPr lang="pt-BR" altLang="pt-BR" sz="2000" dirty="0">
                <a:latin typeface="Arial" panose="020B0604020202020204" pitchFamily="34" charset="0"/>
              </a:rPr>
            </a:br>
            <a:r>
              <a:rPr lang="pt-BR" altLang="pt-BR" sz="2000" dirty="0">
                <a:latin typeface="Arial" panose="020B0604020202020204" pitchFamily="34" charset="0"/>
              </a:rPr>
              <a:t>📝 Ordenação por marca e modelo.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</p:txBody>
      </p:sp>
      <p:pic>
        <p:nvPicPr>
          <p:cNvPr id="176" name="object 5">
            <a:extLst>
              <a:ext uri="{FF2B5EF4-FFF2-40B4-BE49-F238E27FC236}">
                <a16:creationId xmlns:a16="http://schemas.microsoft.com/office/drawing/2014/main" id="{DB85545D-5DA7-1521-7ABA-2CE3295C610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05B1B4-EE00-3459-0B60-ABB7B3EE5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71A64A2-2A4E-EA5C-4EF2-CE2DCB018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1894B86-B019-21FA-B805-8EF3B3013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7EDB79-D3D5-F1C2-B228-F3B99202D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293586F5-8BE3-9A0D-7623-6799EA42D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9DF7E20A-1F46-D7EB-DE6E-ECCE93D7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1E473B-5579-3FF0-9035-36B4521C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142A6E9-912C-8832-F2A5-790235C3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38794DE-3FAE-48C8-87F6-A2441E2D3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893" y="2243541"/>
            <a:ext cx="2625865" cy="461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78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E13D0AE-8E7F-1C41-3CA1-A1D11B764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>
            <a:extLst>
              <a:ext uri="{FF2B5EF4-FFF2-40B4-BE49-F238E27FC236}">
                <a16:creationId xmlns:a16="http://schemas.microsoft.com/office/drawing/2014/main" id="{7EBE24BF-9F53-59C2-EB2A-BD37A907003B}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>
            <a:extLst>
              <a:ext uri="{FF2B5EF4-FFF2-40B4-BE49-F238E27FC236}">
                <a16:creationId xmlns:a16="http://schemas.microsoft.com/office/drawing/2014/main" id="{822D1546-BA2E-1236-FFDF-5B11B8A6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07" y="302731"/>
            <a:ext cx="7976987" cy="1557241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r>
              <a:rPr lang="pt-BR" sz="5000" dirty="0"/>
              <a:t>Relatório 2: Manutenções por Veículo</a:t>
            </a:r>
            <a:endParaRPr lang="pt-BR" sz="5000" b="1" dirty="0"/>
          </a:p>
        </p:txBody>
      </p:sp>
      <p:sp>
        <p:nvSpPr>
          <p:cNvPr id="175" name="object 4">
            <a:extLst>
              <a:ext uri="{FF2B5EF4-FFF2-40B4-BE49-F238E27FC236}">
                <a16:creationId xmlns:a16="http://schemas.microsoft.com/office/drawing/2014/main" id="{AFCB17A6-2397-4D47-B607-262C6ADB25C1}"/>
              </a:ext>
            </a:extLst>
          </p:cNvPr>
          <p:cNvSpPr/>
          <p:nvPr/>
        </p:nvSpPr>
        <p:spPr>
          <a:xfrm>
            <a:off x="832680" y="2424551"/>
            <a:ext cx="5499310" cy="247493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 dirty="0">
                <a:latin typeface="Arial" panose="020B0604020202020204" pitchFamily="34" charset="0"/>
              </a:rPr>
              <a:t>Objetivo:</a:t>
            </a:r>
            <a:r>
              <a:rPr lang="pt-BR" altLang="pt-BR" sz="2000" dirty="0">
                <a:latin typeface="Arial" panose="020B0604020202020204" pitchFamily="34" charset="0"/>
              </a:rPr>
              <a:t> Exibir manutenções de um veículo específico.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/>
            </a:r>
            <a:br>
              <a:rPr lang="pt-BR" altLang="pt-BR" sz="2000" dirty="0">
                <a:latin typeface="Arial" panose="020B0604020202020204" pitchFamily="34" charset="0"/>
              </a:rPr>
            </a:br>
            <a:r>
              <a:rPr lang="pt-BR" altLang="pt-BR" sz="2000" dirty="0">
                <a:latin typeface="Arial" panose="020B0604020202020204" pitchFamily="34" charset="0"/>
              </a:rPr>
              <a:t>🔍 </a:t>
            </a:r>
            <a:r>
              <a:rPr lang="pt-BR" altLang="pt-BR" sz="2000" b="1" dirty="0">
                <a:latin typeface="Arial" panose="020B0604020202020204" pitchFamily="34" charset="0"/>
              </a:rPr>
              <a:t>Técnica:</a:t>
            </a:r>
            <a:r>
              <a:rPr lang="pt-BR" altLang="pt-BR" sz="2000" dirty="0">
                <a:latin typeface="Arial" panose="020B0604020202020204" pitchFamily="34" charset="0"/>
              </a:rPr>
              <a:t> </a:t>
            </a:r>
            <a:r>
              <a:rPr lang="pt-BR" altLang="pt-BR" sz="2000" dirty="0">
                <a:latin typeface="Arial Unicode MS"/>
              </a:rPr>
              <a:t>JOIN</a:t>
            </a:r>
            <a:r>
              <a:rPr lang="pt-BR" altLang="pt-BR" sz="2000" dirty="0"/>
              <a:t>, </a:t>
            </a:r>
            <a:r>
              <a:rPr lang="pt-BR" altLang="pt-BR" sz="2000" dirty="0">
                <a:latin typeface="Arial Unicode MS"/>
              </a:rPr>
              <a:t>WHERE</a:t>
            </a:r>
            <a:r>
              <a:rPr lang="pt-BR" altLang="pt-BR" sz="2000" dirty="0"/>
              <a:t>, </a:t>
            </a:r>
            <a:r>
              <a:rPr lang="pt-BR" altLang="pt-BR" sz="2000" dirty="0">
                <a:latin typeface="Arial Unicode MS"/>
              </a:rPr>
              <a:t>ORDER BY</a:t>
            </a:r>
            <a:r>
              <a:rPr lang="pt-BR" altLang="pt-BR" sz="2000" dirty="0"/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/>
            </a:r>
            <a:br>
              <a:rPr lang="pt-BR" altLang="pt-BR" sz="2000" dirty="0">
                <a:latin typeface="Arial" panose="020B0604020202020204" pitchFamily="34" charset="0"/>
              </a:rPr>
            </a:br>
            <a:r>
              <a:rPr lang="pt-BR" altLang="pt-BR" sz="2000" dirty="0">
                <a:latin typeface="Arial" panose="020B0604020202020204" pitchFamily="34" charset="0"/>
              </a:rPr>
              <a:t>📝 Resultado ordenado da manutenção mais recente para a mais antiga.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</p:txBody>
      </p:sp>
      <p:pic>
        <p:nvPicPr>
          <p:cNvPr id="176" name="object 5">
            <a:extLst>
              <a:ext uri="{FF2B5EF4-FFF2-40B4-BE49-F238E27FC236}">
                <a16:creationId xmlns:a16="http://schemas.microsoft.com/office/drawing/2014/main" id="{5C981366-568C-A26F-1F38-8774BF7CFD7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6A9892-B3B7-FB73-357B-2C6A9512E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D6338F-A468-6D6F-8CC5-16B60AACE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DA15893-F284-AC04-45E5-9D4357D74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49BCFE-F435-ED38-99C4-CC2FF9B3E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64C4D0BA-B4E4-69F9-E8DE-A6012ADCBB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9DA3573D-6948-C0C8-0921-6E7B687C9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509426-24B4-F8DF-33FE-F06EB491E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4A4A79D-9736-24A4-428D-80A1C4C00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FFBF77D-F217-1FDF-EF10-B64B5650A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C32286CB-6997-1443-99AA-D17A0D955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54" y="2333858"/>
            <a:ext cx="4366846" cy="45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06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557</Words>
  <Application>Microsoft Office PowerPoint</Application>
  <PresentationFormat>Ecrã Panorâmico</PresentationFormat>
  <Paragraphs>78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21" baseType="lpstr">
      <vt:lpstr>Arial</vt:lpstr>
      <vt:lpstr>Arial MT</vt:lpstr>
      <vt:lpstr>Arial Unicode MS</vt:lpstr>
      <vt:lpstr>Calibri</vt:lpstr>
      <vt:lpstr>DejaVu Sans</vt:lpstr>
      <vt:lpstr>Symbol</vt:lpstr>
      <vt:lpstr>Times New Roman</vt:lpstr>
      <vt:lpstr>Wingdings</vt:lpstr>
      <vt:lpstr>Office Theme</vt:lpstr>
      <vt:lpstr>Sistema Fleet – Gerenciador de Frotas</vt:lpstr>
      <vt:lpstr>Sobre o Sistema</vt:lpstr>
      <vt:lpstr>Ferramentas Utilizadas</vt:lpstr>
      <vt:lpstr>Modelo Entidade-Relacionamento (MER)</vt:lpstr>
      <vt:lpstr>Modelo Entidade-Relacionamento (MER)</vt:lpstr>
      <vt:lpstr>Estrutura das Tabelas</vt:lpstr>
      <vt:lpstr>Inserção de Dados</vt:lpstr>
      <vt:lpstr>Relatório 1: Veículos da Frota</vt:lpstr>
      <vt:lpstr>Relatório 2: Manutenções por Veículo</vt:lpstr>
      <vt:lpstr>Relatório 3: Abastecimentos por Motorista</vt:lpstr>
      <vt:lpstr>Resumo de Custos Operacionais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BreadTrack SGBD para uma Padaria</dc:title>
  <dc:subject/>
  <dc:creator>Bruno Konzen</dc:creator>
  <dc:description/>
  <cp:lastModifiedBy>Josue</cp:lastModifiedBy>
  <cp:revision>12</cp:revision>
  <dcterms:created xsi:type="dcterms:W3CDTF">2024-11-22T18:54:12Z</dcterms:created>
  <dcterms:modified xsi:type="dcterms:W3CDTF">2025-07-01T22:34:47Z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2023-11-28T00:00:00Z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2024-11-22T00:00:00Z</vt:filetime>
  </property>
  <property fmtid="{D5CDD505-2E9C-101B-9397-08002B2CF9AE}" pid="5" name="PresentationFormat">
    <vt:lpwstr>On-screen Show (4:3)</vt:lpwstr>
  </property>
  <property fmtid="{D5CDD505-2E9C-101B-9397-08002B2CF9AE}" pid="6" name="Producer">
    <vt:lpwstr>Microsoft® PowerPoint® para Microsoft 365</vt:lpwstr>
  </property>
</Properties>
</file>