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5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1DEDA-62C9-46AF-A3F6-3B2BAE998AA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CEFFC1-90B7-4E5B-A953-D2BDC0116F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C314A-07BA-43DE-9B75-1A2DBE0D98A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17282-C476-45B6-8B27-49280878939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D1DF7-CA76-4767-BEAF-708D041D9A1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3A80B7-C345-4761-A97B-E0AB88E418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E716-4E58-47FE-A083-C05345A582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6F6A77-341E-4CCC-9324-C495C6CD1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2DB827-9D08-4053-B19F-6D9F95CE6CD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82B8F-4EA4-4C31-A596-FC8CA7FB7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480F5-818C-495E-A6FD-8E588D06BA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7A77D-E990-4D07-A7B7-A693EE4D96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42640" y="1385280"/>
            <a:ext cx="9601560" cy="46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8F0ACD68-E8F5-45AE-846F-2EE65EF81239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05832" y="1193500"/>
            <a:ext cx="7488360" cy="1989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5400" b="1" strike="noStrike" spc="-12" dirty="0">
                <a:latin typeface="Arial"/>
              </a:rPr>
              <a:t>Sistema Fleet – Gerenciador de Frotas</a:t>
            </a:r>
            <a:endParaRPr lang="pt-BR" sz="5400" b="0" strike="noStrike" spc="-1" dirty="0">
              <a:latin typeface="Calibri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830880" y="4412520"/>
            <a:ext cx="3880080" cy="134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José Henn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Josué Borges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"/>
              </a:rPr>
              <a:t>Luiz </a:t>
            </a:r>
            <a:r>
              <a:rPr lang="pt-BR" sz="2000" b="0" strike="noStrike" spc="-1" dirty="0" err="1">
                <a:latin typeface="Arial"/>
              </a:rPr>
              <a:t>Triches</a:t>
            </a:r>
            <a:endParaRPr lang="pt-BR" sz="2000" b="0" strike="noStrike" spc="-1" dirty="0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04"/>
              </a:spcBef>
            </a:pPr>
            <a:r>
              <a:rPr lang="pt-BR" sz="2000" spc="-1" dirty="0">
                <a:latin typeface="Arial MT"/>
              </a:rPr>
              <a:t>3</a:t>
            </a:r>
            <a:r>
              <a:rPr lang="pt-BR" sz="2000" b="0" strike="noStrike" spc="-1" dirty="0">
                <a:latin typeface="Arial MT"/>
              </a:rPr>
              <a:t>ª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Fase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–</a:t>
            </a:r>
            <a:r>
              <a:rPr lang="pt-BR" sz="2000" b="0" strike="noStrike" spc="-4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Ciência</a:t>
            </a:r>
            <a:r>
              <a:rPr lang="pt-BR" sz="2000" b="0" strike="noStrike" spc="-5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da</a:t>
            </a:r>
            <a:r>
              <a:rPr lang="pt-BR" sz="2000" b="0" strike="noStrike" spc="-35" dirty="0">
                <a:latin typeface="Arial MT"/>
              </a:rPr>
              <a:t> </a:t>
            </a:r>
            <a:r>
              <a:rPr lang="pt-BR" sz="2000" b="0" strike="noStrike" spc="-12" dirty="0">
                <a:latin typeface="Arial MT"/>
              </a:rPr>
              <a:t>Computação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76" name="object 5"/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7380000" y="6120000"/>
            <a:ext cx="4593240" cy="320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São</a:t>
            </a:r>
            <a:r>
              <a:rPr lang="pt-BR" sz="2000" b="0" strike="noStrike" spc="-3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Miguel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do</a:t>
            </a:r>
            <a:r>
              <a:rPr lang="pt-BR" sz="2000" b="0" strike="noStrike" spc="-41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Oeste,</a:t>
            </a:r>
            <a:r>
              <a:rPr lang="pt-BR" sz="2000" b="0" strike="noStrike" spc="-72" dirty="0">
                <a:latin typeface="Arial MT"/>
              </a:rPr>
              <a:t> </a:t>
            </a:r>
            <a:r>
              <a:rPr lang="pt-BR" sz="2000" b="0" strike="noStrike" spc="-41" dirty="0">
                <a:latin typeface="Arial MT"/>
              </a:rPr>
              <a:t>Julho</a:t>
            </a:r>
            <a:r>
              <a:rPr lang="pt-BR" sz="2000" b="0" strike="noStrike" spc="-1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de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21" dirty="0">
                <a:latin typeface="Arial MT"/>
              </a:rPr>
              <a:t>2025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79" name="object 8"/>
          <p:cNvSpPr/>
          <p:nvPr/>
        </p:nvSpPr>
        <p:spPr>
          <a:xfrm>
            <a:off x="720000" y="3600000"/>
            <a:ext cx="441864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99"/>
              </a:spcBef>
            </a:pPr>
            <a:r>
              <a:rPr lang="pt-BR" sz="1800" b="0" i="1" strike="noStrike" spc="-12" dirty="0">
                <a:latin typeface="Arial"/>
              </a:rPr>
              <a:t>Trabalho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Final</a:t>
            </a:r>
            <a:r>
              <a:rPr lang="pt-BR" sz="1800" b="0" i="1" strike="noStrike" spc="-21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–</a:t>
            </a:r>
            <a:r>
              <a:rPr lang="pt-BR" sz="1800" b="0" i="1" strike="noStrike" spc="-41" dirty="0">
                <a:latin typeface="Arial"/>
              </a:rPr>
              <a:t> </a:t>
            </a:r>
            <a:r>
              <a:rPr lang="pt-BR" sz="1800" b="0" i="1" strike="noStrike" spc="-26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Banco</a:t>
            </a:r>
            <a:r>
              <a:rPr lang="pt-BR" sz="1800" b="0" i="1" strike="noStrike" spc="-15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de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Dados I</a:t>
            </a:r>
            <a:r>
              <a:rPr lang="pt-BR" sz="1800" b="0" i="1" strike="noStrike" spc="-32" dirty="0">
                <a:latin typeface="Arial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" name="Imagem 6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15D7988-952A-61B7-73FE-A2E99C7BE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8C176-FFA2-66D7-52F0-4BFC0DD0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BC217531-31EB-61F8-D478-2EF90BA8B2B8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E128744-4C9B-1DC6-77DB-30174C3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3: Abastecimentos por Motorista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26F216FA-0234-9251-D336-5E3AC967FCB5}"/>
              </a:ext>
            </a:extLst>
          </p:cNvPr>
          <p:cNvSpPr/>
          <p:nvPr/>
        </p:nvSpPr>
        <p:spPr>
          <a:xfrm>
            <a:off x="596570" y="2574020"/>
            <a:ext cx="5499310" cy="3090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abastecimentos feitos por motorista em um período.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 com intervalo de datas.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Litros abastecidos, valor e veículo usado.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91DABBD-EF94-B4F3-A2C7-7094F623D2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5BC05-CEFE-FB23-15F6-E41AF4F3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D7692-979E-5CE6-78DA-EB2799F6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7FA51F-4E86-AB44-77BA-736FEC1C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D3E1C-65F6-0D76-1C14-8DE266DB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F417FEA-28E7-5CE6-EEEB-041014B9A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A96395-E7F1-F193-B491-7741AA97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D72F7-2E5F-ECFA-ECC6-F0F94E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C6A6B2-142A-D794-1AF0-70D6F14E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04AB9A-013F-5842-71EF-500856F9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A224B6-2AD0-4308-47AE-26BC6259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31" y="2078187"/>
            <a:ext cx="5254627" cy="47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41294-AFCF-A216-E32E-91FD8252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D0F5A4C-2EDE-9107-81B6-0913528E7AFF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99776D61-0135-C52B-9E59-7BFEAB2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Resumo de Custos Operacionais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4008190-9BC3-C8E5-6F98-FF272233C959}"/>
              </a:ext>
            </a:extLst>
          </p:cNvPr>
          <p:cNvSpPr/>
          <p:nvPr/>
        </p:nvSpPr>
        <p:spPr>
          <a:xfrm>
            <a:off x="264816" y="2659853"/>
            <a:ext cx="5499310" cy="33982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Calcular custo total por veículo (manutenção + abastecimento).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GROUP BY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SUM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HAVING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Exibir apenas veículos com pelo menos 1 custo registrado.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EAB99F-C51D-15A1-E043-657EE8D2E1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608A-B7C9-49F8-DE30-AB803B0A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C9FEEE-AC7B-BFC4-07F0-0913B8A1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6D3158-33E5-186A-FAD2-6644E95B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896CE-F81E-F51A-2FE2-23541C2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F0BCB8FE-26DB-DA60-D3AD-D4BD6C4DC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15CB92-4D2D-E936-D6B3-4EB32337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3BF792-B0C4-3209-FC0B-BB173B55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958C18-B233-B81C-A95A-C11588F4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26660A-D7D4-C6C8-4057-32128D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09ADDC0-9F74-98B5-6287-BAE98D24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EB3D5DD-F539-5A44-3686-FE8D5A80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52" y="2435468"/>
            <a:ext cx="6578607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8F38A-B2B8-31D3-0EEF-2466BF3C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865D272-AAA9-60A3-EF8F-089A4332FF4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7BEF3ABF-76E0-8C25-5057-6717D61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Conclusão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5EE2546B-EBAE-ABDE-97F2-20720624024C}"/>
              </a:ext>
            </a:extLst>
          </p:cNvPr>
          <p:cNvSpPr/>
          <p:nvPr/>
        </p:nvSpPr>
        <p:spPr>
          <a:xfrm>
            <a:off x="2827745" y="1379066"/>
            <a:ext cx="5499310" cy="4937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</a:t>
            </a:r>
            <a:r>
              <a:rPr lang="pt-BR" altLang="pt-BR" sz="2000" b="1" dirty="0">
                <a:latin typeface="Arial" panose="020B0604020202020204" pitchFamily="34" charset="0"/>
              </a:rPr>
              <a:t>Fleet</a:t>
            </a:r>
            <a:r>
              <a:rPr lang="pt-BR" altLang="pt-BR" sz="2000" dirty="0">
                <a:latin typeface="Arial" panose="020B0604020202020204" pitchFamily="34" charset="0"/>
              </a:rPr>
              <a:t> é um sistema em desenvolvimento que atende requisitos reais de uma empresa de transporte.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Já contempla funcionalidades essenciais como cadastro e controle de veículos, motoristas, manutenções e abastecimentos.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Ainda há espaço para melhorias e novas funcionalidades, como controle de rotas, alertas de manutenção e painel gerencial.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projeto foi uma excelente oportunidade para aplicar os conceitos aprendidos em Banco de Dados, integrando teoria e prática.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ED4935D3-D8B1-42F5-9DBB-D33D5FC5DC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BCBA9-A4B7-93D0-640A-0E49DB03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7FD65A-25AA-CC26-7D0C-1C6170F0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31B59D6-F05A-639B-C79D-918B81D6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6BB80-2D19-8A4D-607B-5642193E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5459E554-D087-8F1E-814C-F205EE58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5D5CAA-AAE5-6D9E-01E5-5C1817D9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1348D0-A476-9B3E-475B-47ADB55D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1227A6-3066-1B60-A322-F03A657D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DD14F1-03F1-B708-C744-A9E48BEA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42AC1C-941C-3573-4E6A-F9143123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1883CF7-C2CA-ACD0-ADC0-0CF77248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E650929-D038-6CB1-D085-111813D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5E55927-8F09-A400-7E36-BCD39AE8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E82D7-6EC6-FDA0-7584-AC9CEA65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1AE9A33-DBD5-C123-95DD-E09BF71619F0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57B12D89-4721-8A88-F4C5-F45586A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542936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Sobre o Sistema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F25E7C1-DDD1-9CE8-1E81-0E947AF8F221}"/>
              </a:ext>
            </a:extLst>
          </p:cNvPr>
          <p:cNvSpPr/>
          <p:nvPr/>
        </p:nvSpPr>
        <p:spPr>
          <a:xfrm>
            <a:off x="2001311" y="2345818"/>
            <a:ext cx="7564583" cy="3731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Objetivo: </a:t>
            </a:r>
          </a:p>
          <a:p>
            <a:pPr marL="349380" indent="-342900">
              <a:lnSpc>
                <a:spcPct val="100000"/>
              </a:lnSpc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Desenvolver um sistema de gerenciamento de frota.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Funcionalidades principais:</a:t>
            </a:r>
          </a:p>
          <a:p>
            <a:pPr marL="463680" indent="-4572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Gerenciar veículos, motoristas, manutenções, viagens, abastecimentos e cargas.</a:t>
            </a:r>
          </a:p>
          <a:p>
            <a:pPr marL="6480">
              <a:spcBef>
                <a:spcPts val="99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marL="6480">
              <a:spcBef>
                <a:spcPts val="99"/>
              </a:spcBef>
            </a:pPr>
            <a:r>
              <a:rPr lang="pt-BR" sz="2500" b="1" dirty="0"/>
              <a:t>Aplicação pratica:</a:t>
            </a:r>
          </a:p>
          <a:p>
            <a:pPr marL="349380" indent="-3429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Controle de custos operacionais, histórico de viagens e manutenção de frota.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D4B863-3A41-A27A-4A5B-5A69E8AB73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DE28B4C-B69D-2031-5626-60A53FAA1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6884FC-B2AC-121F-7F1C-24F1A6EF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CC7145-B302-C78D-0143-AF668DA8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17D9D17-32E6-5DD0-016A-9CE7C88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892D5F-B190-0907-FDDC-8211C8DA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C95917EB-8B51-D599-1995-696F0A2703B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3FC2D4E5-E2F6-7027-CC8A-6D748A7E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03361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Ferramentas Utilizadas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9883AAA1-47EF-BC55-E07C-2BDB412B1DC8}"/>
              </a:ext>
            </a:extLst>
          </p:cNvPr>
          <p:cNvSpPr/>
          <p:nvPr/>
        </p:nvSpPr>
        <p:spPr>
          <a:xfrm>
            <a:off x="2001311" y="1805491"/>
            <a:ext cx="7564583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Visual </a:t>
            </a:r>
            <a:r>
              <a:rPr lang="pt-BR" sz="2500" b="1" dirty="0" err="1"/>
              <a:t>Paradigm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Modelagem do banco de dados (MER).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 err="1"/>
              <a:t>DBeaver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Gerenciamento do banco de dados PostgreSQL (criação das tabelas, execução dos scripts SQL e consultas).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8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PostgreSQL:</a:t>
            </a:r>
            <a:r>
              <a:rPr lang="pt-BR" sz="2500" dirty="0"/>
              <a:t> </a:t>
            </a:r>
            <a:r>
              <a:rPr lang="pt-BR" sz="2000" dirty="0"/>
              <a:t>Banco de dados utilizado para armazenar as informações.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alt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SQL:</a:t>
            </a:r>
            <a:r>
              <a:rPr lang="pt-BR" sz="2500" dirty="0"/>
              <a:t> </a:t>
            </a:r>
            <a:r>
              <a:rPr lang="pt-BR" sz="2000" dirty="0"/>
              <a:t>Uso de comandos: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DDL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Definition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CREATE TABLE, ALTER TABLE.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DML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Manipulation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INSERT INTO.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SELECT</a:t>
            </a:r>
            <a:r>
              <a:rPr lang="pt-BR" altLang="pt-BR" sz="2000" dirty="0"/>
              <a:t> com JOIN, GROUP BY, HAVING, ORDER BY, WHERE.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3F3E9373-6EC9-D52C-EC12-DAAC7157D0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AFE1846-FC51-5E2E-1352-9EF352952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8FF2F-2643-2FB6-B244-DEE7C98A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036479-EC36-1BBF-2EC5-C2126007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5B268B-BF40-296E-CA31-B2803629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1D3E5-9332-335D-9270-94580844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863EB8-7FCD-C1A2-70BB-9FA8DF46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26C28C36-48D0-7C83-256F-A4F981252B5C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DAF7215-4885-521E-0625-90EC83BE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Modelo Entidade-Relacionamento (MER)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1C95FB3-C913-C37E-64D4-776F97DD6381}"/>
              </a:ext>
            </a:extLst>
          </p:cNvPr>
          <p:cNvSpPr/>
          <p:nvPr/>
        </p:nvSpPr>
        <p:spPr>
          <a:xfrm>
            <a:off x="1921544" y="2326216"/>
            <a:ext cx="7564583" cy="28493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000" dirty="0"/>
              <a:t>Diagrama ER desenvolvido no Visual </a:t>
            </a:r>
            <a:r>
              <a:rPr lang="pt-BR" sz="2000" dirty="0" err="1" smtClean="0"/>
              <a:t>Paradigm</a:t>
            </a:r>
            <a:r>
              <a:rPr lang="pt-BR" sz="2000" dirty="0" smtClean="0"/>
              <a:t>.</a:t>
            </a: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altLang="pt-BR" sz="2500" dirty="0">
                <a:latin typeface="Arial" panose="020B0604020202020204" pitchFamily="34" charset="0"/>
              </a:rPr>
              <a:t>Tabelas principais: </a:t>
            </a:r>
            <a:r>
              <a:rPr lang="pt-BR" altLang="pt-BR" sz="2000" dirty="0"/>
              <a:t>empresa, motorista, veiculo, </a:t>
            </a:r>
            <a:r>
              <a:rPr lang="pt-BR" altLang="pt-BR" sz="2000" dirty="0" err="1"/>
              <a:t>manutencao</a:t>
            </a:r>
            <a:r>
              <a:rPr lang="pt-BR" altLang="pt-BR" sz="2000" dirty="0"/>
              <a:t>, abastecimento, viagem, carga, </a:t>
            </a:r>
            <a:r>
              <a:rPr lang="pt-BR" altLang="pt-BR" sz="2000" dirty="0" err="1"/>
              <a:t>doc_viagem</a:t>
            </a:r>
            <a:r>
              <a:rPr lang="pt-BR" altLang="pt-BR" sz="2000" dirty="0"/>
              <a:t>. 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Relações bem definidas com </a:t>
            </a:r>
            <a:r>
              <a:rPr lang="pt-BR" sz="2000" b="1" dirty="0"/>
              <a:t>chaves primárias</a:t>
            </a:r>
            <a:r>
              <a:rPr lang="pt-BR" sz="2000" dirty="0"/>
              <a:t> e </a:t>
            </a:r>
            <a:r>
              <a:rPr lang="pt-BR" sz="2000" b="1" dirty="0"/>
              <a:t>chaves estrangeiras</a:t>
            </a:r>
            <a:r>
              <a:rPr lang="pt-BR" sz="2000" dirty="0"/>
              <a:t>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4ACA13D2-8E13-DFB2-2EDD-85EB5E03EA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EE3C2-B03D-AC20-4B73-08A56B02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F63C63-B055-F023-7B81-26E4164A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3DB2B1-9BB8-95F2-9CB8-77247991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EE312-4BC4-932D-5390-013D243C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267456C-BD71-51F4-A8FF-610DD94BC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52D0EB2-11D3-41C8-7364-8A361010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221CC1-DE7B-50E1-BF24-4E6931F2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3380A839-D4AD-C367-8548-A1B8B6FC43A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DEBC1CF-AEC4-AFB5-7105-8CD20572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759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4000" dirty="0"/>
              <a:t>Modelo Entidade-Relacionamento (MER)</a:t>
            </a:r>
            <a:endParaRPr lang="pt-BR" sz="4000" b="1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F2B78B17-BE47-B6E8-41F3-EAD51AF468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A902A-F671-7EE6-E4D3-DFD84166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A548D3-64F9-FD71-EC46-058427BB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BDE167-D82F-602A-F920-AAE0D56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 descr="Linha do tempo&#10;&#10;O conteúdo gerado por IA pode estar incorreto.">
            <a:extLst>
              <a:ext uri="{FF2B5EF4-FFF2-40B4-BE49-F238E27FC236}">
                <a16:creationId xmlns:a16="http://schemas.microsoft.com/office/drawing/2014/main" id="{412D1E18-9967-8335-7574-40140F46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7" y="1638474"/>
            <a:ext cx="8648602" cy="5229701"/>
          </a:xfrm>
          <a:prstGeom prst="rect">
            <a:avLst/>
          </a:prstGeom>
        </p:spPr>
      </p:pic>
      <p:pic>
        <p:nvPicPr>
          <p:cNvPr id="2" name="Imagem 1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793EA6DE-8B22-D3B1-1DB8-FDDCEF918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821181-3209-9344-73F9-27919DFD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53FAA10-8AC9-1A5F-E0BF-C17BD5099E09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F20769E-0089-2514-B7A3-701A8BF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Estrutura</a:t>
            </a:r>
            <a:r>
              <a:rPr lang="pt-BR" sz="5000" b="1" dirty="0"/>
              <a:t> </a:t>
            </a:r>
            <a:r>
              <a:rPr lang="pt-BR" sz="5000" dirty="0"/>
              <a:t>das</a:t>
            </a:r>
            <a:r>
              <a:rPr lang="pt-BR" sz="5000" b="1" dirty="0"/>
              <a:t> </a:t>
            </a:r>
            <a:r>
              <a:rPr lang="pt-BR" sz="5000" dirty="0"/>
              <a:t>Tabelas</a:t>
            </a: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012B734B-5667-9C82-0478-C984BB599DC6}"/>
              </a:ext>
            </a:extLst>
          </p:cNvPr>
          <p:cNvSpPr/>
          <p:nvPr/>
        </p:nvSpPr>
        <p:spPr>
          <a:xfrm>
            <a:off x="1921544" y="2326216"/>
            <a:ext cx="7564583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empresa</a:t>
            </a:r>
            <a:r>
              <a:rPr lang="pt-BR" altLang="pt-BR" sz="2000" dirty="0">
                <a:latin typeface="Arial" panose="020B0604020202020204" pitchFamily="34" charset="0"/>
              </a:rPr>
              <a:t>: nome, razão social, CNPJ, e-mail, telefone, endereço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veiculo</a:t>
            </a:r>
            <a:r>
              <a:rPr lang="pt-BR" altLang="pt-BR" sz="2000" dirty="0">
                <a:latin typeface="Arial" panose="020B0604020202020204" pitchFamily="34" charset="0"/>
              </a:rPr>
              <a:t>: marca, modelo, placa, ano, data de compra.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motorista</a:t>
            </a:r>
            <a:r>
              <a:rPr lang="pt-BR" altLang="pt-BR" sz="2000" dirty="0">
                <a:latin typeface="Arial" panose="020B0604020202020204" pitchFamily="34" charset="0"/>
              </a:rPr>
              <a:t>: nome, CPF, telefone.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manutencao</a:t>
            </a:r>
            <a:r>
              <a:rPr lang="pt-BR" altLang="pt-BR" sz="2000" dirty="0">
                <a:latin typeface="Arial" panose="020B0604020202020204" pitchFamily="34" charset="0"/>
              </a:rPr>
              <a:t>: data, tipo, custo, status.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abastecimento</a:t>
            </a:r>
            <a:r>
              <a:rPr lang="pt-BR" altLang="pt-BR" sz="2000" dirty="0">
                <a:latin typeface="Arial" panose="020B0604020202020204" pitchFamily="34" charset="0"/>
              </a:rPr>
              <a:t>: data, litros, valor, posto, motorista e veículo.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viagem</a:t>
            </a:r>
            <a:r>
              <a:rPr lang="pt-BR" altLang="pt-BR" sz="2000" dirty="0">
                <a:latin typeface="Arial" panose="020B0604020202020204" pitchFamily="34" charset="0"/>
              </a:rPr>
              <a:t>: origem, destino, datas, motivo.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carga</a:t>
            </a:r>
            <a:r>
              <a:rPr lang="pt-BR" altLang="pt-BR" sz="2000" dirty="0">
                <a:latin typeface="Arial" panose="020B0604020202020204" pitchFamily="34" charset="0"/>
              </a:rPr>
              <a:t>: tipo, peso, valor.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doc_viagem</a:t>
            </a:r>
            <a:r>
              <a:rPr lang="pt-BR" altLang="pt-BR" sz="2000" dirty="0">
                <a:latin typeface="Arial" panose="020B0604020202020204" pitchFamily="34" charset="0"/>
              </a:rPr>
              <a:t>: documentos associados à viagem.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246E3DE0-4B56-4D51-0D89-9A7EA4CE21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119E90-41DD-FD82-0220-AAAE7EA0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EF0594-0B01-31CB-5D10-22BA969C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C92EF4-963B-F2EE-A672-EDF71AEC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49120-3041-4FA6-68A3-C67DF42B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BCCD0D4-679E-676B-4F30-468170AD0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7D4BE1C-D8CC-C66A-5A83-11183656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950EF-30FE-64BA-4DD2-6C6EE36C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4B0286-C53A-2A95-B2C1-A4601729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8CDE7A3A-FF1B-EB64-DE17-12BB1FB02ACD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AC5B957-EDC3-6E06-8300-A03CFAAB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Inserção de Dados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2BC1419-EBA0-A093-0CEB-B63ECFE3469B}"/>
              </a:ext>
            </a:extLst>
          </p:cNvPr>
          <p:cNvSpPr/>
          <p:nvPr/>
        </p:nvSpPr>
        <p:spPr>
          <a:xfrm>
            <a:off x="2827745" y="2345420"/>
            <a:ext cx="5499310" cy="21671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latin typeface="Arial" panose="020B0604020202020204" pitchFamily="34" charset="0"/>
              </a:rPr>
              <a:t>Populamos</a:t>
            </a:r>
            <a:r>
              <a:rPr lang="pt-BR" altLang="pt-BR" sz="2000" dirty="0">
                <a:latin typeface="Arial" panose="020B0604020202020204" pitchFamily="34" charset="0"/>
              </a:rPr>
              <a:t> o banco com dados de exemplo: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1 empresa fictícia: </a:t>
            </a:r>
            <a:r>
              <a:rPr lang="pt-BR" altLang="pt-BR" sz="2000" b="1" dirty="0" err="1">
                <a:latin typeface="Arial" panose="020B0604020202020204" pitchFamily="34" charset="0"/>
              </a:rPr>
              <a:t>TransLog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motoristas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veículos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manutenções e abastecimentos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viagens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Comandos utilizados: INSERT INTO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63BDD762-F130-4FDE-FF7F-0AF7D52122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9CABAF-0925-ACD0-7BAF-02CBE04B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26D884-892E-65D6-EF27-B689601F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5D5F0-503A-46EC-7C09-D60868D9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514CD-DAD4-5E72-2DF8-8C7F87DE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128E1A90-F260-3698-4DCD-85A5FC459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D9EE6BB-16F0-49D4-5CFE-00027912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CFFBC-35F9-AEF7-BBFA-2CAB8A7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591AE7-D880-8CE9-1835-8D9D3136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AF597-8D38-C96A-0560-9A790895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E44E3981-79A4-6F94-4D14-3F6D29DE8547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199743FC-FFED-FE96-D22E-D7CF17FB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1: Veículos da Frota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BA1DDA2-68F9-5F47-4FBB-1AE7A3D717A0}"/>
              </a:ext>
            </a:extLst>
          </p:cNvPr>
          <p:cNvSpPr/>
          <p:nvPr/>
        </p:nvSpPr>
        <p:spPr>
          <a:xfrm>
            <a:off x="2827745" y="2345420"/>
            <a:ext cx="5499310" cy="1859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todos os veículos cadastrados.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SELECT</a:t>
            </a:r>
            <a:r>
              <a:rPr lang="pt-BR" altLang="pt-BR" sz="2000" dirty="0"/>
              <a:t> e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9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Ordenação por marca e modelo.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B85545D-5DA7-1521-7ABA-2CE3295C610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05B1B4-EE00-3459-0B60-ABB7B3EE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1A64A2-2A4E-EA5C-4EF2-CE2DCB01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1894B86-B019-21FA-B805-8EF3B301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7EDB79-D3D5-F1C2-B228-F3B99202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93586F5-8BE3-9A0D-7623-6799EA42D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F7E20A-1F46-D7EB-DE6E-ECCE93D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E473B-5579-3FF0-9035-36B4521C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42A6E9-912C-8832-F2A5-790235C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8794DE-3FAE-48C8-87F6-A2441E2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93" y="2243541"/>
            <a:ext cx="2625865" cy="46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13D0AE-8E7F-1C41-3CA1-A1D11B76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7EBE24BF-9F53-59C2-EB2A-BD37A907003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22D1546-BA2E-1236-FFDF-5B11B8A6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2: Manutenções por Veículo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AFCB17A6-2397-4D47-B607-262C6ADB25C1}"/>
              </a:ext>
            </a:extLst>
          </p:cNvPr>
          <p:cNvSpPr/>
          <p:nvPr/>
        </p:nvSpPr>
        <p:spPr>
          <a:xfrm>
            <a:off x="832680" y="2424551"/>
            <a:ext cx="5499310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Exibir manutenções de um veículo específico.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Resultado ordenado da manutenção mais recente para a mais antiga.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5C981366-568C-A26F-1F38-8774BF7CFD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A9892-B3B7-FB73-357B-2C6A951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D6338F-A468-6D6F-8CC5-16B60AAC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A15893-F284-AC04-45E5-9D4357D7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9BCFE-F435-ED38-99C4-CC2FF9B3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4C4D0BA-B4E4-69F9-E8DE-A6012ADC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A3573D-6948-C0C8-0921-6E7B687C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09426-24B4-F8DF-33FE-F06EB491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A4A79D-9736-24A4-428D-80A1C4C0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FBF77D-F217-1FDF-EF10-B64B5650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32286CB-6997-1443-99AA-D17A0D95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4" y="2333858"/>
            <a:ext cx="4366846" cy="4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466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Arial Unicode MS</vt:lpstr>
      <vt:lpstr>Calibri</vt:lpstr>
      <vt:lpstr>DejaVu Sans</vt:lpstr>
      <vt:lpstr>Symbol</vt:lpstr>
      <vt:lpstr>Times New Roman</vt:lpstr>
      <vt:lpstr>Wingdings</vt:lpstr>
      <vt:lpstr>Office Theme</vt:lpstr>
      <vt:lpstr>Sistema Fleet – Gerenciador de Frotas</vt:lpstr>
      <vt:lpstr>Sobre o Sistema</vt:lpstr>
      <vt:lpstr>Ferramentas Utilizadas</vt:lpstr>
      <vt:lpstr>Modelo Entidade-Relacionamento (MER)</vt:lpstr>
      <vt:lpstr>Modelo Entidade-Relacionamento (MER)</vt:lpstr>
      <vt:lpstr>Estrutura das Tabelas</vt:lpstr>
      <vt:lpstr>Inserção de Dados</vt:lpstr>
      <vt:lpstr>Relatório 1: Veículos da Frota</vt:lpstr>
      <vt:lpstr>Relatório 2: Manutenções por Veículo</vt:lpstr>
      <vt:lpstr>Relatório 3: Abastecimentos por Motorista</vt:lpstr>
      <vt:lpstr>Resumo de Custos Operacionais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subject/>
  <dc:creator>Bruno Konzen</dc:creator>
  <dc:description/>
  <cp:lastModifiedBy>SIMONE</cp:lastModifiedBy>
  <cp:revision>13</cp:revision>
  <dcterms:created xsi:type="dcterms:W3CDTF">2024-11-22T18:54:12Z</dcterms:created>
  <dcterms:modified xsi:type="dcterms:W3CDTF">2025-07-01T23:16:31Z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para Microsoft 365</vt:lpwstr>
  </property>
</Properties>
</file>