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95" r:id="rId3"/>
    <p:sldId id="315" r:id="rId4"/>
    <p:sldId id="321" r:id="rId5"/>
    <p:sldId id="296" r:id="rId6"/>
    <p:sldId id="316" r:id="rId7"/>
    <p:sldId id="317" r:id="rId8"/>
    <p:sldId id="300" r:id="rId9"/>
    <p:sldId id="304" r:id="rId10"/>
    <p:sldId id="305" r:id="rId11"/>
    <p:sldId id="307" r:id="rId12"/>
    <p:sldId id="322" r:id="rId13"/>
    <p:sldId id="323" r:id="rId14"/>
    <p:sldId id="324" r:id="rId15"/>
    <p:sldId id="325" r:id="rId16"/>
    <p:sldId id="297" r:id="rId17"/>
    <p:sldId id="308" r:id="rId18"/>
    <p:sldId id="326" r:id="rId19"/>
    <p:sldId id="327" r:id="rId20"/>
    <p:sldId id="328" r:id="rId21"/>
    <p:sldId id="329" r:id="rId22"/>
    <p:sldId id="330" r:id="rId23"/>
    <p:sldId id="301" r:id="rId24"/>
    <p:sldId id="332" r:id="rId25"/>
    <p:sldId id="333" r:id="rId26"/>
    <p:sldId id="334" r:id="rId27"/>
    <p:sldId id="336" r:id="rId28"/>
    <p:sldId id="335" r:id="rId29"/>
    <p:sldId id="337" r:id="rId30"/>
    <p:sldId id="338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A3382-53AB-4FCA-9100-291AC310C740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860CE14E-A102-406F-9885-D1C4E2345899}">
      <dgm:prSet phldrT="[Texto]"/>
      <dgm:spPr/>
      <dgm:t>
        <a:bodyPr/>
        <a:lstStyle/>
        <a:p>
          <a:r>
            <a:rPr lang="es-ES" dirty="0" smtClean="0"/>
            <a:t>CIM (</a:t>
          </a:r>
          <a:r>
            <a:rPr lang="es-ES" dirty="0" err="1" smtClean="0"/>
            <a:t>Computer-Indepent</a:t>
          </a:r>
          <a:r>
            <a:rPr lang="es-ES" dirty="0" smtClean="0"/>
            <a:t> </a:t>
          </a:r>
          <a:r>
            <a:rPr lang="es-ES" dirty="0" err="1" smtClean="0"/>
            <a:t>Model</a:t>
          </a:r>
          <a:r>
            <a:rPr lang="es-ES" dirty="0" smtClean="0"/>
            <a:t>)</a:t>
          </a:r>
          <a:endParaRPr lang="es-ES" dirty="0"/>
        </a:p>
      </dgm:t>
    </dgm:pt>
    <dgm:pt modelId="{A0E9A495-91DA-47EE-8F6C-5F1FF027539E}" type="parTrans" cxnId="{8BFECB70-5F69-40C4-9DE6-6D4577C904B1}">
      <dgm:prSet/>
      <dgm:spPr/>
      <dgm:t>
        <a:bodyPr/>
        <a:lstStyle/>
        <a:p>
          <a:endParaRPr lang="es-ES"/>
        </a:p>
      </dgm:t>
    </dgm:pt>
    <dgm:pt modelId="{B5AF501B-31B4-4E2A-8294-5392648C8C26}" type="sibTrans" cxnId="{8BFECB70-5F69-40C4-9DE6-6D4577C904B1}">
      <dgm:prSet/>
      <dgm:spPr/>
      <dgm:t>
        <a:bodyPr/>
        <a:lstStyle/>
        <a:p>
          <a:endParaRPr lang="es-ES"/>
        </a:p>
      </dgm:t>
    </dgm:pt>
    <dgm:pt modelId="{884B03A5-DC1C-4206-B216-7955D617441B}">
      <dgm:prSet phldrT="[Texto]"/>
      <dgm:spPr/>
      <dgm:t>
        <a:bodyPr/>
        <a:lstStyle/>
        <a:p>
          <a:r>
            <a:rPr lang="es-ES" dirty="0" smtClean="0"/>
            <a:t>Diagrama de Casos de Uso</a:t>
          </a:r>
          <a:endParaRPr lang="es-ES" dirty="0"/>
        </a:p>
      </dgm:t>
    </dgm:pt>
    <dgm:pt modelId="{EFED6B95-5759-45B2-B482-3CF306A69998}" type="parTrans" cxnId="{EDB0FA84-C4D5-4C26-89A7-5862A1C0ECBE}">
      <dgm:prSet/>
      <dgm:spPr/>
      <dgm:t>
        <a:bodyPr/>
        <a:lstStyle/>
        <a:p>
          <a:endParaRPr lang="es-ES"/>
        </a:p>
      </dgm:t>
    </dgm:pt>
    <dgm:pt modelId="{29AC4B82-6696-45AD-820D-9C97CC4841C9}" type="sibTrans" cxnId="{EDB0FA84-C4D5-4C26-89A7-5862A1C0ECBE}">
      <dgm:prSet/>
      <dgm:spPr/>
      <dgm:t>
        <a:bodyPr/>
        <a:lstStyle/>
        <a:p>
          <a:endParaRPr lang="es-ES"/>
        </a:p>
      </dgm:t>
    </dgm:pt>
    <dgm:pt modelId="{6E9919F5-18E1-4005-B2F5-5A0104680C0C}">
      <dgm:prSet phldrT="[Texto]"/>
      <dgm:spPr/>
      <dgm:t>
        <a:bodyPr/>
        <a:lstStyle/>
        <a:p>
          <a:r>
            <a:rPr lang="es-ES" dirty="0" smtClean="0"/>
            <a:t>PIM (</a:t>
          </a:r>
          <a:r>
            <a:rPr lang="es-ES" dirty="0" err="1" smtClean="0"/>
            <a:t>Platform-Indepent</a:t>
          </a:r>
          <a:r>
            <a:rPr lang="es-ES" dirty="0" smtClean="0"/>
            <a:t> </a:t>
          </a:r>
          <a:r>
            <a:rPr lang="es-ES" dirty="0" err="1" smtClean="0"/>
            <a:t>Model</a:t>
          </a:r>
          <a:r>
            <a:rPr lang="es-ES" dirty="0" smtClean="0"/>
            <a:t>)</a:t>
          </a:r>
          <a:endParaRPr lang="es-ES" dirty="0"/>
        </a:p>
      </dgm:t>
    </dgm:pt>
    <dgm:pt modelId="{FE47E097-8673-47D0-ADE6-154672DE3429}" type="parTrans" cxnId="{38C420FD-4246-4C12-8E6A-3A28525A4986}">
      <dgm:prSet/>
      <dgm:spPr/>
      <dgm:t>
        <a:bodyPr/>
        <a:lstStyle/>
        <a:p>
          <a:endParaRPr lang="es-ES"/>
        </a:p>
      </dgm:t>
    </dgm:pt>
    <dgm:pt modelId="{FAA1421E-B542-4B02-8956-F4D7C4BF5D3E}" type="sibTrans" cxnId="{38C420FD-4246-4C12-8E6A-3A28525A4986}">
      <dgm:prSet/>
      <dgm:spPr/>
      <dgm:t>
        <a:bodyPr/>
        <a:lstStyle/>
        <a:p>
          <a:endParaRPr lang="es-ES"/>
        </a:p>
      </dgm:t>
    </dgm:pt>
    <dgm:pt modelId="{FAB3BF39-BF44-4081-B7EB-8874EDD81F94}">
      <dgm:prSet phldrT="[Texto]"/>
      <dgm:spPr/>
      <dgm:t>
        <a:bodyPr/>
        <a:lstStyle/>
        <a:p>
          <a:r>
            <a:rPr lang="es-ES" dirty="0" smtClean="0"/>
            <a:t>Modelo basado en un perfil UML REST genérico </a:t>
          </a:r>
        </a:p>
        <a:p>
          <a:r>
            <a:rPr lang="es-ES" dirty="0" smtClean="0"/>
            <a:t>(Ej. IBM REST </a:t>
          </a:r>
          <a:r>
            <a:rPr lang="es-ES" dirty="0" err="1" smtClean="0"/>
            <a:t>profile</a:t>
          </a:r>
          <a:r>
            <a:rPr lang="es-ES" dirty="0" smtClean="0"/>
            <a:t>)</a:t>
          </a:r>
          <a:endParaRPr lang="es-ES" dirty="0"/>
        </a:p>
      </dgm:t>
    </dgm:pt>
    <dgm:pt modelId="{04C96BCE-3AFB-40F1-9BAF-129ACE3FC4F0}" type="parTrans" cxnId="{EEB4710A-FF33-4EAA-9C95-91B2FBE84D6E}">
      <dgm:prSet/>
      <dgm:spPr/>
      <dgm:t>
        <a:bodyPr/>
        <a:lstStyle/>
        <a:p>
          <a:endParaRPr lang="es-ES"/>
        </a:p>
      </dgm:t>
    </dgm:pt>
    <dgm:pt modelId="{EF8B05ED-8F64-4410-BDE2-73769F566DD8}" type="sibTrans" cxnId="{EEB4710A-FF33-4EAA-9C95-91B2FBE84D6E}">
      <dgm:prSet/>
      <dgm:spPr/>
      <dgm:t>
        <a:bodyPr/>
        <a:lstStyle/>
        <a:p>
          <a:endParaRPr lang="es-ES"/>
        </a:p>
      </dgm:t>
    </dgm:pt>
    <dgm:pt modelId="{0569DEEB-763E-4B70-B8D7-98EB8741AB88}">
      <dgm:prSet phldrT="[Texto]"/>
      <dgm:spPr/>
      <dgm:t>
        <a:bodyPr/>
        <a:lstStyle/>
        <a:p>
          <a:r>
            <a:rPr lang="es-ES" dirty="0" smtClean="0"/>
            <a:t>Modelo en formato estándar de texto para especificar API REST</a:t>
          </a:r>
          <a:br>
            <a:rPr lang="es-ES" dirty="0" smtClean="0"/>
          </a:br>
          <a:r>
            <a:rPr lang="es-ES" dirty="0" smtClean="0"/>
            <a:t>(Ej. </a:t>
          </a:r>
          <a:r>
            <a:rPr lang="es-ES" dirty="0" err="1" smtClean="0"/>
            <a:t>OpenAPI</a:t>
          </a:r>
          <a:r>
            <a:rPr lang="es-ES" dirty="0" smtClean="0"/>
            <a:t> o RAML)</a:t>
          </a:r>
          <a:endParaRPr lang="es-ES" dirty="0"/>
        </a:p>
      </dgm:t>
    </dgm:pt>
    <dgm:pt modelId="{431B01AE-CA79-44EF-8CDD-861E3A11885A}" type="parTrans" cxnId="{BEE7F8EE-0F93-4C9C-9F25-EDBAD5C47887}">
      <dgm:prSet/>
      <dgm:spPr/>
      <dgm:t>
        <a:bodyPr/>
        <a:lstStyle/>
        <a:p>
          <a:endParaRPr lang="es-ES"/>
        </a:p>
      </dgm:t>
    </dgm:pt>
    <dgm:pt modelId="{0BB8BACD-8BC8-4FD9-B9F6-50666ED22763}" type="sibTrans" cxnId="{BEE7F8EE-0F93-4C9C-9F25-EDBAD5C47887}">
      <dgm:prSet/>
      <dgm:spPr/>
      <dgm:t>
        <a:bodyPr/>
        <a:lstStyle/>
        <a:p>
          <a:endParaRPr lang="es-ES"/>
        </a:p>
      </dgm:t>
    </dgm:pt>
    <dgm:pt modelId="{E9B4BA2E-075F-4891-A2F5-CCC44BE88C8E}">
      <dgm:prSet phldrT="[Texto]"/>
      <dgm:spPr/>
      <dgm:t>
        <a:bodyPr/>
        <a:lstStyle/>
        <a:p>
          <a:r>
            <a:rPr lang="es-ES" dirty="0" smtClean="0"/>
            <a:t>PSM (</a:t>
          </a:r>
          <a:r>
            <a:rPr lang="es-ES" dirty="0" err="1" smtClean="0"/>
            <a:t>Platform-Specific</a:t>
          </a:r>
          <a:r>
            <a:rPr lang="es-ES" dirty="0" smtClean="0"/>
            <a:t> </a:t>
          </a:r>
          <a:r>
            <a:rPr lang="es-ES" dirty="0" err="1" smtClean="0"/>
            <a:t>Model</a:t>
          </a:r>
          <a:r>
            <a:rPr lang="es-ES" dirty="0" smtClean="0"/>
            <a:t>)</a:t>
          </a:r>
          <a:endParaRPr lang="es-ES" dirty="0"/>
        </a:p>
      </dgm:t>
    </dgm:pt>
    <dgm:pt modelId="{07AFA26A-A9AA-441D-901A-C557ADA2CE13}" type="parTrans" cxnId="{ABE4D07B-09A8-4A0B-A9B0-EDDF1A4B53A4}">
      <dgm:prSet/>
      <dgm:spPr/>
      <dgm:t>
        <a:bodyPr/>
        <a:lstStyle/>
        <a:p>
          <a:endParaRPr lang="es-ES"/>
        </a:p>
      </dgm:t>
    </dgm:pt>
    <dgm:pt modelId="{F14F42A4-F73B-427C-AFD6-58DB926154CD}" type="sibTrans" cxnId="{ABE4D07B-09A8-4A0B-A9B0-EDDF1A4B53A4}">
      <dgm:prSet/>
      <dgm:spPr/>
      <dgm:t>
        <a:bodyPr/>
        <a:lstStyle/>
        <a:p>
          <a:endParaRPr lang="es-ES"/>
        </a:p>
      </dgm:t>
    </dgm:pt>
    <dgm:pt modelId="{1CC121DA-87DC-4F3F-9B1D-4ED86C1CBC6C}">
      <dgm:prSet phldrT="[Texto]"/>
      <dgm:spPr/>
      <dgm:t>
        <a:bodyPr/>
        <a:lstStyle/>
        <a:p>
          <a:r>
            <a:rPr lang="es-ES" dirty="0" smtClean="0"/>
            <a:t>Modelo según perfil UML específico </a:t>
          </a:r>
          <a:br>
            <a:rPr lang="es-ES" dirty="0" smtClean="0"/>
          </a:br>
          <a:r>
            <a:rPr lang="es-ES" dirty="0" smtClean="0"/>
            <a:t>(Ej. IBM JAX-RS </a:t>
          </a:r>
          <a:r>
            <a:rPr lang="es-ES" dirty="0" err="1" smtClean="0"/>
            <a:t>profile</a:t>
          </a:r>
          <a:r>
            <a:rPr lang="es-ES" dirty="0" smtClean="0"/>
            <a:t>)</a:t>
          </a:r>
          <a:endParaRPr lang="es-ES" dirty="0"/>
        </a:p>
      </dgm:t>
    </dgm:pt>
    <dgm:pt modelId="{1A571CA9-FD1C-40C3-885E-EBD628520D94}" type="parTrans" cxnId="{9E989ECF-AB14-48A0-A4EE-1CDEE31FA0F6}">
      <dgm:prSet/>
      <dgm:spPr/>
      <dgm:t>
        <a:bodyPr/>
        <a:lstStyle/>
        <a:p>
          <a:endParaRPr lang="es-ES"/>
        </a:p>
      </dgm:t>
    </dgm:pt>
    <dgm:pt modelId="{EC39367C-C8B4-403F-A02A-8CA8AD296CBC}" type="sibTrans" cxnId="{9E989ECF-AB14-48A0-A4EE-1CDEE31FA0F6}">
      <dgm:prSet/>
      <dgm:spPr/>
      <dgm:t>
        <a:bodyPr/>
        <a:lstStyle/>
        <a:p>
          <a:endParaRPr lang="es-ES"/>
        </a:p>
      </dgm:t>
    </dgm:pt>
    <dgm:pt modelId="{BDEC4641-BABF-4A11-9587-3A9F64FD823B}">
      <dgm:prSet phldrT="[Texto]"/>
      <dgm:spPr/>
      <dgm:t>
        <a:bodyPr/>
        <a:lstStyle/>
        <a:p>
          <a:r>
            <a:rPr lang="es-ES" dirty="0" smtClean="0"/>
            <a:t>---</a:t>
          </a:r>
          <a:endParaRPr lang="es-ES" dirty="0"/>
        </a:p>
      </dgm:t>
    </dgm:pt>
    <dgm:pt modelId="{BFCC819A-DF6E-4E28-89A1-4CD7A7A3A65E}" type="parTrans" cxnId="{9D8FFCA5-3347-4354-9242-998B03FC7B72}">
      <dgm:prSet/>
      <dgm:spPr/>
      <dgm:t>
        <a:bodyPr/>
        <a:lstStyle/>
        <a:p>
          <a:endParaRPr lang="es-ES"/>
        </a:p>
      </dgm:t>
    </dgm:pt>
    <dgm:pt modelId="{C317A0F0-EC06-4AEB-96E1-66EEFFB98ACE}" type="sibTrans" cxnId="{9D8FFCA5-3347-4354-9242-998B03FC7B72}">
      <dgm:prSet/>
      <dgm:spPr/>
      <dgm:t>
        <a:bodyPr/>
        <a:lstStyle/>
        <a:p>
          <a:endParaRPr lang="es-ES"/>
        </a:p>
      </dgm:t>
    </dgm:pt>
    <dgm:pt modelId="{52E0E0ED-DD75-40AF-BF81-7F9CCE5F8475}">
      <dgm:prSet phldrT="[Texto]"/>
      <dgm:spPr/>
      <dgm:t>
        <a:bodyPr/>
        <a:lstStyle/>
        <a:p>
          <a:r>
            <a:rPr lang="es-ES" dirty="0" smtClean="0"/>
            <a:t>Código</a:t>
          </a:r>
          <a:endParaRPr lang="es-ES" dirty="0"/>
        </a:p>
      </dgm:t>
    </dgm:pt>
    <dgm:pt modelId="{3AD88A9E-2849-424B-BDFD-E364D377B965}" type="parTrans" cxnId="{FE29B163-FC4E-40D0-BC91-9C2F8EE39365}">
      <dgm:prSet/>
      <dgm:spPr/>
      <dgm:t>
        <a:bodyPr/>
        <a:lstStyle/>
        <a:p>
          <a:endParaRPr lang="es-ES"/>
        </a:p>
      </dgm:t>
    </dgm:pt>
    <dgm:pt modelId="{E81DC229-FC9E-4E7A-A0D8-E470AB7B45FC}" type="sibTrans" cxnId="{FE29B163-FC4E-40D0-BC91-9C2F8EE39365}">
      <dgm:prSet/>
      <dgm:spPr/>
      <dgm:t>
        <a:bodyPr/>
        <a:lstStyle/>
        <a:p>
          <a:endParaRPr lang="es-ES"/>
        </a:p>
      </dgm:t>
    </dgm:pt>
    <dgm:pt modelId="{7777C07B-C27F-44E0-8ACC-A4777F8D2C62}">
      <dgm:prSet phldrT="[Texto]"/>
      <dgm:spPr/>
      <dgm:t>
        <a:bodyPr/>
        <a:lstStyle/>
        <a:p>
          <a:r>
            <a:rPr lang="es-ES" dirty="0" smtClean="0"/>
            <a:t>Código fuente del servicio para el servidor Web (Java, PHP, ..)</a:t>
          </a:r>
        </a:p>
        <a:p>
          <a:r>
            <a:rPr lang="es-ES" dirty="0" smtClean="0"/>
            <a:t> + Código fuente del cliente consumidor del servicio (aplicación de escritorio, consola, app móvil, aplicación/página web)</a:t>
          </a:r>
          <a:endParaRPr lang="es-ES" dirty="0"/>
        </a:p>
      </dgm:t>
    </dgm:pt>
    <dgm:pt modelId="{0A8772BF-FF88-4E99-BF57-E3A4CC46352C}" type="parTrans" cxnId="{291497CF-41AA-41AB-A96F-2C01BEAEC1AD}">
      <dgm:prSet/>
      <dgm:spPr/>
      <dgm:t>
        <a:bodyPr/>
        <a:lstStyle/>
        <a:p>
          <a:endParaRPr lang="es-ES"/>
        </a:p>
      </dgm:t>
    </dgm:pt>
    <dgm:pt modelId="{68136FC7-B82E-4ACD-A33E-502FA7A09C08}" type="sibTrans" cxnId="{291497CF-41AA-41AB-A96F-2C01BEAEC1AD}">
      <dgm:prSet/>
      <dgm:spPr/>
      <dgm:t>
        <a:bodyPr/>
        <a:lstStyle/>
        <a:p>
          <a:endParaRPr lang="es-ES"/>
        </a:p>
      </dgm:t>
    </dgm:pt>
    <dgm:pt modelId="{99FDD6E1-EEA7-42FA-821C-D62EA49E0689}" type="pres">
      <dgm:prSet presAssocID="{C4BA3382-53AB-4FCA-9100-291AC310C7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5154806-9128-46B2-9C2E-C23CC3225E90}" type="pres">
      <dgm:prSet presAssocID="{52E0E0ED-DD75-40AF-BF81-7F9CCE5F8475}" presName="boxAndChildren" presStyleCnt="0"/>
      <dgm:spPr/>
    </dgm:pt>
    <dgm:pt modelId="{47C40DDC-2332-4EE2-ADF9-1B24AF5636BD}" type="pres">
      <dgm:prSet presAssocID="{52E0E0ED-DD75-40AF-BF81-7F9CCE5F8475}" presName="parentTextBox" presStyleLbl="node1" presStyleIdx="0" presStyleCnt="4"/>
      <dgm:spPr/>
      <dgm:t>
        <a:bodyPr/>
        <a:lstStyle/>
        <a:p>
          <a:endParaRPr lang="es-ES"/>
        </a:p>
      </dgm:t>
    </dgm:pt>
    <dgm:pt modelId="{40FFA9F0-C6E4-41B8-8C97-1239DC05B6B7}" type="pres">
      <dgm:prSet presAssocID="{52E0E0ED-DD75-40AF-BF81-7F9CCE5F8475}" presName="entireBox" presStyleLbl="node1" presStyleIdx="0" presStyleCnt="4"/>
      <dgm:spPr/>
      <dgm:t>
        <a:bodyPr/>
        <a:lstStyle/>
        <a:p>
          <a:endParaRPr lang="es-ES"/>
        </a:p>
      </dgm:t>
    </dgm:pt>
    <dgm:pt modelId="{F203F8FB-7E8A-4965-A656-FDD860841941}" type="pres">
      <dgm:prSet presAssocID="{52E0E0ED-DD75-40AF-BF81-7F9CCE5F8475}" presName="descendantBox" presStyleCnt="0"/>
      <dgm:spPr/>
    </dgm:pt>
    <dgm:pt modelId="{8A521CB1-1CE9-4539-9194-E247C1FF1596}" type="pres">
      <dgm:prSet presAssocID="{7777C07B-C27F-44E0-8ACC-A4777F8D2C62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402AE3-0A7E-4765-80B9-B1CF9700BAEB}" type="pres">
      <dgm:prSet presAssocID="{F14F42A4-F73B-427C-AFD6-58DB926154CD}" presName="sp" presStyleCnt="0"/>
      <dgm:spPr/>
    </dgm:pt>
    <dgm:pt modelId="{ECCFFB8B-9717-4E22-B295-FBB7B91A3E7E}" type="pres">
      <dgm:prSet presAssocID="{E9B4BA2E-075F-4891-A2F5-CCC44BE88C8E}" presName="arrowAndChildren" presStyleCnt="0"/>
      <dgm:spPr/>
    </dgm:pt>
    <dgm:pt modelId="{55456D18-DE3C-488A-9F9B-F8B39F675C91}" type="pres">
      <dgm:prSet presAssocID="{E9B4BA2E-075F-4891-A2F5-CCC44BE88C8E}" presName="parentTextArrow" presStyleLbl="node1" presStyleIdx="0" presStyleCnt="4"/>
      <dgm:spPr/>
      <dgm:t>
        <a:bodyPr/>
        <a:lstStyle/>
        <a:p>
          <a:endParaRPr lang="es-ES"/>
        </a:p>
      </dgm:t>
    </dgm:pt>
    <dgm:pt modelId="{537F6620-CC45-471C-AFD2-A767939813CE}" type="pres">
      <dgm:prSet presAssocID="{E9B4BA2E-075F-4891-A2F5-CCC44BE88C8E}" presName="arrow" presStyleLbl="node1" presStyleIdx="1" presStyleCnt="4"/>
      <dgm:spPr/>
      <dgm:t>
        <a:bodyPr/>
        <a:lstStyle/>
        <a:p>
          <a:endParaRPr lang="es-ES"/>
        </a:p>
      </dgm:t>
    </dgm:pt>
    <dgm:pt modelId="{0388B64A-44F2-4368-8477-B683F8AE8B8E}" type="pres">
      <dgm:prSet presAssocID="{E9B4BA2E-075F-4891-A2F5-CCC44BE88C8E}" presName="descendantArrow" presStyleCnt="0"/>
      <dgm:spPr/>
    </dgm:pt>
    <dgm:pt modelId="{993D8899-4406-4044-891F-07B18C95DB7C}" type="pres">
      <dgm:prSet presAssocID="{1CC121DA-87DC-4F3F-9B1D-4ED86C1CBC6C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15DD23-8C27-4E36-8980-277B8AB21E88}" type="pres">
      <dgm:prSet presAssocID="{BDEC4641-BABF-4A11-9587-3A9F64FD823B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94881E-BC11-4960-B213-25C81B7CB62F}" type="pres">
      <dgm:prSet presAssocID="{FAA1421E-B542-4B02-8956-F4D7C4BF5D3E}" presName="sp" presStyleCnt="0"/>
      <dgm:spPr/>
    </dgm:pt>
    <dgm:pt modelId="{C2823104-0B97-42F3-9331-456FA2190595}" type="pres">
      <dgm:prSet presAssocID="{6E9919F5-18E1-4005-B2F5-5A0104680C0C}" presName="arrowAndChildren" presStyleCnt="0"/>
      <dgm:spPr/>
    </dgm:pt>
    <dgm:pt modelId="{4C1D18F1-9AB1-433B-90E7-D2736513DC1B}" type="pres">
      <dgm:prSet presAssocID="{6E9919F5-18E1-4005-B2F5-5A0104680C0C}" presName="parentTextArrow" presStyleLbl="node1" presStyleIdx="1" presStyleCnt="4"/>
      <dgm:spPr/>
      <dgm:t>
        <a:bodyPr/>
        <a:lstStyle/>
        <a:p>
          <a:endParaRPr lang="es-ES"/>
        </a:p>
      </dgm:t>
    </dgm:pt>
    <dgm:pt modelId="{549D2289-F819-4A06-A9A9-0BF501196309}" type="pres">
      <dgm:prSet presAssocID="{6E9919F5-18E1-4005-B2F5-5A0104680C0C}" presName="arrow" presStyleLbl="node1" presStyleIdx="2" presStyleCnt="4"/>
      <dgm:spPr/>
      <dgm:t>
        <a:bodyPr/>
        <a:lstStyle/>
        <a:p>
          <a:endParaRPr lang="es-ES"/>
        </a:p>
      </dgm:t>
    </dgm:pt>
    <dgm:pt modelId="{03C70F81-1E1A-4CEC-A65F-5F834152EBA6}" type="pres">
      <dgm:prSet presAssocID="{6E9919F5-18E1-4005-B2F5-5A0104680C0C}" presName="descendantArrow" presStyleCnt="0"/>
      <dgm:spPr/>
    </dgm:pt>
    <dgm:pt modelId="{73ACDB50-2C29-4087-9938-9909483F2933}" type="pres">
      <dgm:prSet presAssocID="{FAB3BF39-BF44-4081-B7EB-8874EDD81F94}" presName="childTextArrow" presStyleLbl="fgAccFollowNode1" presStyleIdx="3" presStyleCnt="6" custLinFactNeighborX="-785" custLinFactNeighborY="177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1896F1-C058-4250-91DA-5A6EE6A672AF}" type="pres">
      <dgm:prSet presAssocID="{0569DEEB-763E-4B70-B8D7-98EB8741AB88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0BD0DB-4418-4F44-B2D8-E9F5D8A5DA89}" type="pres">
      <dgm:prSet presAssocID="{B5AF501B-31B4-4E2A-8294-5392648C8C26}" presName="sp" presStyleCnt="0"/>
      <dgm:spPr/>
    </dgm:pt>
    <dgm:pt modelId="{1EA499B6-1B6B-4126-84C7-251A2DE455EB}" type="pres">
      <dgm:prSet presAssocID="{860CE14E-A102-406F-9885-D1C4E2345899}" presName="arrowAndChildren" presStyleCnt="0"/>
      <dgm:spPr/>
    </dgm:pt>
    <dgm:pt modelId="{C5C26469-7C4A-4FCA-AB5C-EC6B3E251EA7}" type="pres">
      <dgm:prSet presAssocID="{860CE14E-A102-406F-9885-D1C4E2345899}" presName="parentTextArrow" presStyleLbl="node1" presStyleIdx="2" presStyleCnt="4"/>
      <dgm:spPr/>
      <dgm:t>
        <a:bodyPr/>
        <a:lstStyle/>
        <a:p>
          <a:endParaRPr lang="es-ES"/>
        </a:p>
      </dgm:t>
    </dgm:pt>
    <dgm:pt modelId="{79AF5674-AC4C-4AC1-B57E-AAE9E9097C80}" type="pres">
      <dgm:prSet presAssocID="{860CE14E-A102-406F-9885-D1C4E2345899}" presName="arrow" presStyleLbl="node1" presStyleIdx="3" presStyleCnt="4"/>
      <dgm:spPr/>
      <dgm:t>
        <a:bodyPr/>
        <a:lstStyle/>
        <a:p>
          <a:endParaRPr lang="es-ES"/>
        </a:p>
      </dgm:t>
    </dgm:pt>
    <dgm:pt modelId="{7C3623BB-5894-419D-92EF-0BA70DE6D8F3}" type="pres">
      <dgm:prSet presAssocID="{860CE14E-A102-406F-9885-D1C4E2345899}" presName="descendantArrow" presStyleCnt="0"/>
      <dgm:spPr/>
    </dgm:pt>
    <dgm:pt modelId="{8C7DB58E-AA07-435E-984C-800EB1B3588D}" type="pres">
      <dgm:prSet presAssocID="{884B03A5-DC1C-4206-B216-7955D617441B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BE4D07B-09A8-4A0B-A9B0-EDDF1A4B53A4}" srcId="{C4BA3382-53AB-4FCA-9100-291AC310C740}" destId="{E9B4BA2E-075F-4891-A2F5-CCC44BE88C8E}" srcOrd="2" destOrd="0" parTransId="{07AFA26A-A9AA-441D-901A-C557ADA2CE13}" sibTransId="{F14F42A4-F73B-427C-AFD6-58DB926154CD}"/>
    <dgm:cxn modelId="{9E989ECF-AB14-48A0-A4EE-1CDEE31FA0F6}" srcId="{E9B4BA2E-075F-4891-A2F5-CCC44BE88C8E}" destId="{1CC121DA-87DC-4F3F-9B1D-4ED86C1CBC6C}" srcOrd="0" destOrd="0" parTransId="{1A571CA9-FD1C-40C3-885E-EBD628520D94}" sibTransId="{EC39367C-C8B4-403F-A02A-8CA8AD296CBC}"/>
    <dgm:cxn modelId="{D89ABBCE-1D02-47B3-AB97-BF90DE2A42C5}" type="presOf" srcId="{1CC121DA-87DC-4F3F-9B1D-4ED86C1CBC6C}" destId="{993D8899-4406-4044-891F-07B18C95DB7C}" srcOrd="0" destOrd="0" presId="urn:microsoft.com/office/officeart/2005/8/layout/process4"/>
    <dgm:cxn modelId="{0F8E1B27-BA7B-42CA-9B6A-A692DB3EA3A5}" type="presOf" srcId="{860CE14E-A102-406F-9885-D1C4E2345899}" destId="{79AF5674-AC4C-4AC1-B57E-AAE9E9097C80}" srcOrd="1" destOrd="0" presId="urn:microsoft.com/office/officeart/2005/8/layout/process4"/>
    <dgm:cxn modelId="{9D8FFCA5-3347-4354-9242-998B03FC7B72}" srcId="{E9B4BA2E-075F-4891-A2F5-CCC44BE88C8E}" destId="{BDEC4641-BABF-4A11-9587-3A9F64FD823B}" srcOrd="1" destOrd="0" parTransId="{BFCC819A-DF6E-4E28-89A1-4CD7A7A3A65E}" sibTransId="{C317A0F0-EC06-4AEB-96E1-66EEFFB98ACE}"/>
    <dgm:cxn modelId="{3597698D-A84A-45B5-B060-75F552B29253}" type="presOf" srcId="{6E9919F5-18E1-4005-B2F5-5A0104680C0C}" destId="{4C1D18F1-9AB1-433B-90E7-D2736513DC1B}" srcOrd="0" destOrd="0" presId="urn:microsoft.com/office/officeart/2005/8/layout/process4"/>
    <dgm:cxn modelId="{ED175DF2-8B41-424F-A658-98FEFE364D82}" type="presOf" srcId="{BDEC4641-BABF-4A11-9587-3A9F64FD823B}" destId="{5E15DD23-8C27-4E36-8980-277B8AB21E88}" srcOrd="0" destOrd="0" presId="urn:microsoft.com/office/officeart/2005/8/layout/process4"/>
    <dgm:cxn modelId="{EDB0FA84-C4D5-4C26-89A7-5862A1C0ECBE}" srcId="{860CE14E-A102-406F-9885-D1C4E2345899}" destId="{884B03A5-DC1C-4206-B216-7955D617441B}" srcOrd="0" destOrd="0" parTransId="{EFED6B95-5759-45B2-B482-3CF306A69998}" sibTransId="{29AC4B82-6696-45AD-820D-9C97CC4841C9}"/>
    <dgm:cxn modelId="{DD175988-2739-46A9-B934-364901E08A80}" type="presOf" srcId="{C4BA3382-53AB-4FCA-9100-291AC310C740}" destId="{99FDD6E1-EEA7-42FA-821C-D62EA49E0689}" srcOrd="0" destOrd="0" presId="urn:microsoft.com/office/officeart/2005/8/layout/process4"/>
    <dgm:cxn modelId="{FFBB2AC1-5219-497D-9E65-5D23CE21421A}" type="presOf" srcId="{E9B4BA2E-075F-4891-A2F5-CCC44BE88C8E}" destId="{537F6620-CC45-471C-AFD2-A767939813CE}" srcOrd="1" destOrd="0" presId="urn:microsoft.com/office/officeart/2005/8/layout/process4"/>
    <dgm:cxn modelId="{0ED8B179-F2B6-4823-B947-5976DE3D5DB9}" type="presOf" srcId="{884B03A5-DC1C-4206-B216-7955D617441B}" destId="{8C7DB58E-AA07-435E-984C-800EB1B3588D}" srcOrd="0" destOrd="0" presId="urn:microsoft.com/office/officeart/2005/8/layout/process4"/>
    <dgm:cxn modelId="{8886F20B-74F5-4CAC-9BB9-5D450D0A6E03}" type="presOf" srcId="{52E0E0ED-DD75-40AF-BF81-7F9CCE5F8475}" destId="{47C40DDC-2332-4EE2-ADF9-1B24AF5636BD}" srcOrd="0" destOrd="0" presId="urn:microsoft.com/office/officeart/2005/8/layout/process4"/>
    <dgm:cxn modelId="{D562A13C-7194-4395-9E36-4BFC37F5F3D3}" type="presOf" srcId="{52E0E0ED-DD75-40AF-BF81-7F9CCE5F8475}" destId="{40FFA9F0-C6E4-41B8-8C97-1239DC05B6B7}" srcOrd="1" destOrd="0" presId="urn:microsoft.com/office/officeart/2005/8/layout/process4"/>
    <dgm:cxn modelId="{BEE7F8EE-0F93-4C9C-9F25-EDBAD5C47887}" srcId="{6E9919F5-18E1-4005-B2F5-5A0104680C0C}" destId="{0569DEEB-763E-4B70-B8D7-98EB8741AB88}" srcOrd="1" destOrd="0" parTransId="{431B01AE-CA79-44EF-8CDD-861E3A11885A}" sibTransId="{0BB8BACD-8BC8-4FD9-B9F6-50666ED22763}"/>
    <dgm:cxn modelId="{EEB4710A-FF33-4EAA-9C95-91B2FBE84D6E}" srcId="{6E9919F5-18E1-4005-B2F5-5A0104680C0C}" destId="{FAB3BF39-BF44-4081-B7EB-8874EDD81F94}" srcOrd="0" destOrd="0" parTransId="{04C96BCE-3AFB-40F1-9BAF-129ACE3FC4F0}" sibTransId="{EF8B05ED-8F64-4410-BDE2-73769F566DD8}"/>
    <dgm:cxn modelId="{291497CF-41AA-41AB-A96F-2C01BEAEC1AD}" srcId="{52E0E0ED-DD75-40AF-BF81-7F9CCE5F8475}" destId="{7777C07B-C27F-44E0-8ACC-A4777F8D2C62}" srcOrd="0" destOrd="0" parTransId="{0A8772BF-FF88-4E99-BF57-E3A4CC46352C}" sibTransId="{68136FC7-B82E-4ACD-A33E-502FA7A09C08}"/>
    <dgm:cxn modelId="{C5C7725E-5CB1-4566-AF04-6F337C5739DB}" type="presOf" srcId="{FAB3BF39-BF44-4081-B7EB-8874EDD81F94}" destId="{73ACDB50-2C29-4087-9938-9909483F2933}" srcOrd="0" destOrd="0" presId="urn:microsoft.com/office/officeart/2005/8/layout/process4"/>
    <dgm:cxn modelId="{055EFF10-CE6A-4975-8CE9-E2C57D867FAF}" type="presOf" srcId="{0569DEEB-763E-4B70-B8D7-98EB8741AB88}" destId="{2B1896F1-C058-4250-91DA-5A6EE6A672AF}" srcOrd="0" destOrd="0" presId="urn:microsoft.com/office/officeart/2005/8/layout/process4"/>
    <dgm:cxn modelId="{26705D78-7E72-460F-84DC-2FC6E41935D0}" type="presOf" srcId="{E9B4BA2E-075F-4891-A2F5-CCC44BE88C8E}" destId="{55456D18-DE3C-488A-9F9B-F8B39F675C91}" srcOrd="0" destOrd="0" presId="urn:microsoft.com/office/officeart/2005/8/layout/process4"/>
    <dgm:cxn modelId="{8BFECB70-5F69-40C4-9DE6-6D4577C904B1}" srcId="{C4BA3382-53AB-4FCA-9100-291AC310C740}" destId="{860CE14E-A102-406F-9885-D1C4E2345899}" srcOrd="0" destOrd="0" parTransId="{A0E9A495-91DA-47EE-8F6C-5F1FF027539E}" sibTransId="{B5AF501B-31B4-4E2A-8294-5392648C8C26}"/>
    <dgm:cxn modelId="{FE29B163-FC4E-40D0-BC91-9C2F8EE39365}" srcId="{C4BA3382-53AB-4FCA-9100-291AC310C740}" destId="{52E0E0ED-DD75-40AF-BF81-7F9CCE5F8475}" srcOrd="3" destOrd="0" parTransId="{3AD88A9E-2849-424B-BDFD-E364D377B965}" sibTransId="{E81DC229-FC9E-4E7A-A0D8-E470AB7B45FC}"/>
    <dgm:cxn modelId="{E0BB7009-8952-439D-A28E-D67B54D053BB}" type="presOf" srcId="{860CE14E-A102-406F-9885-D1C4E2345899}" destId="{C5C26469-7C4A-4FCA-AB5C-EC6B3E251EA7}" srcOrd="0" destOrd="0" presId="urn:microsoft.com/office/officeart/2005/8/layout/process4"/>
    <dgm:cxn modelId="{98F1F7D0-0FFB-4F59-924C-07C902E8E6F6}" type="presOf" srcId="{7777C07B-C27F-44E0-8ACC-A4777F8D2C62}" destId="{8A521CB1-1CE9-4539-9194-E247C1FF1596}" srcOrd="0" destOrd="0" presId="urn:microsoft.com/office/officeart/2005/8/layout/process4"/>
    <dgm:cxn modelId="{802B42B5-2909-4280-B8F2-5058D02DDE74}" type="presOf" srcId="{6E9919F5-18E1-4005-B2F5-5A0104680C0C}" destId="{549D2289-F819-4A06-A9A9-0BF501196309}" srcOrd="1" destOrd="0" presId="urn:microsoft.com/office/officeart/2005/8/layout/process4"/>
    <dgm:cxn modelId="{38C420FD-4246-4C12-8E6A-3A28525A4986}" srcId="{C4BA3382-53AB-4FCA-9100-291AC310C740}" destId="{6E9919F5-18E1-4005-B2F5-5A0104680C0C}" srcOrd="1" destOrd="0" parTransId="{FE47E097-8673-47D0-ADE6-154672DE3429}" sibTransId="{FAA1421E-B542-4B02-8956-F4D7C4BF5D3E}"/>
    <dgm:cxn modelId="{D5367674-1F7E-4EBB-B556-523F470DF9A1}" type="presParOf" srcId="{99FDD6E1-EEA7-42FA-821C-D62EA49E0689}" destId="{75154806-9128-46B2-9C2E-C23CC3225E90}" srcOrd="0" destOrd="0" presId="urn:microsoft.com/office/officeart/2005/8/layout/process4"/>
    <dgm:cxn modelId="{748AD443-BF91-44B8-AA55-EC2FEB1C7466}" type="presParOf" srcId="{75154806-9128-46B2-9C2E-C23CC3225E90}" destId="{47C40DDC-2332-4EE2-ADF9-1B24AF5636BD}" srcOrd="0" destOrd="0" presId="urn:microsoft.com/office/officeart/2005/8/layout/process4"/>
    <dgm:cxn modelId="{F44A5AEE-36AE-4F60-A632-ED516F429E56}" type="presParOf" srcId="{75154806-9128-46B2-9C2E-C23CC3225E90}" destId="{40FFA9F0-C6E4-41B8-8C97-1239DC05B6B7}" srcOrd="1" destOrd="0" presId="urn:microsoft.com/office/officeart/2005/8/layout/process4"/>
    <dgm:cxn modelId="{DEA3C5F7-D62D-4EB8-AB34-7CD66C6D60EE}" type="presParOf" srcId="{75154806-9128-46B2-9C2E-C23CC3225E90}" destId="{F203F8FB-7E8A-4965-A656-FDD860841941}" srcOrd="2" destOrd="0" presId="urn:microsoft.com/office/officeart/2005/8/layout/process4"/>
    <dgm:cxn modelId="{DF04B414-6BE4-4CDE-B860-B444FBCF31B9}" type="presParOf" srcId="{F203F8FB-7E8A-4965-A656-FDD860841941}" destId="{8A521CB1-1CE9-4539-9194-E247C1FF1596}" srcOrd="0" destOrd="0" presId="urn:microsoft.com/office/officeart/2005/8/layout/process4"/>
    <dgm:cxn modelId="{149196FF-937F-4EE5-B909-E02CBF005F30}" type="presParOf" srcId="{99FDD6E1-EEA7-42FA-821C-D62EA49E0689}" destId="{B7402AE3-0A7E-4765-80B9-B1CF9700BAEB}" srcOrd="1" destOrd="0" presId="urn:microsoft.com/office/officeart/2005/8/layout/process4"/>
    <dgm:cxn modelId="{3F1A0B4F-EF9B-4CD1-8F83-D24CBD6F5F9C}" type="presParOf" srcId="{99FDD6E1-EEA7-42FA-821C-D62EA49E0689}" destId="{ECCFFB8B-9717-4E22-B295-FBB7B91A3E7E}" srcOrd="2" destOrd="0" presId="urn:microsoft.com/office/officeart/2005/8/layout/process4"/>
    <dgm:cxn modelId="{6940B379-57DF-424B-98D5-4BD7F0180B48}" type="presParOf" srcId="{ECCFFB8B-9717-4E22-B295-FBB7B91A3E7E}" destId="{55456D18-DE3C-488A-9F9B-F8B39F675C91}" srcOrd="0" destOrd="0" presId="urn:microsoft.com/office/officeart/2005/8/layout/process4"/>
    <dgm:cxn modelId="{17E243FE-3960-4228-8B79-78BDE6DA33CF}" type="presParOf" srcId="{ECCFFB8B-9717-4E22-B295-FBB7B91A3E7E}" destId="{537F6620-CC45-471C-AFD2-A767939813CE}" srcOrd="1" destOrd="0" presId="urn:microsoft.com/office/officeart/2005/8/layout/process4"/>
    <dgm:cxn modelId="{DF238E1C-F2C0-43BC-9283-BCDAD85CB008}" type="presParOf" srcId="{ECCFFB8B-9717-4E22-B295-FBB7B91A3E7E}" destId="{0388B64A-44F2-4368-8477-B683F8AE8B8E}" srcOrd="2" destOrd="0" presId="urn:microsoft.com/office/officeart/2005/8/layout/process4"/>
    <dgm:cxn modelId="{0AB4D4AA-FB6B-492D-B4C1-4A955580F3B5}" type="presParOf" srcId="{0388B64A-44F2-4368-8477-B683F8AE8B8E}" destId="{993D8899-4406-4044-891F-07B18C95DB7C}" srcOrd="0" destOrd="0" presId="urn:microsoft.com/office/officeart/2005/8/layout/process4"/>
    <dgm:cxn modelId="{77AE7C8D-7736-4CB1-B205-1A6B128E4BE8}" type="presParOf" srcId="{0388B64A-44F2-4368-8477-B683F8AE8B8E}" destId="{5E15DD23-8C27-4E36-8980-277B8AB21E88}" srcOrd="1" destOrd="0" presId="urn:microsoft.com/office/officeart/2005/8/layout/process4"/>
    <dgm:cxn modelId="{FEFF13A9-56A9-4380-91CE-71C2B642769B}" type="presParOf" srcId="{99FDD6E1-EEA7-42FA-821C-D62EA49E0689}" destId="{C394881E-BC11-4960-B213-25C81B7CB62F}" srcOrd="3" destOrd="0" presId="urn:microsoft.com/office/officeart/2005/8/layout/process4"/>
    <dgm:cxn modelId="{27298C76-308C-40F4-94B3-7C0F88F71BC2}" type="presParOf" srcId="{99FDD6E1-EEA7-42FA-821C-D62EA49E0689}" destId="{C2823104-0B97-42F3-9331-456FA2190595}" srcOrd="4" destOrd="0" presId="urn:microsoft.com/office/officeart/2005/8/layout/process4"/>
    <dgm:cxn modelId="{4DD793DC-5F7F-4292-857B-A97368E26434}" type="presParOf" srcId="{C2823104-0B97-42F3-9331-456FA2190595}" destId="{4C1D18F1-9AB1-433B-90E7-D2736513DC1B}" srcOrd="0" destOrd="0" presId="urn:microsoft.com/office/officeart/2005/8/layout/process4"/>
    <dgm:cxn modelId="{77568FD1-14CA-4B39-B765-DF985D015A42}" type="presParOf" srcId="{C2823104-0B97-42F3-9331-456FA2190595}" destId="{549D2289-F819-4A06-A9A9-0BF501196309}" srcOrd="1" destOrd="0" presId="urn:microsoft.com/office/officeart/2005/8/layout/process4"/>
    <dgm:cxn modelId="{1FE1AA1D-F991-481B-BD9D-1DB86B494A3E}" type="presParOf" srcId="{C2823104-0B97-42F3-9331-456FA2190595}" destId="{03C70F81-1E1A-4CEC-A65F-5F834152EBA6}" srcOrd="2" destOrd="0" presId="urn:microsoft.com/office/officeart/2005/8/layout/process4"/>
    <dgm:cxn modelId="{80C25194-A822-4DE4-A47F-54252E25ED43}" type="presParOf" srcId="{03C70F81-1E1A-4CEC-A65F-5F834152EBA6}" destId="{73ACDB50-2C29-4087-9938-9909483F2933}" srcOrd="0" destOrd="0" presId="urn:microsoft.com/office/officeart/2005/8/layout/process4"/>
    <dgm:cxn modelId="{7606261D-4FEF-4B7C-B90A-3915447A28A3}" type="presParOf" srcId="{03C70F81-1E1A-4CEC-A65F-5F834152EBA6}" destId="{2B1896F1-C058-4250-91DA-5A6EE6A672AF}" srcOrd="1" destOrd="0" presId="urn:microsoft.com/office/officeart/2005/8/layout/process4"/>
    <dgm:cxn modelId="{A723CB02-BD69-40B0-B9D9-B56E02F2227E}" type="presParOf" srcId="{99FDD6E1-EEA7-42FA-821C-D62EA49E0689}" destId="{E00BD0DB-4418-4F44-B2D8-E9F5D8A5DA89}" srcOrd="5" destOrd="0" presId="urn:microsoft.com/office/officeart/2005/8/layout/process4"/>
    <dgm:cxn modelId="{34526A8B-84BF-4872-840F-C078D45C6761}" type="presParOf" srcId="{99FDD6E1-EEA7-42FA-821C-D62EA49E0689}" destId="{1EA499B6-1B6B-4126-84C7-251A2DE455EB}" srcOrd="6" destOrd="0" presId="urn:microsoft.com/office/officeart/2005/8/layout/process4"/>
    <dgm:cxn modelId="{9BB4825F-598B-438D-9438-CF3613C8F2F7}" type="presParOf" srcId="{1EA499B6-1B6B-4126-84C7-251A2DE455EB}" destId="{C5C26469-7C4A-4FCA-AB5C-EC6B3E251EA7}" srcOrd="0" destOrd="0" presId="urn:microsoft.com/office/officeart/2005/8/layout/process4"/>
    <dgm:cxn modelId="{266A88AF-9438-49ED-BF04-F241EDA3410B}" type="presParOf" srcId="{1EA499B6-1B6B-4126-84C7-251A2DE455EB}" destId="{79AF5674-AC4C-4AC1-B57E-AAE9E9097C80}" srcOrd="1" destOrd="0" presId="urn:microsoft.com/office/officeart/2005/8/layout/process4"/>
    <dgm:cxn modelId="{4945C2E6-8A82-4243-8031-48EBD39F692D}" type="presParOf" srcId="{1EA499B6-1B6B-4126-84C7-251A2DE455EB}" destId="{7C3623BB-5894-419D-92EF-0BA70DE6D8F3}" srcOrd="2" destOrd="0" presId="urn:microsoft.com/office/officeart/2005/8/layout/process4"/>
    <dgm:cxn modelId="{FF0AAAA5-9BE7-40B2-88F8-42C2D0239300}" type="presParOf" srcId="{7C3623BB-5894-419D-92EF-0BA70DE6D8F3}" destId="{8C7DB58E-AA07-435E-984C-800EB1B358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FA9F0-C6E4-41B8-8C97-1239DC05B6B7}">
      <dsp:nvSpPr>
        <dsp:cNvPr id="0" name=""/>
        <dsp:cNvSpPr/>
      </dsp:nvSpPr>
      <dsp:spPr>
        <a:xfrm>
          <a:off x="0" y="3569039"/>
          <a:ext cx="8235462" cy="7808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Código</a:t>
          </a:r>
          <a:endParaRPr lang="es-ES" sz="1400" kern="1200" dirty="0"/>
        </a:p>
      </dsp:txBody>
      <dsp:txXfrm>
        <a:off x="0" y="3569039"/>
        <a:ext cx="8235462" cy="421642"/>
      </dsp:txXfrm>
    </dsp:sp>
    <dsp:sp modelId="{8A521CB1-1CE9-4539-9194-E247C1FF1596}">
      <dsp:nvSpPr>
        <dsp:cNvPr id="0" name=""/>
        <dsp:cNvSpPr/>
      </dsp:nvSpPr>
      <dsp:spPr>
        <a:xfrm>
          <a:off x="0" y="3975065"/>
          <a:ext cx="8235462" cy="35917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Código fuente del servicio para el servidor Web (Java, PHP, ..)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 + Código fuente del cliente consumidor del servicio (aplicación de escritorio, consola, app móvil, aplicación/página web)</a:t>
          </a:r>
          <a:endParaRPr lang="es-ES" sz="1000" kern="1200" dirty="0"/>
        </a:p>
      </dsp:txBody>
      <dsp:txXfrm>
        <a:off x="0" y="3975065"/>
        <a:ext cx="8235462" cy="359176"/>
      </dsp:txXfrm>
    </dsp:sp>
    <dsp:sp modelId="{537F6620-CC45-471C-AFD2-A767939813CE}">
      <dsp:nvSpPr>
        <dsp:cNvPr id="0" name=""/>
        <dsp:cNvSpPr/>
      </dsp:nvSpPr>
      <dsp:spPr>
        <a:xfrm rot="10800000">
          <a:off x="0" y="2379853"/>
          <a:ext cx="8235462" cy="1200899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PSM (</a:t>
          </a:r>
          <a:r>
            <a:rPr lang="es-ES" sz="1400" kern="1200" dirty="0" err="1" smtClean="0"/>
            <a:t>Platform-Specific</a:t>
          </a:r>
          <a:r>
            <a:rPr lang="es-ES" sz="1400" kern="1200" dirty="0" smtClean="0"/>
            <a:t> </a:t>
          </a:r>
          <a:r>
            <a:rPr lang="es-ES" sz="1400" kern="1200" dirty="0" err="1" smtClean="0"/>
            <a:t>Model</a:t>
          </a:r>
          <a:r>
            <a:rPr lang="es-ES" sz="1400" kern="1200" dirty="0" smtClean="0"/>
            <a:t>)</a:t>
          </a:r>
          <a:endParaRPr lang="es-ES" sz="1400" kern="1200" dirty="0"/>
        </a:p>
      </dsp:txBody>
      <dsp:txXfrm rot="-10800000">
        <a:off x="0" y="2379853"/>
        <a:ext cx="8235462" cy="421515"/>
      </dsp:txXfrm>
    </dsp:sp>
    <dsp:sp modelId="{993D8899-4406-4044-891F-07B18C95DB7C}">
      <dsp:nvSpPr>
        <dsp:cNvPr id="0" name=""/>
        <dsp:cNvSpPr/>
      </dsp:nvSpPr>
      <dsp:spPr>
        <a:xfrm>
          <a:off x="0" y="2801368"/>
          <a:ext cx="4117730" cy="35906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Modelo según perfil UML específico </a:t>
          </a:r>
          <a:br>
            <a:rPr lang="es-ES" sz="1000" kern="1200" dirty="0" smtClean="0"/>
          </a:br>
          <a:r>
            <a:rPr lang="es-ES" sz="1000" kern="1200" dirty="0" smtClean="0"/>
            <a:t>(Ej. IBM JAX-RS </a:t>
          </a:r>
          <a:r>
            <a:rPr lang="es-ES" sz="1000" kern="1200" dirty="0" err="1" smtClean="0"/>
            <a:t>profile</a:t>
          </a:r>
          <a:r>
            <a:rPr lang="es-ES" sz="1000" kern="1200" dirty="0" smtClean="0"/>
            <a:t>)</a:t>
          </a:r>
          <a:endParaRPr lang="es-ES" sz="1000" kern="1200" dirty="0"/>
        </a:p>
      </dsp:txBody>
      <dsp:txXfrm>
        <a:off x="0" y="2801368"/>
        <a:ext cx="4117730" cy="359068"/>
      </dsp:txXfrm>
    </dsp:sp>
    <dsp:sp modelId="{5E15DD23-8C27-4E36-8980-277B8AB21E88}">
      <dsp:nvSpPr>
        <dsp:cNvPr id="0" name=""/>
        <dsp:cNvSpPr/>
      </dsp:nvSpPr>
      <dsp:spPr>
        <a:xfrm>
          <a:off x="4117731" y="2801368"/>
          <a:ext cx="4117730" cy="35906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---</a:t>
          </a:r>
          <a:endParaRPr lang="es-ES" sz="1000" kern="1200" dirty="0"/>
        </a:p>
      </dsp:txBody>
      <dsp:txXfrm>
        <a:off x="4117731" y="2801368"/>
        <a:ext cx="4117730" cy="359068"/>
      </dsp:txXfrm>
    </dsp:sp>
    <dsp:sp modelId="{549D2289-F819-4A06-A9A9-0BF501196309}">
      <dsp:nvSpPr>
        <dsp:cNvPr id="0" name=""/>
        <dsp:cNvSpPr/>
      </dsp:nvSpPr>
      <dsp:spPr>
        <a:xfrm rot="10800000">
          <a:off x="0" y="1190666"/>
          <a:ext cx="8235462" cy="1200899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PIM (</a:t>
          </a:r>
          <a:r>
            <a:rPr lang="es-ES" sz="1400" kern="1200" dirty="0" err="1" smtClean="0"/>
            <a:t>Platform-Indepent</a:t>
          </a:r>
          <a:r>
            <a:rPr lang="es-ES" sz="1400" kern="1200" dirty="0" smtClean="0"/>
            <a:t> </a:t>
          </a:r>
          <a:r>
            <a:rPr lang="es-ES" sz="1400" kern="1200" dirty="0" err="1" smtClean="0"/>
            <a:t>Model</a:t>
          </a:r>
          <a:r>
            <a:rPr lang="es-ES" sz="1400" kern="1200" dirty="0" smtClean="0"/>
            <a:t>)</a:t>
          </a:r>
          <a:endParaRPr lang="es-ES" sz="1400" kern="1200" dirty="0"/>
        </a:p>
      </dsp:txBody>
      <dsp:txXfrm rot="-10800000">
        <a:off x="0" y="1190666"/>
        <a:ext cx="8235462" cy="421515"/>
      </dsp:txXfrm>
    </dsp:sp>
    <dsp:sp modelId="{73ACDB50-2C29-4087-9938-9909483F2933}">
      <dsp:nvSpPr>
        <dsp:cNvPr id="0" name=""/>
        <dsp:cNvSpPr/>
      </dsp:nvSpPr>
      <dsp:spPr>
        <a:xfrm>
          <a:off x="0" y="1618566"/>
          <a:ext cx="4117730" cy="35906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Modelo basado en un perfil UML REST genérico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(Ej. IBM REST </a:t>
          </a:r>
          <a:r>
            <a:rPr lang="es-ES" sz="1000" kern="1200" dirty="0" err="1" smtClean="0"/>
            <a:t>profile</a:t>
          </a:r>
          <a:r>
            <a:rPr lang="es-ES" sz="1000" kern="1200" dirty="0" smtClean="0"/>
            <a:t>)</a:t>
          </a:r>
          <a:endParaRPr lang="es-ES" sz="1000" kern="1200" dirty="0"/>
        </a:p>
      </dsp:txBody>
      <dsp:txXfrm>
        <a:off x="0" y="1618566"/>
        <a:ext cx="4117730" cy="359068"/>
      </dsp:txXfrm>
    </dsp:sp>
    <dsp:sp modelId="{2B1896F1-C058-4250-91DA-5A6EE6A672AF}">
      <dsp:nvSpPr>
        <dsp:cNvPr id="0" name=""/>
        <dsp:cNvSpPr/>
      </dsp:nvSpPr>
      <dsp:spPr>
        <a:xfrm>
          <a:off x="4117731" y="1612181"/>
          <a:ext cx="4117730" cy="35906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Modelo en formato estándar de texto para especificar API REST</a:t>
          </a:r>
          <a:br>
            <a:rPr lang="es-ES" sz="1000" kern="1200" dirty="0" smtClean="0"/>
          </a:br>
          <a:r>
            <a:rPr lang="es-ES" sz="1000" kern="1200" dirty="0" smtClean="0"/>
            <a:t>(Ej. </a:t>
          </a:r>
          <a:r>
            <a:rPr lang="es-ES" sz="1000" kern="1200" dirty="0" err="1" smtClean="0"/>
            <a:t>OpenAPI</a:t>
          </a:r>
          <a:r>
            <a:rPr lang="es-ES" sz="1000" kern="1200" dirty="0" smtClean="0"/>
            <a:t> o RAML)</a:t>
          </a:r>
          <a:endParaRPr lang="es-ES" sz="1000" kern="1200" dirty="0"/>
        </a:p>
      </dsp:txBody>
      <dsp:txXfrm>
        <a:off x="4117731" y="1612181"/>
        <a:ext cx="4117730" cy="359068"/>
      </dsp:txXfrm>
    </dsp:sp>
    <dsp:sp modelId="{79AF5674-AC4C-4AC1-B57E-AAE9E9097C80}">
      <dsp:nvSpPr>
        <dsp:cNvPr id="0" name=""/>
        <dsp:cNvSpPr/>
      </dsp:nvSpPr>
      <dsp:spPr>
        <a:xfrm rot="10800000">
          <a:off x="0" y="1479"/>
          <a:ext cx="8235462" cy="1200899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CIM (</a:t>
          </a:r>
          <a:r>
            <a:rPr lang="es-ES" sz="1400" kern="1200" dirty="0" err="1" smtClean="0"/>
            <a:t>Computer-Indepent</a:t>
          </a:r>
          <a:r>
            <a:rPr lang="es-ES" sz="1400" kern="1200" dirty="0" smtClean="0"/>
            <a:t> </a:t>
          </a:r>
          <a:r>
            <a:rPr lang="es-ES" sz="1400" kern="1200" dirty="0" err="1" smtClean="0"/>
            <a:t>Model</a:t>
          </a:r>
          <a:r>
            <a:rPr lang="es-ES" sz="1400" kern="1200" dirty="0" smtClean="0"/>
            <a:t>)</a:t>
          </a:r>
          <a:endParaRPr lang="es-ES" sz="1400" kern="1200" dirty="0"/>
        </a:p>
      </dsp:txBody>
      <dsp:txXfrm rot="-10800000">
        <a:off x="0" y="1479"/>
        <a:ext cx="8235462" cy="421515"/>
      </dsp:txXfrm>
    </dsp:sp>
    <dsp:sp modelId="{8C7DB58E-AA07-435E-984C-800EB1B3588D}">
      <dsp:nvSpPr>
        <dsp:cNvPr id="0" name=""/>
        <dsp:cNvSpPr/>
      </dsp:nvSpPr>
      <dsp:spPr>
        <a:xfrm>
          <a:off x="0" y="422994"/>
          <a:ext cx="8235462" cy="35906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Diagrama de Casos de Uso</a:t>
          </a:r>
          <a:endParaRPr lang="es-ES" sz="1000" kern="1200" dirty="0"/>
        </a:p>
      </dsp:txBody>
      <dsp:txXfrm>
        <a:off x="0" y="422994"/>
        <a:ext cx="8235462" cy="359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8BA7-3E82-40C2-9AC5-1C9C3B07C8B5}" type="datetimeFigureOut">
              <a:rPr lang="es-ES" smtClean="0"/>
              <a:t>10/11/2017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BB58E-FA67-4265-9F0F-A854723DA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749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7A1C-47E6-40C7-8912-CE68113624DC}" type="datetime1">
              <a:rPr lang="es-ES" smtClean="0"/>
              <a:t>10/11/2017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33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A996-E3B9-4E0E-BA53-DAC9E1B40D82}" type="datetime1">
              <a:rPr lang="es-ES" smtClean="0"/>
              <a:t>10/11/2017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81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A360-D4D9-4D60-A7C9-7EA4B2D88462}" type="datetime1">
              <a:rPr lang="es-ES" smtClean="0"/>
              <a:t>10/11/2017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4" name="Marcador de fecha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5C33-876E-41DB-8029-70E0C612D1E7}" type="datetime1">
              <a:rPr lang="es-ES" smtClean="0"/>
              <a:t>10/11/2017</a:t>
            </a:fld>
            <a:endParaRPr lang="es-ES"/>
          </a:p>
        </p:txBody>
      </p:sp>
      <p:sp>
        <p:nvSpPr>
          <p:cNvPr id="15" name="Marcador de pie de página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Marcador de número de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447675" indent="0" algn="l">
              <a:tabLst/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864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852737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349808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4191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7E3D-86A4-4A9E-9FE2-010CFBABC672}" type="datetime1">
              <a:rPr lang="es-ES" smtClean="0"/>
              <a:t>10/11/2017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6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B4BD-EF19-47AE-AF18-035921C79B6E}" type="datetime1">
              <a:rPr lang="es-ES" smtClean="0"/>
              <a:t>10/11/2017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D89C-D0E0-4EF8-91C0-BF804A7553C8}" type="datetime1">
              <a:rPr lang="es-ES" smtClean="0"/>
              <a:t>10/11/2017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85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953C-A9AB-426C-8B13-B80EE846B94F}" type="datetime1">
              <a:rPr lang="es-ES" smtClean="0"/>
              <a:t>10/11/2017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99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003C-F97A-43CF-93AA-BCAFABD763F4}" type="datetime1">
              <a:rPr lang="es-ES" smtClean="0"/>
              <a:t>10/11/2017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68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35E5-FB9A-4187-8708-A5C0C448CA8A}" type="datetime1">
              <a:rPr lang="es-ES" smtClean="0"/>
              <a:t>10/11/2017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29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9CDF-44BD-4A3D-947A-932CCF2B581F}" type="datetime1">
              <a:rPr lang="es-ES" smtClean="0"/>
              <a:t>10/11/2017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82571-4DF2-4D5B-960F-EA4280F3F0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78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hilera/res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ml.org/" TargetMode="External"/><Relationship Id="rId2" Type="http://schemas.openxmlformats.org/officeDocument/2006/relationships/hyperlink" Target="https://www.openapi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blueprint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" TargetMode="Externa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ulesoft-labs.github.io/amf-playgroun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support/knowledgecenter/SS8PJ7_9.6.1/com.ibm.xtools.rest.doc/topics/r_jaxrs_profil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mulesoft.com/sites/default/files/resource-assets/ebook-UndisturbedREST_v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veloperworks/rational/library/design-implement-restful-web-services/" TargetMode="External"/><Relationship Id="rId7" Type="http://schemas.openxmlformats.org/officeDocument/2006/relationships/hyperlink" Target="https://www.visual-paradigm.com/support/documents/vpuserguide/276/3420/85154_modelingrest.html" TargetMode="External"/><Relationship Id="rId2" Type="http://schemas.openxmlformats.org/officeDocument/2006/relationships/hyperlink" Target="https://www.ibm.com/support/knowledgecenter/SS8PJ7_9.6.1/com.ibm.xtools.rest.doc/topics/t_trans_over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ayeslife/api-add-in" TargetMode="External"/><Relationship Id="rId5" Type="http://schemas.openxmlformats.org/officeDocument/2006/relationships/hyperlink" Target="https://stackoverflow.com/questions/38097840/create-spec-for-rest-api-in-enterprise-architect" TargetMode="External"/><Relationship Id="rId4" Type="http://schemas.openxmlformats.org/officeDocument/2006/relationships/hyperlink" Target="http://callistaenterprise.se/blogg/teknik/2014/08/05/modelling-a-rest-api-with-uml-and-keeping-it-agile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modeling-languages.com/wp-content/uploads/2017/05/ecmfa2017.pdf" TargetMode="External"/><Relationship Id="rId3" Type="http://schemas.openxmlformats.org/officeDocument/2006/relationships/hyperlink" Target="https://apihandyman.io/writing-openapi-swagger-specification-tutorial-part-1-introduction/" TargetMode="External"/><Relationship Id="rId7" Type="http://schemas.openxmlformats.org/officeDocument/2006/relationships/hyperlink" Target="https://swagger.io/commercial-tools/" TargetMode="External"/><Relationship Id="rId2" Type="http://schemas.openxmlformats.org/officeDocument/2006/relationships/hyperlink" Target="https://github.com/OAI/OpenAPI-Spec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api.toolbox.apievangelist.com/" TargetMode="External"/><Relationship Id="rId5" Type="http://schemas.openxmlformats.org/officeDocument/2006/relationships/hyperlink" Target="https://youtu.be/4lBMQteMd6Y" TargetMode="External"/><Relationship Id="rId4" Type="http://schemas.openxmlformats.org/officeDocument/2006/relationships/hyperlink" Target="https://youtu.be/6kwmW_p_Ti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hilera/res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restcase.com/7-rules-for-rest-api-uri-desig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support/knowledgecenter/SS8PJ7_9.6.1/com.ibm.xtools.rest.doc/topics/r_rest_profil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1435100" algn="l"/>
            <a:r>
              <a:rPr lang="es-ES" dirty="0" smtClean="0"/>
              <a:t>Desarrollo de servicios Web REST dirigido por modelos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524000" y="3434889"/>
            <a:ext cx="9144000" cy="3300019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</a:rPr>
              <a:t>José Ramón Hilera González</a:t>
            </a:r>
          </a:p>
          <a:p>
            <a:pPr algn="l"/>
            <a:endParaRPr lang="es-ES" dirty="0" smtClean="0">
              <a:solidFill>
                <a:srgbClr val="002060"/>
              </a:solidFill>
            </a:endParaRPr>
          </a:p>
          <a:p>
            <a:pPr algn="l"/>
            <a:r>
              <a:rPr lang="es-ES" dirty="0" smtClean="0">
                <a:solidFill>
                  <a:srgbClr val="002060"/>
                </a:solidFill>
              </a:rPr>
              <a:t>Universidad </a:t>
            </a:r>
            <a:r>
              <a:rPr lang="es-ES" dirty="0" smtClean="0">
                <a:solidFill>
                  <a:srgbClr val="002060"/>
                </a:solidFill>
              </a:rPr>
              <a:t>de Alcalá, </a:t>
            </a:r>
            <a:r>
              <a:rPr lang="es-ES" dirty="0" smtClean="0">
                <a:solidFill>
                  <a:srgbClr val="002060"/>
                </a:solidFill>
              </a:rPr>
              <a:t>España</a:t>
            </a:r>
          </a:p>
          <a:p>
            <a:pPr algn="l"/>
            <a:endParaRPr lang="es-ES" dirty="0" smtClean="0">
              <a:solidFill>
                <a:srgbClr val="002060"/>
              </a:solidFill>
            </a:endParaRPr>
          </a:p>
          <a:p>
            <a:pPr algn="l"/>
            <a:r>
              <a:rPr lang="es-ES" sz="2000" dirty="0" smtClean="0">
                <a:solidFill>
                  <a:srgbClr val="002060"/>
                </a:solidFill>
              </a:rPr>
              <a:t>Noviembre, </a:t>
            </a:r>
            <a:r>
              <a:rPr lang="es-ES" sz="2000" dirty="0" smtClean="0">
                <a:solidFill>
                  <a:srgbClr val="002060"/>
                </a:solidFill>
              </a:rPr>
              <a:t>2017</a:t>
            </a:r>
          </a:p>
          <a:p>
            <a:pPr algn="l"/>
            <a:endParaRPr lang="es-ES" sz="2000" dirty="0" smtClean="0">
              <a:solidFill>
                <a:srgbClr val="002060"/>
              </a:solidFill>
            </a:endParaRPr>
          </a:p>
          <a:p>
            <a:pPr algn="l"/>
            <a:endParaRPr lang="es-ES" sz="2000" dirty="0">
              <a:solidFill>
                <a:srgbClr val="002060"/>
              </a:solidFill>
            </a:endParaRPr>
          </a:p>
          <a:p>
            <a:pPr algn="l"/>
            <a:r>
              <a:rPr lang="es-ES" sz="2000" i="1" dirty="0" smtClean="0">
                <a:solidFill>
                  <a:srgbClr val="002060"/>
                </a:solidFill>
              </a:rPr>
              <a:t>(Presentación y </a:t>
            </a:r>
            <a:r>
              <a:rPr lang="es-ES" sz="2000" i="1" dirty="0">
                <a:solidFill>
                  <a:srgbClr val="002060"/>
                </a:solidFill>
              </a:rPr>
              <a:t>ejemplos disponibles en </a:t>
            </a:r>
            <a:r>
              <a:rPr lang="es-ES" sz="2000" i="1" dirty="0">
                <a:solidFill>
                  <a:srgbClr val="002060"/>
                </a:solidFill>
                <a:hlinkClick r:id="rId2"/>
              </a:rPr>
              <a:t>https://</a:t>
            </a:r>
            <a:r>
              <a:rPr lang="es-ES" sz="2000" i="1" dirty="0" smtClean="0">
                <a:solidFill>
                  <a:srgbClr val="002060"/>
                </a:solidFill>
                <a:hlinkClick r:id="rId2"/>
              </a:rPr>
              <a:t>github.com/josehilera/rest</a:t>
            </a:r>
            <a:r>
              <a:rPr lang="es-ES" sz="2000" i="1" dirty="0" smtClean="0">
                <a:solidFill>
                  <a:srgbClr val="002060"/>
                </a:solidFill>
              </a:rPr>
              <a:t>)</a:t>
            </a:r>
            <a:r>
              <a:rPr lang="es-ES" sz="2000" i="1" dirty="0">
                <a:solidFill>
                  <a:srgbClr val="002060"/>
                </a:solidFill>
              </a:rPr>
              <a:t> </a:t>
            </a:r>
            <a:endParaRPr lang="es-ES" dirty="0"/>
          </a:p>
          <a:p>
            <a:pPr algn="l"/>
            <a:endParaRPr lang="es-ES" sz="1800" i="1" dirty="0" smtClean="0"/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975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10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>
            <a:normAutofit/>
          </a:bodyPr>
          <a:lstStyle/>
          <a:p>
            <a:r>
              <a:rPr lang="es-ES" dirty="0"/>
              <a:t>4.1 Modelo basado en perfil UML</a:t>
            </a:r>
            <a:br>
              <a:rPr lang="es-ES" dirty="0"/>
            </a:br>
            <a:r>
              <a:rPr lang="es-ES" sz="3600" dirty="0"/>
              <a:t>Ejemplo de </a:t>
            </a:r>
            <a:r>
              <a:rPr lang="es-ES" sz="3600" dirty="0" smtClean="0"/>
              <a:t>modelo de un servicio usando el perfil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18" y="2218958"/>
            <a:ext cx="1657350" cy="34575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969" y="1573822"/>
            <a:ext cx="7151554" cy="54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11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4.1 Modelo basado en perfil UML</a:t>
            </a:r>
            <a:br>
              <a:rPr lang="es-ES" dirty="0"/>
            </a:br>
            <a:r>
              <a:rPr lang="es-ES" dirty="0"/>
              <a:t>Ejemplo de </a:t>
            </a:r>
            <a:r>
              <a:rPr lang="es-ES" dirty="0" smtClean="0"/>
              <a:t>modelo (parámetro de </a:t>
            </a:r>
            <a:r>
              <a:rPr lang="es-ES" dirty="0" err="1" smtClean="0"/>
              <a:t>tip</a:t>
            </a:r>
            <a:r>
              <a:rPr lang="es-ES" dirty="0" err="1"/>
              <a:t>o</a:t>
            </a:r>
            <a:r>
              <a:rPr lang="es-ES" dirty="0" err="1" smtClean="0"/>
              <a:t>“path</a:t>
            </a:r>
            <a:r>
              <a:rPr lang="es-ES" dirty="0" smtClean="0"/>
              <a:t>”)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64" y="3037712"/>
            <a:ext cx="1724025" cy="2962275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416795" y="5300089"/>
            <a:ext cx="1573161" cy="33592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20" y="4932483"/>
            <a:ext cx="879286" cy="9269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537" y="1794638"/>
            <a:ext cx="8643244" cy="4561712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8729296" y="5614061"/>
            <a:ext cx="1151793" cy="24542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837" y="3037712"/>
            <a:ext cx="1459590" cy="103778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41364" y="6431875"/>
            <a:ext cx="942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URI para buscar un profesor con id=234</a:t>
            </a:r>
            <a:r>
              <a:rPr lang="es-ES" i="1" dirty="0" smtClean="0"/>
              <a:t>: http://universidad.org/agenda/v1/profesores/234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4839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12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4.1 Modelo basado en perfil UML</a:t>
            </a:r>
            <a:br>
              <a:rPr lang="es-ES" dirty="0"/>
            </a:br>
            <a:r>
              <a:rPr lang="es-ES" dirty="0"/>
              <a:t>Ejemplo de </a:t>
            </a:r>
            <a:r>
              <a:rPr lang="es-ES" dirty="0" smtClean="0"/>
              <a:t>modelo (parámetro de </a:t>
            </a:r>
            <a:r>
              <a:rPr lang="es-ES" dirty="0" err="1" smtClean="0"/>
              <a:t>tipo“query</a:t>
            </a:r>
            <a:r>
              <a:rPr lang="es-ES" dirty="0" smtClean="0"/>
              <a:t>”)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64" y="3037712"/>
            <a:ext cx="1724025" cy="2962275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416795" y="5300089"/>
            <a:ext cx="1573161" cy="33592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820" y="4932483"/>
            <a:ext cx="879286" cy="92699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41364" y="6431875"/>
            <a:ext cx="1096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Ejemplo URI para obtener tutorías: </a:t>
            </a:r>
            <a:r>
              <a:rPr lang="es-ES" i="1" dirty="0" smtClean="0"/>
              <a:t>http://universidad.org/agenda/v1/profesores/234/</a:t>
            </a:r>
            <a:r>
              <a:rPr lang="es-ES" i="1" dirty="0" err="1" smtClean="0"/>
              <a:t>tutorías?fecha</a:t>
            </a:r>
            <a:r>
              <a:rPr lang="es-ES" i="1" dirty="0" smtClean="0"/>
              <a:t>=“20/03/2018”</a:t>
            </a:r>
            <a:endParaRPr lang="es-ES" i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678" y="1770980"/>
            <a:ext cx="8773337" cy="4658552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9160049" y="5636012"/>
            <a:ext cx="678543" cy="24542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324" y="3305908"/>
            <a:ext cx="1482175" cy="8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Se </a:t>
            </a:r>
            <a:r>
              <a:rPr lang="es-ES" dirty="0" smtClean="0"/>
              <a:t>han propuesto varios lenguajes:</a:t>
            </a:r>
          </a:p>
          <a:p>
            <a:endParaRPr lang="es-ES" dirty="0"/>
          </a:p>
          <a:p>
            <a:r>
              <a:rPr lang="es-ES" dirty="0" err="1" smtClean="0"/>
              <a:t>OpenAPI</a:t>
            </a:r>
            <a:r>
              <a:rPr lang="es-ES" dirty="0" smtClean="0"/>
              <a:t> </a:t>
            </a:r>
            <a:r>
              <a:rPr lang="es-ES" dirty="0" err="1" smtClean="0"/>
              <a:t>Specification</a:t>
            </a:r>
            <a:r>
              <a:rPr lang="es-ES" dirty="0" smtClean="0"/>
              <a:t> (OAS):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www.openapis.org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Patrocinado por: Linux </a:t>
            </a:r>
            <a:r>
              <a:rPr lang="es-ES" dirty="0" err="1" smtClean="0"/>
              <a:t>Foundation</a:t>
            </a:r>
            <a:r>
              <a:rPr lang="es-ES" dirty="0" smtClean="0"/>
              <a:t>, Google, </a:t>
            </a:r>
            <a:r>
              <a:rPr lang="es-ES" dirty="0" err="1" smtClean="0"/>
              <a:t>Atlassian</a:t>
            </a:r>
            <a:r>
              <a:rPr lang="es-ES" dirty="0" smtClean="0"/>
              <a:t>, </a:t>
            </a:r>
            <a:r>
              <a:rPr lang="es-ES" dirty="0" err="1" smtClean="0"/>
              <a:t>ebay</a:t>
            </a:r>
            <a:r>
              <a:rPr lang="es-ES" dirty="0" smtClean="0"/>
              <a:t>, IBM, Microsoft, SAP, PayPal, </a:t>
            </a:r>
            <a:r>
              <a:rPr lang="es-ES" dirty="0" err="1" smtClean="0"/>
              <a:t>salesforce</a:t>
            </a:r>
            <a:r>
              <a:rPr lang="es-ES" dirty="0" smtClean="0"/>
              <a:t>, Adobe, </a:t>
            </a:r>
            <a:r>
              <a:rPr lang="es-ES" dirty="0" err="1" smtClean="0"/>
              <a:t>MuleSoft</a:t>
            </a:r>
            <a:r>
              <a:rPr lang="es-ES" dirty="0" smtClean="0"/>
              <a:t>, …</a:t>
            </a:r>
          </a:p>
          <a:p>
            <a:pPr lvl="1"/>
            <a:r>
              <a:rPr lang="es-ES" dirty="0"/>
              <a:t>Anteriormente denominada “</a:t>
            </a:r>
            <a:r>
              <a:rPr lang="es-ES" dirty="0" err="1"/>
              <a:t>Swagger</a:t>
            </a:r>
            <a:r>
              <a:rPr lang="es-ES" dirty="0"/>
              <a:t>”</a:t>
            </a:r>
          </a:p>
          <a:p>
            <a:pPr lvl="1"/>
            <a:r>
              <a:rPr lang="es-ES" dirty="0" smtClean="0"/>
              <a:t>Versión 2.0 aprobada en 2014. Borrador de versión 3.0 publicado en 2017</a:t>
            </a:r>
          </a:p>
          <a:p>
            <a:r>
              <a:rPr lang="es-ES" dirty="0" smtClean="0"/>
              <a:t>RAML </a:t>
            </a:r>
            <a:r>
              <a:rPr lang="es-ES" dirty="0"/>
              <a:t>(</a:t>
            </a:r>
            <a:r>
              <a:rPr lang="es-ES" dirty="0" err="1"/>
              <a:t>RESTful</a:t>
            </a:r>
            <a:r>
              <a:rPr lang="es-ES" dirty="0"/>
              <a:t> API </a:t>
            </a:r>
            <a:r>
              <a:rPr lang="es-ES" dirty="0" err="1"/>
              <a:t>Modeling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): 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raml.org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Patrocinado por: Cisco, </a:t>
            </a:r>
            <a:r>
              <a:rPr lang="es-ES" dirty="0" err="1" smtClean="0"/>
              <a:t>vmware</a:t>
            </a:r>
            <a:r>
              <a:rPr lang="es-ES" dirty="0" smtClean="0"/>
              <a:t>, </a:t>
            </a:r>
            <a:r>
              <a:rPr lang="es-ES" dirty="0" err="1" smtClean="0"/>
              <a:t>Spotify</a:t>
            </a:r>
            <a:r>
              <a:rPr lang="es-ES" dirty="0" smtClean="0"/>
              <a:t>, …</a:t>
            </a:r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Blueprint</a:t>
            </a:r>
            <a:r>
              <a:rPr lang="es-ES" dirty="0"/>
              <a:t>: </a:t>
            </a:r>
            <a:r>
              <a:rPr lang="es-ES" dirty="0">
                <a:hlinkClick r:id="rId4"/>
              </a:rPr>
              <a:t>https://apiblueprint.org</a:t>
            </a:r>
            <a:r>
              <a:rPr lang="es-ES" dirty="0"/>
              <a:t> </a:t>
            </a:r>
          </a:p>
          <a:p>
            <a:endParaRPr lang="es-ES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13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 Nivel PIM (</a:t>
            </a:r>
            <a:r>
              <a:rPr lang="es-ES" dirty="0" err="1" smtClean="0"/>
              <a:t>Platform-Independent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)</a:t>
            </a:r>
            <a:br>
              <a:rPr lang="es-ES" dirty="0" smtClean="0"/>
            </a:br>
            <a:r>
              <a:rPr lang="es-ES" sz="3200" b="1" dirty="0" smtClean="0"/>
              <a:t>4.2 Modelo basado en </a:t>
            </a:r>
            <a:r>
              <a:rPr lang="es-ES" sz="3200" b="1" dirty="0"/>
              <a:t>un lenguaje </a:t>
            </a:r>
            <a:r>
              <a:rPr lang="es-ES" sz="3200" b="1" dirty="0" smtClean="0"/>
              <a:t>específico </a:t>
            </a:r>
            <a:r>
              <a:rPr lang="es-ES" sz="3200" b="1" dirty="0"/>
              <a:t>para </a:t>
            </a:r>
            <a:r>
              <a:rPr lang="es-ES" sz="3200" b="1" dirty="0" smtClean="0"/>
              <a:t>describir API REST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4830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08157" y="1818139"/>
            <a:ext cx="12182167" cy="944726"/>
          </a:xfrm>
        </p:spPr>
        <p:txBody>
          <a:bodyPr>
            <a:normAutofit fontScale="92500"/>
          </a:bodyPr>
          <a:lstStyle/>
          <a:p>
            <a:r>
              <a:rPr lang="es-ES" dirty="0" err="1" smtClean="0"/>
              <a:t>Swagger</a:t>
            </a:r>
            <a:r>
              <a:rPr lang="es-ES" dirty="0"/>
              <a:t> </a:t>
            </a:r>
            <a:r>
              <a:rPr lang="es-ES" dirty="0" smtClean="0"/>
              <a:t>Editor (</a:t>
            </a:r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editor.swagger.io</a:t>
            </a:r>
            <a:r>
              <a:rPr lang="es-ES" dirty="0" smtClean="0"/>
              <a:t>) y </a:t>
            </a:r>
            <a:r>
              <a:rPr lang="es-ES" dirty="0" err="1" smtClean="0"/>
              <a:t>SwaggerHub</a:t>
            </a:r>
            <a:r>
              <a:rPr lang="es-ES" dirty="0"/>
              <a:t> (</a:t>
            </a:r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app.swaggerhub.com</a:t>
            </a:r>
            <a:r>
              <a:rPr lang="es-ES" dirty="0" smtClean="0"/>
              <a:t>)</a:t>
            </a:r>
          </a:p>
          <a:p>
            <a:pPr marL="457200" lvl="1" indent="0">
              <a:buNone/>
            </a:pPr>
            <a:r>
              <a:rPr lang="es-ES" i="1" dirty="0" smtClean="0"/>
              <a:t>(Permiten editar descripciones </a:t>
            </a:r>
            <a:r>
              <a:rPr lang="es-ES" i="1" dirty="0" err="1" smtClean="0"/>
              <a:t>OpenAPI</a:t>
            </a:r>
            <a:r>
              <a:rPr lang="es-ES" i="1" dirty="0" smtClean="0"/>
              <a:t> 2.0 y 3.0 utilizando notación JSON o YAML)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14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4.2 </a:t>
            </a:r>
            <a:r>
              <a:rPr lang="es-ES" dirty="0"/>
              <a:t>Modelo basado en </a:t>
            </a:r>
            <a:r>
              <a:rPr lang="es-ES" dirty="0" smtClean="0"/>
              <a:t>leguaje de descripción de API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Editores online: </a:t>
            </a:r>
            <a:r>
              <a:rPr lang="es-ES" dirty="0" err="1" smtClean="0"/>
              <a:t>Swagger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13" y="2762865"/>
            <a:ext cx="9704717" cy="40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26923" y="1855119"/>
            <a:ext cx="10901516" cy="965710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AMF </a:t>
            </a:r>
            <a:r>
              <a:rPr lang="es-ES" dirty="0" err="1" smtClean="0"/>
              <a:t>Playground</a:t>
            </a:r>
            <a:r>
              <a:rPr lang="es-ES" dirty="0"/>
              <a:t> (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mulesoft-labs.github.io/amf-playground/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i="1" dirty="0" smtClean="0"/>
              <a:t>	(Permite editar descripciones </a:t>
            </a:r>
            <a:r>
              <a:rPr lang="es-ES" i="1" dirty="0" err="1" smtClean="0"/>
              <a:t>OpenAPI</a:t>
            </a:r>
            <a:r>
              <a:rPr lang="es-ES" i="1" dirty="0" smtClean="0"/>
              <a:t> 2.0 y RAML, sólo utilizando notación JSON)  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15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4.2 </a:t>
            </a:r>
            <a:r>
              <a:rPr lang="es-ES" dirty="0"/>
              <a:t>Modelo basado en </a:t>
            </a:r>
            <a:r>
              <a:rPr lang="es-ES" dirty="0" smtClean="0"/>
              <a:t>leguaje de descripción de API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Editores online: AMF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694" y="2820829"/>
            <a:ext cx="6917687" cy="39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6503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Es un lenguaje que utiliza la notación JSON o YAML para describir servicios/API REST, con las siguientes secciones básicas:</a:t>
            </a:r>
          </a:p>
          <a:p>
            <a:r>
              <a:rPr lang="es-ES" dirty="0" err="1" smtClean="0"/>
              <a:t>info</a:t>
            </a:r>
            <a:endParaRPr lang="es-ES" dirty="0" smtClean="0"/>
          </a:p>
          <a:p>
            <a:r>
              <a:rPr lang="en-US" dirty="0"/>
              <a:t>h</a:t>
            </a:r>
            <a:r>
              <a:rPr lang="en-US" dirty="0" smtClean="0"/>
              <a:t>ost, </a:t>
            </a:r>
            <a:r>
              <a:rPr lang="en-US" dirty="0" err="1" smtClean="0"/>
              <a:t>basePath</a:t>
            </a:r>
            <a:r>
              <a:rPr lang="en-US" dirty="0" smtClean="0"/>
              <a:t>, tags, schemes</a:t>
            </a:r>
          </a:p>
          <a:p>
            <a:r>
              <a:rPr lang="en-US" dirty="0"/>
              <a:t>p</a:t>
            </a:r>
            <a:r>
              <a:rPr lang="en-US" dirty="0" smtClean="0"/>
              <a:t>aths</a:t>
            </a:r>
          </a:p>
          <a:p>
            <a:pPr lvl="1"/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path: get, put, delete, post</a:t>
            </a:r>
          </a:p>
          <a:p>
            <a:pPr lvl="2"/>
            <a:r>
              <a:rPr lang="en-US" dirty="0" smtClean="0"/>
              <a:t>Campos </a:t>
            </a:r>
            <a:r>
              <a:rPr lang="en-US" dirty="0" err="1" smtClean="0"/>
              <a:t>por</a:t>
            </a:r>
            <a:r>
              <a:rPr lang="en-US" dirty="0"/>
              <a:t> </a:t>
            </a:r>
            <a:r>
              <a:rPr lang="en-US" dirty="0" err="1" smtClean="0"/>
              <a:t>operacion</a:t>
            </a:r>
            <a:r>
              <a:rPr lang="en-US" dirty="0" smtClean="0"/>
              <a:t>: </a:t>
            </a:r>
            <a:r>
              <a:rPr lang="en-US" dirty="0" err="1" smtClean="0"/>
              <a:t>operationId</a:t>
            </a:r>
            <a:r>
              <a:rPr lang="en-US" dirty="0" smtClean="0"/>
              <a:t>, consumes, produces, parameters, responses</a:t>
            </a:r>
          </a:p>
          <a:p>
            <a:r>
              <a:rPr lang="en-US" dirty="0"/>
              <a:t>d</a:t>
            </a:r>
            <a:r>
              <a:rPr lang="en-US" dirty="0" smtClean="0"/>
              <a:t>efinitions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16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4.2 </a:t>
            </a:r>
            <a:r>
              <a:rPr lang="es-ES" dirty="0"/>
              <a:t>Modelo basado en </a:t>
            </a:r>
            <a:r>
              <a:rPr lang="es-ES" dirty="0" smtClean="0"/>
              <a:t>leguaje de descripción de API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Modelado con </a:t>
            </a:r>
            <a:r>
              <a:rPr lang="es-ES" dirty="0" err="1" smtClean="0"/>
              <a:t>OpenAPI</a:t>
            </a:r>
            <a:r>
              <a:rPr lang="es-ES" dirty="0" smtClean="0"/>
              <a:t> </a:t>
            </a:r>
            <a:r>
              <a:rPr lang="es-ES" dirty="0" err="1" smtClean="0"/>
              <a:t>Specification</a:t>
            </a:r>
            <a:r>
              <a:rPr lang="es-ES" dirty="0" smtClean="0"/>
              <a:t> 2.0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758462"/>
            <a:ext cx="3147844" cy="47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92370" y="1825624"/>
            <a:ext cx="7754816" cy="4645513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swagger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‘2.0‘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Servicio de gestión de Agenda de una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Universidad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1.0.0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Se ofrecen métodos para la gestión de citas para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tutorías con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los profesores de la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universidad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host: universidad.org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basePath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/agenda/v1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Profesores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Operaciones sobre profesores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Tutorias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Operaciones sobre las</a:t>
            </a:r>
            <a:b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tutorías de los profesores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schemes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 http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17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4.2 Modelo basado en leguaje de descripción de API</a:t>
            </a:r>
            <a:br>
              <a:rPr lang="es-ES" dirty="0"/>
            </a:br>
            <a:r>
              <a:rPr lang="es-ES" dirty="0"/>
              <a:t>Ejemplo de </a:t>
            </a:r>
            <a:r>
              <a:rPr lang="es-ES" dirty="0" smtClean="0"/>
              <a:t>modelo </a:t>
            </a:r>
            <a:r>
              <a:rPr lang="es-ES" dirty="0" err="1"/>
              <a:t>OpenAPI</a:t>
            </a:r>
            <a:r>
              <a:rPr lang="es-ES" dirty="0"/>
              <a:t> </a:t>
            </a:r>
            <a:r>
              <a:rPr lang="es-ES" dirty="0" smtClean="0"/>
              <a:t>2.0 (1/5)</a:t>
            </a:r>
            <a:br>
              <a:rPr lang="es-ES" dirty="0" smtClean="0"/>
            </a:br>
            <a:r>
              <a:rPr lang="es-ES" dirty="0" smtClean="0"/>
              <a:t>Secciones: </a:t>
            </a:r>
            <a:r>
              <a:rPr lang="es-ES" i="1" dirty="0" err="1" smtClean="0"/>
              <a:t>info</a:t>
            </a:r>
            <a:r>
              <a:rPr lang="es-ES" i="1" dirty="0" smtClean="0"/>
              <a:t>, host, </a:t>
            </a:r>
            <a:r>
              <a:rPr lang="es-ES" i="1" dirty="0" err="1" smtClean="0"/>
              <a:t>basePath</a:t>
            </a:r>
            <a:r>
              <a:rPr lang="es-ES" i="1" dirty="0" smtClean="0"/>
              <a:t>, </a:t>
            </a:r>
            <a:r>
              <a:rPr lang="es-ES" i="1" dirty="0" err="1" smtClean="0"/>
              <a:t>tags</a:t>
            </a:r>
            <a:r>
              <a:rPr lang="es-ES" i="1" dirty="0" smtClean="0"/>
              <a:t>, </a:t>
            </a:r>
            <a:r>
              <a:rPr lang="es-ES" i="1" dirty="0" err="1" smtClean="0"/>
              <a:t>schemes</a:t>
            </a:r>
            <a:endParaRPr lang="es-ES" i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963" y="3845755"/>
            <a:ext cx="5561218" cy="2298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9157103" y="3093445"/>
            <a:ext cx="29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>
                <a:solidFill>
                  <a:srgbClr val="C00000"/>
                </a:solidFill>
              </a:rPr>
              <a:t>Versión visual del modelo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que ofrece “</a:t>
            </a:r>
            <a:r>
              <a:rPr lang="es-ES" dirty="0" err="1" smtClean="0">
                <a:solidFill>
                  <a:srgbClr val="C00000"/>
                </a:solidFill>
              </a:rPr>
              <a:t>Swagger</a:t>
            </a:r>
            <a:r>
              <a:rPr lang="es-ES" dirty="0" smtClean="0">
                <a:solidFill>
                  <a:srgbClr val="C00000"/>
                </a:solidFill>
              </a:rPr>
              <a:t> Editor”:</a:t>
            </a:r>
            <a:endParaRPr lang="es-E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2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92369" y="1746967"/>
            <a:ext cx="7304612" cy="536175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definitions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Profesor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idProfesor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idProfesor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Identifcador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único de un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profesor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Nombre y apellidos del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profesor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Juan Pérez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García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departamento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Nombre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 departamento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profesor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Ciencias de la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Computación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profesor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18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4.2 Modelo basado en leguaje de descripción de API</a:t>
            </a:r>
            <a:br>
              <a:rPr lang="es-ES" dirty="0"/>
            </a:br>
            <a:r>
              <a:rPr lang="es-ES" dirty="0"/>
              <a:t>Ejemplo de </a:t>
            </a:r>
            <a:r>
              <a:rPr lang="es-ES" dirty="0" smtClean="0"/>
              <a:t>modelo </a:t>
            </a:r>
            <a:r>
              <a:rPr lang="es-ES" dirty="0" err="1"/>
              <a:t>OpenAPI</a:t>
            </a:r>
            <a:r>
              <a:rPr lang="es-ES" dirty="0"/>
              <a:t> </a:t>
            </a:r>
            <a:r>
              <a:rPr lang="es-ES" dirty="0" smtClean="0"/>
              <a:t>2.0 (2/5)</a:t>
            </a:r>
            <a:br>
              <a:rPr lang="es-ES" dirty="0" smtClean="0"/>
            </a:br>
            <a:r>
              <a:rPr lang="es-ES" dirty="0" smtClean="0"/>
              <a:t>Sección: </a:t>
            </a:r>
            <a:r>
              <a:rPr lang="es-ES" i="1" dirty="0" err="1" smtClean="0"/>
              <a:t>definitions</a:t>
            </a:r>
            <a:endParaRPr lang="es-ES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999786" y="2493678"/>
            <a:ext cx="29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>
                <a:solidFill>
                  <a:srgbClr val="C00000"/>
                </a:solidFill>
              </a:rPr>
              <a:t>Versión visual del modelo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que ofrece “</a:t>
            </a:r>
            <a:r>
              <a:rPr lang="es-ES" dirty="0" err="1" smtClean="0">
                <a:solidFill>
                  <a:srgbClr val="C00000"/>
                </a:solidFill>
              </a:rPr>
              <a:t>Swagger</a:t>
            </a:r>
            <a:r>
              <a:rPr lang="es-ES" dirty="0" smtClean="0">
                <a:solidFill>
                  <a:srgbClr val="C00000"/>
                </a:solidFill>
              </a:rPr>
              <a:t> Editor”: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51" y="3348004"/>
            <a:ext cx="46958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92369" y="1746967"/>
            <a:ext cx="7304612" cy="537158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/profesores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4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Profesores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4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Crear un nuevo 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profesor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4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'‘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4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operationId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crearProfesor</a:t>
            </a:r>
            <a:endParaRPr lang="es-ES" sz="14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consumes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s-ES" sz="14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4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s-ES" sz="14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s-ES" sz="14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4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endParaRPr lang="es-ES" sz="14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4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- in: </a:t>
            </a:r>
            <a:r>
              <a:rPr lang="es-ES" sz="14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lang="es-ES" sz="14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4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endParaRPr lang="es-ES" sz="14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4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Datos del profesor a 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4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4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" sz="14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'#/</a:t>
            </a:r>
            <a:r>
              <a:rPr lang="es-ES" sz="14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definitions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/Profesor‘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responses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'200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4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Operación realizada 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correctamente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'405</a:t>
            </a: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4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4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Datos de entrada incorrectos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19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4.2 Modelo basado en leguaje de descripción de API</a:t>
            </a:r>
            <a:br>
              <a:rPr lang="es-ES" dirty="0"/>
            </a:br>
            <a:r>
              <a:rPr lang="es-ES" dirty="0"/>
              <a:t>Ejemplo de </a:t>
            </a:r>
            <a:r>
              <a:rPr lang="es-ES" dirty="0" smtClean="0"/>
              <a:t>modelo </a:t>
            </a:r>
            <a:r>
              <a:rPr lang="es-ES" dirty="0" err="1"/>
              <a:t>OpenAPI</a:t>
            </a:r>
            <a:r>
              <a:rPr lang="es-ES" dirty="0"/>
              <a:t> </a:t>
            </a:r>
            <a:r>
              <a:rPr lang="es-ES" dirty="0" smtClean="0"/>
              <a:t>2.0 (3/5)</a:t>
            </a:r>
            <a:br>
              <a:rPr lang="es-ES" dirty="0" smtClean="0"/>
            </a:br>
            <a:r>
              <a:rPr lang="es-ES" dirty="0" smtClean="0"/>
              <a:t>Sección: </a:t>
            </a:r>
            <a:r>
              <a:rPr lang="es-ES" i="1" dirty="0" err="1" smtClean="0"/>
              <a:t>paths</a:t>
            </a:r>
            <a:r>
              <a:rPr lang="es-ES" i="1" dirty="0" smtClean="0"/>
              <a:t> (ejemplo “profesores” y operación POST)</a:t>
            </a:r>
            <a:endParaRPr lang="es-ES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9088277" y="1779338"/>
            <a:ext cx="29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>
                <a:solidFill>
                  <a:srgbClr val="C00000"/>
                </a:solidFill>
              </a:rPr>
              <a:t>Versión visual del modelo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que ofrece “</a:t>
            </a:r>
            <a:r>
              <a:rPr lang="es-ES" dirty="0" err="1" smtClean="0">
                <a:solidFill>
                  <a:srgbClr val="C00000"/>
                </a:solidFill>
              </a:rPr>
              <a:t>Swagger</a:t>
            </a:r>
            <a:r>
              <a:rPr lang="es-ES" dirty="0" smtClean="0">
                <a:solidFill>
                  <a:srgbClr val="C00000"/>
                </a:solidFill>
              </a:rPr>
              <a:t> Editor”: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77" y="2425669"/>
            <a:ext cx="5535869" cy="378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Concepto de servicio web o API REST/</a:t>
            </a:r>
            <a:r>
              <a:rPr lang="es-ES" dirty="0" err="1" smtClean="0"/>
              <a:t>RESTful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Niveles en el desarrollo dirigido por modelos de servicios REST aplicando MDA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Nivel CIM (</a:t>
            </a:r>
            <a:r>
              <a:rPr lang="es-ES" dirty="0" err="1" smtClean="0"/>
              <a:t>Computer-Independent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Diagrama de casos de uso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Nivel PIM </a:t>
            </a:r>
            <a:r>
              <a:rPr lang="es-ES" dirty="0" smtClean="0"/>
              <a:t>(</a:t>
            </a:r>
            <a:r>
              <a:rPr lang="es-ES" dirty="0" err="1" smtClean="0"/>
              <a:t>Platform-Independent</a:t>
            </a:r>
            <a:r>
              <a:rPr lang="es-ES" dirty="0" smtClean="0"/>
              <a:t> </a:t>
            </a:r>
            <a:r>
              <a:rPr lang="es-ES" dirty="0" err="1"/>
              <a:t>Model</a:t>
            </a:r>
            <a:r>
              <a:rPr lang="es-ES" dirty="0" smtClean="0"/>
              <a:t>)</a:t>
            </a:r>
            <a:endParaRPr lang="es-ES" dirty="0"/>
          </a:p>
          <a:p>
            <a:pPr marL="457200" lvl="1" indent="0">
              <a:buNone/>
            </a:pPr>
            <a:r>
              <a:rPr lang="es-ES" dirty="0" smtClean="0"/>
              <a:t> 4.1 Modelo basado en un perfil UML</a:t>
            </a:r>
            <a:endParaRPr lang="es-ES" dirty="0"/>
          </a:p>
          <a:p>
            <a:pPr lvl="2"/>
            <a:r>
              <a:rPr lang="es-ES" dirty="0"/>
              <a:t>Creación </a:t>
            </a:r>
            <a:r>
              <a:rPr lang="es-ES" dirty="0" smtClean="0"/>
              <a:t>del un perfil </a:t>
            </a:r>
            <a:r>
              <a:rPr lang="es-ES" dirty="0"/>
              <a:t>UML para servicios REST</a:t>
            </a:r>
          </a:p>
          <a:p>
            <a:pPr lvl="2"/>
            <a:r>
              <a:rPr lang="es-ES" dirty="0"/>
              <a:t>Aplicación del perfil </a:t>
            </a:r>
            <a:r>
              <a:rPr lang="es-ES" dirty="0" smtClean="0"/>
              <a:t>UML en el diseño de un servicio REST</a:t>
            </a:r>
          </a:p>
          <a:p>
            <a:pPr marL="457200" lvl="1" indent="0">
              <a:buNone/>
            </a:pPr>
            <a:r>
              <a:rPr lang="es-ES" dirty="0" smtClean="0"/>
              <a:t> 4.2 Modelo basado en un lenguaje específico para describir API REST</a:t>
            </a:r>
          </a:p>
          <a:p>
            <a:pPr lvl="2"/>
            <a:r>
              <a:rPr lang="es-ES" dirty="0" smtClean="0"/>
              <a:t>Editores online</a:t>
            </a:r>
          </a:p>
          <a:p>
            <a:pPr lvl="2"/>
            <a:r>
              <a:rPr lang="es-ES" dirty="0"/>
              <a:t>Modelo con formato </a:t>
            </a:r>
            <a:r>
              <a:rPr lang="es-ES" dirty="0" err="1"/>
              <a:t>OpenAPI</a:t>
            </a:r>
            <a:endParaRPr lang="es-ES" dirty="0"/>
          </a:p>
          <a:p>
            <a:pPr lvl="2"/>
            <a:r>
              <a:rPr lang="es-ES" dirty="0" smtClean="0"/>
              <a:t>Modelo con formato RAML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Nivel PSM (</a:t>
            </a:r>
            <a:r>
              <a:rPr lang="es-ES" dirty="0" err="1"/>
              <a:t>Platform-Specific</a:t>
            </a:r>
            <a:r>
              <a:rPr lang="es-ES" dirty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)</a:t>
            </a:r>
            <a:endParaRPr lang="es-ES" dirty="0"/>
          </a:p>
          <a:p>
            <a:pPr lvl="1"/>
            <a:r>
              <a:rPr lang="es-ES" dirty="0" smtClean="0"/>
              <a:t> Modelo basado en un perfil UML para una plataforma Java (JAX-RS)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Nivel de código fuente</a:t>
            </a:r>
          </a:p>
          <a:p>
            <a:pPr lvl="1"/>
            <a:r>
              <a:rPr lang="es-ES" dirty="0" smtClean="0"/>
              <a:t>Generación automática de código para servidor Web</a:t>
            </a:r>
          </a:p>
          <a:p>
            <a:pPr lvl="1"/>
            <a:r>
              <a:rPr lang="es-ES" dirty="0" smtClean="0"/>
              <a:t>Generación automática de código para </a:t>
            </a:r>
            <a:r>
              <a:rPr lang="es-ES" dirty="0" smtClean="0"/>
              <a:t>aplicación cliente consumidora </a:t>
            </a:r>
            <a:r>
              <a:rPr lang="es-ES" dirty="0" smtClean="0"/>
              <a:t>del servicio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Lecturas </a:t>
            </a:r>
            <a:r>
              <a:rPr lang="es-ES" dirty="0" smtClean="0"/>
              <a:t>recomendadas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2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7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-39322" y="1727303"/>
            <a:ext cx="8121444" cy="48603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profesores/{</a:t>
            </a:r>
            <a:r>
              <a:rPr lang="es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idProfesor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s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idProfesor</a:t>
            </a:r>
            <a:endParaRPr lang="es-ES" sz="1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in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es-ES" sz="1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Identificador de un 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profesor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endParaRPr lang="es-ES" sz="1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endParaRPr lang="es-E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Profesores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Borrar un profesor a partir de 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 </a:t>
            </a:r>
            <a:r>
              <a:rPr lang="es-E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'‘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operationId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borrarProfesor</a:t>
            </a:r>
            <a:endParaRPr lang="es-ES" sz="1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responses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'400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Identificador de 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profesor no válido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'404</a:t>
            </a: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Profesor no encontrado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20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4.2 Modelo basado en leguaje de descripción de API</a:t>
            </a:r>
            <a:br>
              <a:rPr lang="es-ES" dirty="0"/>
            </a:br>
            <a:r>
              <a:rPr lang="es-ES" dirty="0"/>
              <a:t>Ejemplo de </a:t>
            </a:r>
            <a:r>
              <a:rPr lang="es-ES" dirty="0" smtClean="0"/>
              <a:t>modelo </a:t>
            </a:r>
            <a:r>
              <a:rPr lang="es-ES" dirty="0" err="1"/>
              <a:t>OpenAPI</a:t>
            </a:r>
            <a:r>
              <a:rPr lang="es-ES" dirty="0"/>
              <a:t> </a:t>
            </a:r>
            <a:r>
              <a:rPr lang="es-ES" dirty="0" smtClean="0"/>
              <a:t>2.0 (4/5)</a:t>
            </a:r>
            <a:br>
              <a:rPr lang="es-ES" dirty="0" smtClean="0"/>
            </a:br>
            <a:r>
              <a:rPr lang="es-ES" sz="3600" dirty="0" smtClean="0"/>
              <a:t>Sección: </a:t>
            </a:r>
            <a:r>
              <a:rPr lang="es-ES" sz="3600" i="1" dirty="0" err="1" smtClean="0"/>
              <a:t>paths</a:t>
            </a:r>
            <a:r>
              <a:rPr lang="es-ES" sz="3600" i="1" dirty="0" smtClean="0"/>
              <a:t> (ejemplo operación DELETE con parámetro </a:t>
            </a:r>
            <a:r>
              <a:rPr lang="es-ES" sz="3600" i="1" dirty="0" err="1" smtClean="0"/>
              <a:t>path</a:t>
            </a:r>
            <a:r>
              <a:rPr lang="es-ES" sz="3600" i="1" dirty="0" smtClean="0"/>
              <a:t>)</a:t>
            </a:r>
            <a:endParaRPr lang="es-ES" sz="3600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9088277" y="1779338"/>
            <a:ext cx="29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>
                <a:solidFill>
                  <a:srgbClr val="C00000"/>
                </a:solidFill>
              </a:rPr>
              <a:t>Versión visual del modelo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que ofrece “</a:t>
            </a:r>
            <a:r>
              <a:rPr lang="es-ES" dirty="0" err="1" smtClean="0">
                <a:solidFill>
                  <a:srgbClr val="C00000"/>
                </a:solidFill>
              </a:rPr>
              <a:t>Swagger</a:t>
            </a:r>
            <a:r>
              <a:rPr lang="es-ES" dirty="0" smtClean="0">
                <a:solidFill>
                  <a:srgbClr val="C00000"/>
                </a:solidFill>
              </a:rPr>
              <a:t> Editor”: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33" y="2674374"/>
            <a:ext cx="5391246" cy="3681976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1038604" y="2428953"/>
            <a:ext cx="678543" cy="245421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7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-39322" y="1727303"/>
            <a:ext cx="8003451" cy="48603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profesores/{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idProfesor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tutorias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es-ES" sz="12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tags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s-ES" sz="12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Tutorias</a:t>
            </a:r>
            <a:endParaRPr lang="es-ES" sz="12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Obtener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todas las tutorías programadas en la agenda para un 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profesor o en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una fecha 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determinada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se proporciona una fecha, se obtienen todas 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</a:t>
            </a:r>
            <a:b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tutorías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 profesor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en la 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agenda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operationId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obtenerTutorias</a:t>
            </a:r>
            <a:endParaRPr lang="es-ES" sz="12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produces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s-ES" sz="12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2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s-ES" sz="12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s-ES" sz="12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2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endParaRPr lang="es-ES" sz="12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fecha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in: </a:t>
            </a:r>
            <a:r>
              <a:rPr lang="es-ES" sz="12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endParaRPr lang="es-ES" sz="12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Fecha para la que se quiere obtener la lista de tutorías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s-ES" sz="12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responses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'200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Operación realizada con 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éxito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5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es-ES" sz="12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2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'#/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definitions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2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Tutoria</a:t>
            </a:r>
            <a:r>
              <a:rPr lang="es-ES" sz="125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21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4.2 Modelo basado en leguaje de descripción de API</a:t>
            </a:r>
            <a:br>
              <a:rPr lang="es-ES" dirty="0"/>
            </a:br>
            <a:r>
              <a:rPr lang="es-ES" dirty="0"/>
              <a:t>Ejemplo de </a:t>
            </a:r>
            <a:r>
              <a:rPr lang="es-ES" dirty="0" smtClean="0"/>
              <a:t>modelo </a:t>
            </a:r>
            <a:r>
              <a:rPr lang="es-ES" dirty="0" err="1"/>
              <a:t>OpenAPI</a:t>
            </a:r>
            <a:r>
              <a:rPr lang="es-ES" dirty="0"/>
              <a:t> </a:t>
            </a:r>
            <a:r>
              <a:rPr lang="es-ES" dirty="0" smtClean="0"/>
              <a:t>2.0 (5/5)</a:t>
            </a:r>
            <a:br>
              <a:rPr lang="es-ES" dirty="0" smtClean="0"/>
            </a:br>
            <a:r>
              <a:rPr lang="es-ES" sz="3600" dirty="0" smtClean="0"/>
              <a:t>Sección: </a:t>
            </a:r>
            <a:r>
              <a:rPr lang="es-ES" sz="3600" i="1" dirty="0" err="1" smtClean="0"/>
              <a:t>paths</a:t>
            </a:r>
            <a:r>
              <a:rPr lang="es-ES" sz="3600" i="1" dirty="0" smtClean="0"/>
              <a:t> (ejemplo operación GET con parámetro </a:t>
            </a:r>
            <a:r>
              <a:rPr lang="es-ES" sz="3600" i="1" dirty="0" err="1" smtClean="0"/>
              <a:t>query</a:t>
            </a:r>
            <a:r>
              <a:rPr lang="es-ES" sz="3600" i="1" dirty="0" smtClean="0"/>
              <a:t>)</a:t>
            </a:r>
            <a:endParaRPr lang="es-ES" sz="3600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9088277" y="1779338"/>
            <a:ext cx="29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>
                <a:solidFill>
                  <a:srgbClr val="C00000"/>
                </a:solidFill>
              </a:rPr>
              <a:t>Versión visual del modelo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que ofrece “</a:t>
            </a:r>
            <a:r>
              <a:rPr lang="es-ES" dirty="0" err="1" smtClean="0">
                <a:solidFill>
                  <a:srgbClr val="C00000"/>
                </a:solidFill>
              </a:rPr>
              <a:t>Swagger</a:t>
            </a:r>
            <a:r>
              <a:rPr lang="es-ES" dirty="0" smtClean="0">
                <a:solidFill>
                  <a:srgbClr val="C00000"/>
                </a:solidFill>
              </a:rPr>
              <a:t> Editor”: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350" y="2425669"/>
            <a:ext cx="3918005" cy="4437087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1274578" y="4644212"/>
            <a:ext cx="678543" cy="245421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7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92369" y="1746967"/>
            <a:ext cx="7304612" cy="536175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#%RAML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Servicio de gestión de Agenda de una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Universidad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ofrecen métodos para la gestión de citas para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tutorías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 los profesores  de la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universidad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baseUri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universidad.org/agenda/v1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Profesor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protocols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/profesores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post: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‘’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Profesor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displayName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crearProfesor</a:t>
            </a:r>
            <a:endParaRPr lang="es-E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responses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'200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Operación realizada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correctamente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'405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: Datos de entrada 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incorrecto ...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22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4.2 Modelo basado en leguaje de descripción de API</a:t>
            </a:r>
            <a:br>
              <a:rPr lang="es-ES" dirty="0"/>
            </a:br>
            <a:r>
              <a:rPr lang="es-ES" dirty="0"/>
              <a:t>Ejemplo de </a:t>
            </a:r>
            <a:r>
              <a:rPr lang="es-ES" dirty="0" smtClean="0"/>
              <a:t>modelo RAML</a:t>
            </a:r>
            <a:br>
              <a:rPr lang="es-ES" dirty="0" smtClean="0"/>
            </a:br>
            <a:r>
              <a:rPr lang="es-ES" sz="3600" i="1" dirty="0" smtClean="0"/>
              <a:t>Conversión automática </a:t>
            </a:r>
            <a:r>
              <a:rPr lang="es-ES" sz="3600" i="1" dirty="0" err="1" smtClean="0"/>
              <a:t>OpenAPI</a:t>
            </a:r>
            <a:r>
              <a:rPr lang="es-ES" sz="3600" i="1" dirty="0" smtClean="0"/>
              <a:t> </a:t>
            </a:r>
            <a:r>
              <a:rPr lang="es-ES" sz="3600" i="1" dirty="0" smtClean="0">
                <a:sym typeface="Wingdings" panose="05000000000000000000" pitchFamily="2" charset="2"/>
              </a:rPr>
              <a:t> RAML con el editor AMF</a:t>
            </a:r>
            <a:endParaRPr lang="es-ES" sz="3600" i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9443119" y="2003565"/>
            <a:ext cx="2581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dirty="0" smtClean="0">
                <a:solidFill>
                  <a:srgbClr val="C00000"/>
                </a:solidFill>
              </a:rPr>
              <a:t>Versión visual del modelo</a:t>
            </a:r>
          </a:p>
          <a:p>
            <a:pPr algn="r"/>
            <a:r>
              <a:rPr lang="es-ES" dirty="0" smtClean="0">
                <a:solidFill>
                  <a:srgbClr val="C00000"/>
                </a:solidFill>
              </a:rPr>
              <a:t>que ofrece “AMF”: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76" y="2706174"/>
            <a:ext cx="5743575" cy="3305175"/>
          </a:xfrm>
          <a:prstGeom prst="rect">
            <a:avLst/>
          </a:prstGeom>
        </p:spPr>
      </p:pic>
      <p:sp>
        <p:nvSpPr>
          <p:cNvPr id="7" name="Rectángulo 6" title="&quot;&quot;"/>
          <p:cNvSpPr/>
          <p:nvPr/>
        </p:nvSpPr>
        <p:spPr>
          <a:xfrm>
            <a:off x="6281275" y="4581833"/>
            <a:ext cx="915937" cy="1278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23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</a:t>
            </a:r>
            <a:r>
              <a:rPr lang="es-ES" dirty="0"/>
              <a:t>. Nivel PSM (</a:t>
            </a:r>
            <a:r>
              <a:rPr lang="es-ES" dirty="0" err="1"/>
              <a:t>Platform-Specific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</a:t>
            </a:r>
            <a:br>
              <a:rPr lang="es-ES" dirty="0"/>
            </a:br>
            <a:r>
              <a:rPr lang="es-ES" sz="3600" dirty="0" smtClean="0"/>
              <a:t>Ejemplo </a:t>
            </a:r>
            <a:r>
              <a:rPr lang="es-ES" sz="3600" dirty="0"/>
              <a:t>de </a:t>
            </a:r>
            <a:r>
              <a:rPr lang="es-ES" sz="3600" dirty="0" smtClean="0"/>
              <a:t>perfil UML para Java (JAX-RS). </a:t>
            </a:r>
            <a:br>
              <a:rPr lang="es-ES" sz="3600" dirty="0" smtClean="0"/>
            </a:br>
            <a:r>
              <a:rPr lang="es-ES" sz="1400" dirty="0" smtClean="0"/>
              <a:t>Propuesto por </a:t>
            </a:r>
            <a:r>
              <a:rPr lang="es-ES" sz="1400" dirty="0"/>
              <a:t>IBM: </a:t>
            </a:r>
            <a:r>
              <a:rPr lang="es-ES" sz="1300" i="1" dirty="0">
                <a:hlinkClick r:id="rId2"/>
              </a:rPr>
              <a:t>https://</a:t>
            </a:r>
            <a:r>
              <a:rPr lang="es-ES" sz="1300" i="1" dirty="0" smtClean="0">
                <a:hlinkClick r:id="rId2"/>
              </a:rPr>
              <a:t>www.ibm.com/support/knowledgecenter/SS8PJ7_9.6.1/com.ibm.xtools.rest.doc/topics/r_jaxrs_profile.html</a:t>
            </a:r>
            <a:r>
              <a:rPr lang="es-ES" sz="1300" i="1" dirty="0" smtClean="0"/>
              <a:t>    </a:t>
            </a:r>
            <a:endParaRPr lang="es-ES" sz="1300" i="1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033822"/>
              </p:ext>
            </p:extLst>
          </p:nvPr>
        </p:nvGraphicFramePr>
        <p:xfrm>
          <a:off x="441961" y="1825625"/>
          <a:ext cx="10911838" cy="478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011"/>
                <a:gridCol w="1260988"/>
                <a:gridCol w="3505200"/>
                <a:gridCol w="435863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200" smtClean="0"/>
                        <a:t>Estereotipo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aseline="0" dirty="0" smtClean="0"/>
                        <a:t>Elemento UML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Atributos</a:t>
                      </a:r>
                      <a:r>
                        <a:rPr lang="es-ES" sz="1200" baseline="0" dirty="0" smtClean="0"/>
                        <a:t> (</a:t>
                      </a:r>
                      <a:r>
                        <a:rPr lang="es-ES" sz="1200" baseline="0" dirty="0" err="1" smtClean="0"/>
                        <a:t>Tagged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values</a:t>
                      </a:r>
                      <a:r>
                        <a:rPr lang="es-ES" sz="1200" baseline="0" dirty="0" smtClean="0"/>
                        <a:t>)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Anotaciones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correspondientes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en</a:t>
                      </a:r>
                      <a:r>
                        <a:rPr lang="en-US" sz="1200" baseline="0" dirty="0" smtClean="0"/>
                        <a:t> el </a:t>
                      </a:r>
                      <a:r>
                        <a:rPr lang="en-US" sz="1200" baseline="0" dirty="0" err="1" smtClean="0"/>
                        <a:t>código</a:t>
                      </a:r>
                      <a:r>
                        <a:rPr lang="en-US" sz="1200" baseline="0" dirty="0" smtClean="0"/>
                        <a:t> Java</a:t>
                      </a:r>
                      <a:endParaRPr lang="es-ES" sz="1200" dirty="0"/>
                    </a:p>
                  </a:txBody>
                  <a:tcPr/>
                </a:tc>
              </a:tr>
              <a:tr h="280035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&lt;&lt;</a:t>
                      </a:r>
                      <a:r>
                        <a:rPr lang="es-ES" sz="1200" dirty="0" err="1" smtClean="0"/>
                        <a:t>Resource</a:t>
                      </a:r>
                      <a:r>
                        <a:rPr lang="es-ES" sz="1200" dirty="0" smtClean="0"/>
                        <a:t>&gt;&gt;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Class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Produces, consumes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@Produces("</a:t>
                      </a:r>
                      <a:r>
                        <a:rPr lang="es-ES" sz="1200" i="1" dirty="0" err="1" smtClean="0"/>
                        <a:t>string_value</a:t>
                      </a:r>
                      <a:r>
                        <a:rPr lang="es-ES" sz="1200" dirty="0" smtClean="0"/>
                        <a:t>"), @Consumes("</a:t>
                      </a:r>
                      <a:r>
                        <a:rPr lang="es-ES" sz="1200" dirty="0" err="1" smtClean="0"/>
                        <a:t>string_value</a:t>
                      </a:r>
                      <a:r>
                        <a:rPr lang="es-ES" sz="1200" dirty="0" smtClean="0"/>
                        <a:t>")</a:t>
                      </a:r>
                      <a:endParaRPr lang="es-ES" sz="1200" dirty="0"/>
                    </a:p>
                  </a:txBody>
                  <a:tcPr/>
                </a:tc>
              </a:tr>
              <a:tr h="28194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&lt;&lt;</a:t>
                      </a:r>
                      <a:r>
                        <a:rPr lang="es-ES" sz="1200" dirty="0" err="1" smtClean="0"/>
                        <a:t>Application</a:t>
                      </a:r>
                      <a:r>
                        <a:rPr lang="es-ES" sz="1200" dirty="0" smtClean="0"/>
                        <a:t>&gt;&gt;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Class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&lt;&lt;GET&gt;&gt;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Operation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produces, consumes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@GET</a:t>
                      </a:r>
                    </a:p>
                  </a:txBody>
                  <a:tcPr/>
                </a:tc>
              </a:tr>
              <a:tr h="16002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&lt;&lt;PUT&gt;&gt;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Operation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produces, consumes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@PUT</a:t>
                      </a:r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&lt;&lt;POST&gt;&gt;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Operation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produces, consumes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@POST</a:t>
                      </a:r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&lt;&lt;DELETE&gt;&gt;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Operation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produces, consumes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@DELETE</a:t>
                      </a:r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&lt;&lt;HEAD&gt;&gt;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Operation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produces, consumes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@HEAD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&lt;&lt;</a:t>
                      </a:r>
                      <a:r>
                        <a:rPr lang="es-ES" sz="1200" dirty="0" err="1" smtClean="0"/>
                        <a:t>Param</a:t>
                      </a:r>
                      <a:r>
                        <a:rPr lang="es-ES" sz="1200" dirty="0" smtClean="0"/>
                        <a:t>&gt;&gt;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Parameter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 smtClean="0"/>
                        <a:t>PathParam</a:t>
                      </a:r>
                      <a:r>
                        <a:rPr lang="es-ES" sz="1200" dirty="0" smtClean="0"/>
                        <a:t>, </a:t>
                      </a:r>
                      <a:r>
                        <a:rPr lang="es-ES" sz="1200" dirty="0" err="1" smtClean="0"/>
                        <a:t>QueryParam</a:t>
                      </a:r>
                      <a:r>
                        <a:rPr lang="es-ES" sz="1200" dirty="0" smtClean="0"/>
                        <a:t>, </a:t>
                      </a:r>
                      <a:r>
                        <a:rPr lang="es-ES" sz="1200" dirty="0" err="1" smtClean="0"/>
                        <a:t>FormParam</a:t>
                      </a:r>
                      <a:r>
                        <a:rPr lang="es-ES" sz="1200" dirty="0" smtClean="0"/>
                        <a:t>, </a:t>
                      </a:r>
                      <a:r>
                        <a:rPr lang="es-ES" sz="1200" dirty="0" err="1" smtClean="0"/>
                        <a:t>MatrixParam</a:t>
                      </a:r>
                      <a:r>
                        <a:rPr lang="es-ES" sz="1200" dirty="0" smtClean="0"/>
                        <a:t>, </a:t>
                      </a:r>
                      <a:r>
                        <a:rPr lang="es-ES" sz="1200" dirty="0" err="1" smtClean="0"/>
                        <a:t>CookieParam</a:t>
                      </a:r>
                      <a:r>
                        <a:rPr lang="es-ES" sz="1200" dirty="0" smtClean="0"/>
                        <a:t>,</a:t>
                      </a:r>
                      <a:r>
                        <a:rPr lang="es-ES" sz="1200" baseline="0" dirty="0" smtClean="0"/>
                        <a:t> </a:t>
                      </a:r>
                      <a:r>
                        <a:rPr lang="es-ES" sz="1200" baseline="0" dirty="0" err="1" smtClean="0"/>
                        <a:t>HeaderParam</a:t>
                      </a:r>
                      <a:r>
                        <a:rPr lang="es-ES" sz="1200" baseline="0" dirty="0" smtClean="0"/>
                        <a:t>, </a:t>
                      </a:r>
                      <a:r>
                        <a:rPr lang="es-ES" sz="1200" baseline="0" dirty="0" err="1" smtClean="0"/>
                        <a:t>DefaultValue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 smtClean="0"/>
                        <a:t>@</a:t>
                      </a:r>
                      <a:r>
                        <a:rPr lang="es-ES" sz="1200" dirty="0" err="1" smtClean="0"/>
                        <a:t>PathParam</a:t>
                      </a:r>
                      <a:r>
                        <a:rPr lang="es-ES" sz="1200" dirty="0" smtClean="0"/>
                        <a:t>, @</a:t>
                      </a:r>
                      <a:r>
                        <a:rPr lang="es-ES" sz="1200" dirty="0" err="1" smtClean="0"/>
                        <a:t>QueryParam</a:t>
                      </a:r>
                      <a:r>
                        <a:rPr lang="es-ES" sz="1200" dirty="0" smtClean="0"/>
                        <a:t>, @</a:t>
                      </a:r>
                      <a:r>
                        <a:rPr lang="es-ES" sz="1200" dirty="0" err="1" smtClean="0"/>
                        <a:t>FormParam</a:t>
                      </a:r>
                      <a:r>
                        <a:rPr lang="es-ES" sz="1200" dirty="0" smtClean="0"/>
                        <a:t>, @</a:t>
                      </a:r>
                      <a:r>
                        <a:rPr lang="es-ES" sz="1200" dirty="0" err="1" smtClean="0"/>
                        <a:t>MatrixParam</a:t>
                      </a:r>
                      <a:r>
                        <a:rPr lang="es-ES" sz="1200" dirty="0" smtClean="0"/>
                        <a:t>, @</a:t>
                      </a:r>
                      <a:r>
                        <a:rPr lang="es-ES" sz="1200" dirty="0" err="1" smtClean="0"/>
                        <a:t>CookieParam</a:t>
                      </a:r>
                      <a:r>
                        <a:rPr lang="es-ES" sz="1200" dirty="0" smtClean="0"/>
                        <a:t>,</a:t>
                      </a:r>
                      <a:r>
                        <a:rPr lang="es-ES" sz="1200" baseline="0" dirty="0" smtClean="0"/>
                        <a:t> @</a:t>
                      </a:r>
                      <a:r>
                        <a:rPr lang="es-ES" sz="1200" baseline="0" dirty="0" err="1" smtClean="0"/>
                        <a:t>HeaderParam</a:t>
                      </a:r>
                      <a:r>
                        <a:rPr lang="es-ES" sz="1200" baseline="0" dirty="0" smtClean="0"/>
                        <a:t>, </a:t>
                      </a:r>
                      <a:r>
                        <a:rPr lang="es-ES" sz="1200" baseline="0" smtClean="0"/>
                        <a:t>@DefaultValue</a:t>
                      </a:r>
                      <a:endParaRPr lang="es-E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Dependency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string_value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Provider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Provider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Providers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Providers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SubResourceLocator</a:t>
                      </a:r>
                      <a:r>
                        <a:rPr lang="es-E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&gt;&gt;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  <a:endParaRPr lang="es-E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8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Algunos editores de ofrecen utilidades de generación automática de parte del código fuente a partir de un modelo de un servicio REST</a:t>
            </a:r>
          </a:p>
          <a:p>
            <a:pPr lvl="1"/>
            <a:r>
              <a:rPr lang="es-ES" dirty="0" smtClean="0"/>
              <a:t>Permiten la generación de código para implementar el servicio en un servidor</a:t>
            </a:r>
          </a:p>
          <a:p>
            <a:pPr lvl="1"/>
            <a:r>
              <a:rPr lang="es-ES" dirty="0" smtClean="0"/>
              <a:t>Permiten la generación del código que debería utilizar una aplicación cliente que utilice o consuma el servicio 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Generación a partir de m</a:t>
            </a:r>
            <a:r>
              <a:rPr lang="es-ES" dirty="0" smtClean="0"/>
              <a:t>odelos </a:t>
            </a:r>
            <a:r>
              <a:rPr lang="es-ES" dirty="0" smtClean="0"/>
              <a:t>basados en perfiles UML: </a:t>
            </a:r>
          </a:p>
          <a:p>
            <a:pPr lvl="1"/>
            <a:r>
              <a:rPr lang="es-ES" dirty="0" smtClean="0"/>
              <a:t>Usando h</a:t>
            </a:r>
            <a:r>
              <a:rPr lang="es-ES" dirty="0" smtClean="0"/>
              <a:t>erramientas </a:t>
            </a:r>
            <a:r>
              <a:rPr lang="es-ES" dirty="0" smtClean="0"/>
              <a:t>que incluyan un generador de código REST predefinido: IBM </a:t>
            </a:r>
            <a:r>
              <a:rPr lang="es-ES" dirty="0" err="1" smtClean="0"/>
              <a:t>Rational</a:t>
            </a:r>
            <a:r>
              <a:rPr lang="es-ES" dirty="0" smtClean="0"/>
              <a:t> Software </a:t>
            </a:r>
            <a:r>
              <a:rPr lang="es-ES" dirty="0" err="1" smtClean="0"/>
              <a:t>Architect</a:t>
            </a:r>
            <a:r>
              <a:rPr lang="es-ES" dirty="0" smtClean="0"/>
              <a:t> </a:t>
            </a:r>
          </a:p>
          <a:p>
            <a:pPr lvl="1"/>
            <a:r>
              <a:rPr lang="es-ES" dirty="0" smtClean="0"/>
              <a:t>Usando herramientas </a:t>
            </a:r>
            <a:r>
              <a:rPr lang="es-ES" dirty="0" smtClean="0"/>
              <a:t>que soportan perfiles UML y permiten al desarrollador crear generadores de código a medida: Enterprise </a:t>
            </a:r>
            <a:r>
              <a:rPr lang="es-ES" dirty="0" err="1" smtClean="0"/>
              <a:t>Architect</a:t>
            </a:r>
            <a:r>
              <a:rPr lang="es-ES" dirty="0" smtClean="0"/>
              <a:t>, Eclipse, ..</a:t>
            </a:r>
          </a:p>
          <a:p>
            <a:r>
              <a:rPr lang="es-ES" dirty="0" smtClean="0"/>
              <a:t>Generación </a:t>
            </a:r>
            <a:r>
              <a:rPr lang="es-ES" dirty="0" smtClean="0"/>
              <a:t>a partir de m</a:t>
            </a:r>
            <a:r>
              <a:rPr lang="es-ES" dirty="0" smtClean="0"/>
              <a:t>odelos </a:t>
            </a:r>
            <a:r>
              <a:rPr lang="es-ES" dirty="0" smtClean="0"/>
              <a:t>basados en lenguajes de descripción de </a:t>
            </a:r>
            <a:r>
              <a:rPr lang="es-ES" dirty="0" smtClean="0"/>
              <a:t>servicios</a:t>
            </a:r>
            <a:endParaRPr lang="es-ES" dirty="0" smtClean="0"/>
          </a:p>
          <a:p>
            <a:pPr lvl="1"/>
            <a:r>
              <a:rPr lang="es-ES" dirty="0" smtClean="0"/>
              <a:t>Para </a:t>
            </a:r>
            <a:r>
              <a:rPr lang="es-ES" dirty="0" err="1" smtClean="0"/>
              <a:t>OpenAPI</a:t>
            </a:r>
            <a:r>
              <a:rPr lang="es-ES" dirty="0" smtClean="0"/>
              <a:t>: </a:t>
            </a:r>
            <a:r>
              <a:rPr lang="es-ES" dirty="0" smtClean="0"/>
              <a:t>Herramientas como </a:t>
            </a:r>
            <a:r>
              <a:rPr lang="es-ES" dirty="0" err="1" smtClean="0"/>
              <a:t>Swagger</a:t>
            </a:r>
            <a:r>
              <a:rPr lang="es-ES" dirty="0" smtClean="0"/>
              <a:t> </a:t>
            </a:r>
            <a:r>
              <a:rPr lang="es-ES" dirty="0" smtClean="0"/>
              <a:t>Editor, </a:t>
            </a:r>
            <a:r>
              <a:rPr lang="es-ES" dirty="0" err="1" smtClean="0"/>
              <a:t>SwaggerHub</a:t>
            </a:r>
            <a:r>
              <a:rPr lang="es-ES" dirty="0" smtClean="0"/>
              <a:t>, AMF</a:t>
            </a:r>
          </a:p>
          <a:p>
            <a:pPr lvl="1"/>
            <a:r>
              <a:rPr lang="es-ES" dirty="0" smtClean="0"/>
              <a:t>Para RAML</a:t>
            </a:r>
            <a:r>
              <a:rPr lang="es-ES" dirty="0" smtClean="0"/>
              <a:t>: </a:t>
            </a:r>
            <a:r>
              <a:rPr lang="es-ES" dirty="0" smtClean="0"/>
              <a:t>Herramientas como AMF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24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/>
          <a:lstStyle/>
          <a:p>
            <a:r>
              <a:rPr lang="es-ES" dirty="0" smtClean="0"/>
              <a:t>6. Nivel de código fuente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7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el menú “</a:t>
            </a:r>
            <a:r>
              <a:rPr lang="es-ES" dirty="0" err="1" smtClean="0"/>
              <a:t>Generate</a:t>
            </a:r>
            <a:r>
              <a:rPr lang="es-ES" dirty="0" smtClean="0"/>
              <a:t> Server” se puede elegir un gran número de tecnologías de servidor y generar el código fuente para ellas</a:t>
            </a:r>
            <a:endParaRPr lang="es-ES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25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/>
          <a:lstStyle/>
          <a:p>
            <a:r>
              <a:rPr lang="es-ES" dirty="0" smtClean="0"/>
              <a:t>6. Nivel de código fuente</a:t>
            </a:r>
            <a:br>
              <a:rPr lang="es-ES" dirty="0" smtClean="0"/>
            </a:br>
            <a:r>
              <a:rPr lang="es-ES" dirty="0" smtClean="0"/>
              <a:t>Generación de código de servidor con </a:t>
            </a:r>
            <a:r>
              <a:rPr lang="es-ES" dirty="0" err="1" smtClean="0"/>
              <a:t>Swagger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48" y="3143250"/>
            <a:ext cx="10029825" cy="371475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519246" y="3008313"/>
            <a:ext cx="1450731" cy="543779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6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el menú “</a:t>
            </a:r>
            <a:r>
              <a:rPr lang="es-ES" dirty="0" err="1" smtClean="0"/>
              <a:t>Generate</a:t>
            </a:r>
            <a:r>
              <a:rPr lang="es-ES" dirty="0" smtClean="0"/>
              <a:t> Server” se puede elegir un gran número de tecnologías de cliente y generar el código fuente para ellas</a:t>
            </a:r>
            <a:endParaRPr lang="es-ES" dirty="0" smtClean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26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>
            <a:normAutofit/>
          </a:bodyPr>
          <a:lstStyle/>
          <a:p>
            <a:r>
              <a:rPr lang="es-ES" dirty="0" smtClean="0"/>
              <a:t>6. Nivel de código fuente</a:t>
            </a:r>
            <a:br>
              <a:rPr lang="es-ES" dirty="0" smtClean="0"/>
            </a:br>
            <a:r>
              <a:rPr lang="es-ES" dirty="0" smtClean="0"/>
              <a:t>Generación de código de </a:t>
            </a:r>
            <a:r>
              <a:rPr lang="es-ES" dirty="0" smtClean="0"/>
              <a:t>cliente </a:t>
            </a:r>
            <a:r>
              <a:rPr lang="es-ES" dirty="0" smtClean="0"/>
              <a:t>con </a:t>
            </a:r>
            <a:r>
              <a:rPr lang="es-ES" dirty="0" err="1" smtClean="0"/>
              <a:t>Swagger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57" y="2699238"/>
            <a:ext cx="9654908" cy="4108817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4976445" y="2581885"/>
            <a:ext cx="1450731" cy="543779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4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1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Stowe, M. (2015</a:t>
            </a:r>
            <a:r>
              <a:rPr lang="en-US" dirty="0"/>
              <a:t>). Undisturbed REST: A Guide to Designing the Perfect </a:t>
            </a:r>
            <a:r>
              <a:rPr lang="en-US" dirty="0" smtClean="0"/>
              <a:t>API.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www.mulesoft.com/sites/default/files/resource-assets/ebook-UndisturbedREST_v1.pdf</a:t>
            </a:r>
            <a:endParaRPr lang="en-US" dirty="0" smtClean="0"/>
          </a:p>
          <a:p>
            <a:pPr lvl="1"/>
            <a:r>
              <a:rPr lang="en-US" i="1" dirty="0" smtClean="0"/>
              <a:t>Es un </a:t>
            </a:r>
            <a:r>
              <a:rPr lang="en-US" i="1" dirty="0" err="1" smtClean="0"/>
              <a:t>libro</a:t>
            </a:r>
            <a:r>
              <a:rPr lang="en-US" i="1" dirty="0" smtClean="0"/>
              <a:t> </a:t>
            </a:r>
            <a:r>
              <a:rPr lang="en-US" i="1" dirty="0" err="1" smtClean="0"/>
              <a:t>sobre</a:t>
            </a:r>
            <a:r>
              <a:rPr lang="en-US" i="1" dirty="0" smtClean="0"/>
              <a:t> </a:t>
            </a:r>
            <a:r>
              <a:rPr lang="en-US" i="1" dirty="0" err="1" smtClean="0"/>
              <a:t>diseño</a:t>
            </a:r>
            <a:r>
              <a:rPr lang="en-US" i="1" dirty="0" smtClean="0"/>
              <a:t>, no </a:t>
            </a:r>
            <a:r>
              <a:rPr lang="en-US" i="1" dirty="0" err="1" smtClean="0"/>
              <a:t>sobre</a:t>
            </a:r>
            <a:r>
              <a:rPr lang="en-US" i="1" dirty="0" smtClean="0"/>
              <a:t> </a:t>
            </a:r>
            <a:r>
              <a:rPr lang="en-US" i="1" dirty="0" err="1" smtClean="0"/>
              <a:t>programación</a:t>
            </a:r>
            <a:endParaRPr lang="en-US" i="1" dirty="0" smtClean="0"/>
          </a:p>
          <a:p>
            <a:r>
              <a:rPr lang="en-US" dirty="0" err="1" smtClean="0"/>
              <a:t>Indice</a:t>
            </a:r>
            <a:r>
              <a:rPr lang="en-US" dirty="0" smtClean="0"/>
              <a:t>: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an </a:t>
            </a:r>
            <a:r>
              <a:rPr lang="en-US" dirty="0" smtClean="0"/>
              <a:t>API</a:t>
            </a:r>
          </a:p>
          <a:p>
            <a:pPr marL="914400" lvl="1" indent="-457200">
              <a:buAutoNum type="arabicPeriod"/>
            </a:pPr>
            <a:r>
              <a:rPr lang="en-US" dirty="0"/>
              <a:t>Planning Your </a:t>
            </a:r>
            <a:r>
              <a:rPr lang="en-US" dirty="0" smtClean="0"/>
              <a:t>API</a:t>
            </a:r>
          </a:p>
          <a:p>
            <a:pPr marL="914400" lvl="1" indent="-457200">
              <a:buAutoNum type="arabicPeriod"/>
            </a:pPr>
            <a:r>
              <a:rPr lang="en-US" dirty="0"/>
              <a:t>Designing the </a:t>
            </a:r>
            <a:r>
              <a:rPr lang="en-US" dirty="0" smtClean="0"/>
              <a:t>Spec</a:t>
            </a:r>
          </a:p>
          <a:p>
            <a:pPr marL="914400" lvl="1" indent="-457200">
              <a:buAutoNum type="arabicPeriod"/>
            </a:pPr>
            <a:r>
              <a:rPr lang="en-US" dirty="0"/>
              <a:t>Using </a:t>
            </a:r>
            <a:r>
              <a:rPr lang="en-US" dirty="0" smtClean="0"/>
              <a:t>RAML</a:t>
            </a:r>
          </a:p>
          <a:p>
            <a:pPr marL="914400" lvl="1" indent="-457200">
              <a:buAutoNum type="arabicPeriod"/>
            </a:pPr>
            <a:r>
              <a:rPr lang="en-US" dirty="0"/>
              <a:t>Prototyping and Agile </a:t>
            </a:r>
            <a:r>
              <a:rPr lang="en-US" dirty="0" smtClean="0"/>
              <a:t>Testing</a:t>
            </a:r>
          </a:p>
          <a:p>
            <a:pPr marL="914400" lvl="1" indent="-457200">
              <a:buAutoNum type="arabicPeriod"/>
            </a:pPr>
            <a:r>
              <a:rPr lang="en-US" dirty="0"/>
              <a:t>Authorization and </a:t>
            </a:r>
            <a:r>
              <a:rPr lang="en-US" dirty="0" smtClean="0"/>
              <a:t>Authentication</a:t>
            </a:r>
          </a:p>
          <a:p>
            <a:pPr marL="914400" lvl="1" indent="-457200">
              <a:buAutoNum type="arabicPeriod"/>
            </a:pPr>
            <a:r>
              <a:rPr lang="en-US" dirty="0"/>
              <a:t>Designing Your </a:t>
            </a:r>
            <a:r>
              <a:rPr lang="en-US" dirty="0" smtClean="0"/>
              <a:t>Resources</a:t>
            </a:r>
          </a:p>
          <a:p>
            <a:pPr marL="914400" lvl="1" indent="-457200">
              <a:buAutoNum type="arabicPeriod"/>
            </a:pPr>
            <a:r>
              <a:rPr lang="en-US" dirty="0"/>
              <a:t>Designing Your </a:t>
            </a:r>
            <a:r>
              <a:rPr lang="en-US" dirty="0" smtClean="0"/>
              <a:t>Methods</a:t>
            </a:r>
          </a:p>
          <a:p>
            <a:pPr marL="914400" lvl="1" indent="-457200">
              <a:buAutoNum type="arabicPeriod"/>
            </a:pPr>
            <a:r>
              <a:rPr lang="en-US" dirty="0"/>
              <a:t>Handling </a:t>
            </a:r>
            <a:r>
              <a:rPr lang="en-US" dirty="0" smtClean="0"/>
              <a:t>Responses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Adding Hypermedia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Managing </a:t>
            </a:r>
            <a:r>
              <a:rPr lang="en-US" dirty="0"/>
              <a:t>with a </a:t>
            </a:r>
            <a:r>
              <a:rPr lang="en-US" dirty="0" smtClean="0"/>
              <a:t>Proxy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Documenting </a:t>
            </a:r>
            <a:r>
              <a:rPr lang="en-US" dirty="0"/>
              <a:t>and Sharing Your API</a:t>
            </a:r>
            <a:endParaRPr lang="en-US" dirty="0" smtClean="0"/>
          </a:p>
          <a:p>
            <a:pPr marL="914400" lvl="1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27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7. Lecturas recomendadas</a:t>
            </a:r>
            <a:br>
              <a:rPr lang="es-ES" dirty="0" smtClean="0"/>
            </a:br>
            <a:r>
              <a:rPr lang="es-ES" dirty="0" smtClean="0"/>
              <a:t>Diseño de servicios Web REST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97" y="2878137"/>
            <a:ext cx="2978042" cy="38815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912" y="2963008"/>
            <a:ext cx="3446088" cy="29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IBM (2017). Creating and modeling web services according to the REST architectural style. </a:t>
            </a:r>
            <a:r>
              <a:rPr lang="en-US" dirty="0">
                <a:hlinkClick r:id="rId2"/>
              </a:rPr>
              <a:t>https://www.ibm.com/support/knowledgecenter/SS8PJ7_9.6.1/com.ibm.xtools.rest.doc/topics/t_trans_overview.html</a:t>
            </a:r>
            <a:r>
              <a:rPr lang="en-US" dirty="0"/>
              <a:t> </a:t>
            </a:r>
          </a:p>
          <a:p>
            <a:r>
              <a:rPr lang="en-US" dirty="0" err="1" smtClean="0"/>
              <a:t>Katoch</a:t>
            </a:r>
            <a:r>
              <a:rPr lang="en-US" dirty="0" smtClean="0"/>
              <a:t> </a:t>
            </a:r>
            <a:r>
              <a:rPr lang="en-US" dirty="0"/>
              <a:t>(2011). Design and implement RESTful web services with Rational Software Architect. </a:t>
            </a:r>
            <a:r>
              <a:rPr lang="en-US" dirty="0">
                <a:hlinkClick r:id="rId3"/>
              </a:rPr>
              <a:t>https://www.ibm.com/developerworks/rational/library/design-implement-restful-web-services/</a:t>
            </a:r>
            <a:endParaRPr lang="en-US" dirty="0"/>
          </a:p>
          <a:p>
            <a:r>
              <a:rPr lang="es-ES" dirty="0" err="1" smtClean="0"/>
              <a:t>Thunman</a:t>
            </a:r>
            <a:r>
              <a:rPr lang="es-ES" dirty="0" smtClean="0"/>
              <a:t>, O. (2014). </a:t>
            </a:r>
            <a:r>
              <a:rPr lang="en-US" dirty="0"/>
              <a:t>Modelling a REST API with UML and keeping it </a:t>
            </a:r>
            <a:r>
              <a:rPr lang="en-US" dirty="0" smtClean="0"/>
              <a:t>agile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http://callistaenterprise.se/blogg/teknik/2014/08/05/modelling-a-rest-api-with-uml-and-keeping-it-agile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StackOverflow</a:t>
            </a:r>
            <a:r>
              <a:rPr lang="en-US" dirty="0" smtClean="0"/>
              <a:t> (2016). </a:t>
            </a:r>
            <a:r>
              <a:rPr lang="en-US" dirty="0"/>
              <a:t>Create spec for REST API in Enterprise Architect.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stackoverflow.com/questions/38097840/create-spec-for-rest-api-in-enterprise-architect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(2017). An </a:t>
            </a:r>
            <a:r>
              <a:rPr lang="en-US" dirty="0"/>
              <a:t>add in to </a:t>
            </a:r>
            <a:r>
              <a:rPr lang="en-US" dirty="0" err="1"/>
              <a:t>Sparx</a:t>
            </a:r>
            <a:r>
              <a:rPr lang="en-US" dirty="0"/>
              <a:t> </a:t>
            </a:r>
            <a:r>
              <a:rPr lang="en-US" dirty="0" smtClean="0"/>
              <a:t>Enterprise Architect </a:t>
            </a:r>
            <a:r>
              <a:rPr lang="en-US" dirty="0"/>
              <a:t>that allows for modeling and exporting REST APIs as RAML and JSON Schema.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github.com/bayeslife/api-add-in</a:t>
            </a:r>
            <a:endParaRPr lang="en-US" dirty="0" smtClean="0"/>
          </a:p>
          <a:p>
            <a:r>
              <a:rPr lang="en-US" dirty="0" smtClean="0"/>
              <a:t>Visual </a:t>
            </a:r>
            <a:r>
              <a:rPr lang="en-US" dirty="0"/>
              <a:t>Paradigm (2017). Modeling REST API.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www.visual-paradigm.com/support/documents/vpuserguide/276/3420/85154_modelingrest.html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28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Lecturas recomendadas</a:t>
            </a:r>
            <a:br>
              <a:rPr lang="es-ES" dirty="0" smtClean="0"/>
            </a:br>
            <a:r>
              <a:rPr lang="es-ES" dirty="0" smtClean="0"/>
              <a:t>Modelado de servicios REST con UML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05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OAI </a:t>
            </a:r>
            <a:r>
              <a:rPr lang="en-US" dirty="0"/>
              <a:t>(2017). The </a:t>
            </a:r>
            <a:r>
              <a:rPr lang="en-US" dirty="0" err="1"/>
              <a:t>OpenAPI</a:t>
            </a:r>
            <a:r>
              <a:rPr lang="en-US" dirty="0"/>
              <a:t> Specification.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github.com/OAI/OpenAPI-Specification</a:t>
            </a:r>
            <a:endParaRPr lang="en-US" dirty="0" smtClean="0"/>
          </a:p>
          <a:p>
            <a:r>
              <a:rPr lang="en-US" dirty="0" err="1" smtClean="0"/>
              <a:t>Lauret</a:t>
            </a:r>
            <a:r>
              <a:rPr lang="en-US" dirty="0" smtClean="0"/>
              <a:t>, A. </a:t>
            </a:r>
            <a:r>
              <a:rPr lang="en-US" dirty="0"/>
              <a:t>(2016). Writing </a:t>
            </a:r>
            <a:r>
              <a:rPr lang="en-US" dirty="0" err="1"/>
              <a:t>OpenAPI</a:t>
            </a:r>
            <a:r>
              <a:rPr lang="en-US" dirty="0"/>
              <a:t> (Swagger) Specification Tutorial. </a:t>
            </a:r>
            <a:r>
              <a:rPr lang="en-US" dirty="0">
                <a:hlinkClick r:id="rId3"/>
              </a:rPr>
              <a:t>https://apihandyman.io/writing-openapi-swagger-specification-tutorial-part-1-introduction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SmartBear</a:t>
            </a:r>
            <a:r>
              <a:rPr lang="en-US" dirty="0" smtClean="0"/>
              <a:t> (2017). </a:t>
            </a:r>
            <a:r>
              <a:rPr lang="en-US" dirty="0"/>
              <a:t>Video: </a:t>
            </a:r>
            <a:r>
              <a:rPr lang="en-US" dirty="0" smtClean="0"/>
              <a:t>How </a:t>
            </a:r>
            <a:r>
              <a:rPr lang="en-US" dirty="0"/>
              <a:t>to Design and Document APIs with the Latest </a:t>
            </a:r>
            <a:r>
              <a:rPr lang="en-US" dirty="0" err="1"/>
              <a:t>OpenAPI</a:t>
            </a:r>
            <a:r>
              <a:rPr lang="en-US" dirty="0"/>
              <a:t> Specification 3.0.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youtu.be/6kwmW_p_Tig</a:t>
            </a:r>
            <a:endParaRPr lang="en-US" dirty="0" smtClean="0"/>
          </a:p>
          <a:p>
            <a:r>
              <a:rPr lang="en-US" dirty="0" smtClean="0"/>
              <a:t>Gardiner, M. (2017). </a:t>
            </a:r>
            <a:r>
              <a:rPr lang="en-US" dirty="0"/>
              <a:t>Video: API Design and What's new with Open API? (Google Cloud Next '17).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youtu.be/4lBMQteMd6Y</a:t>
            </a:r>
            <a:endParaRPr lang="en-US" dirty="0" smtClean="0"/>
          </a:p>
          <a:p>
            <a:r>
              <a:rPr lang="en-US" dirty="0" smtClean="0"/>
              <a:t>Lane, K. </a:t>
            </a:r>
            <a:r>
              <a:rPr lang="en-US" dirty="0"/>
              <a:t>(2017). </a:t>
            </a:r>
            <a:r>
              <a:rPr lang="en-US" dirty="0" err="1"/>
              <a:t>OpenAPI</a:t>
            </a:r>
            <a:r>
              <a:rPr lang="en-US" dirty="0"/>
              <a:t> Toolbox. </a:t>
            </a:r>
            <a:r>
              <a:rPr lang="en-US" dirty="0">
                <a:hlinkClick r:id="rId6"/>
              </a:rPr>
              <a:t>http://openapi.toolbox.apievangelist.com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Swagger (2017). Commercial </a:t>
            </a:r>
            <a:r>
              <a:rPr lang="en-US" dirty="0"/>
              <a:t>Tools. </a:t>
            </a:r>
            <a:r>
              <a:rPr lang="en-US" dirty="0">
                <a:hlinkClick r:id="rId7"/>
              </a:rPr>
              <a:t>https://swagger.io/commercial-tools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s-ES" dirty="0" smtClean="0"/>
              <a:t>Ed-</a:t>
            </a:r>
            <a:r>
              <a:rPr lang="es-ES" dirty="0" err="1" smtClean="0"/>
              <a:t>douibi</a:t>
            </a:r>
            <a:r>
              <a:rPr lang="es-ES" dirty="0" smtClean="0"/>
              <a:t>, H., Cánovas, J.L., </a:t>
            </a:r>
            <a:r>
              <a:rPr lang="es-ES" dirty="0" err="1" smtClean="0"/>
              <a:t>Cabot</a:t>
            </a:r>
            <a:r>
              <a:rPr lang="es-ES" dirty="0" smtClean="0"/>
              <a:t>, J. (2017). </a:t>
            </a:r>
            <a:r>
              <a:rPr lang="en-US" dirty="0" smtClean="0"/>
              <a:t>Example-driven </a:t>
            </a:r>
            <a:r>
              <a:rPr lang="en-US" dirty="0"/>
              <a:t>Web API Specification Discovery.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modeling-languages.com/wp-content/uploads/2017/05/ecmfa2017.pdf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29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Lecturas recomendadas</a:t>
            </a:r>
            <a:br>
              <a:rPr lang="es-ES" dirty="0" smtClean="0"/>
            </a:br>
            <a:r>
              <a:rPr lang="es-ES" dirty="0" smtClean="0"/>
              <a:t>Modelado de servicios REST con </a:t>
            </a:r>
            <a:r>
              <a:rPr lang="es-ES" dirty="0" err="1" smtClean="0"/>
              <a:t>OpenAPI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85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7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Un servicio es una funcionalidad ofrecida por un servidor web, en base al protocolo </a:t>
            </a:r>
            <a:r>
              <a:rPr lang="es-ES" dirty="0" smtClean="0"/>
              <a:t>HTTP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2600" i="1" dirty="0" smtClean="0"/>
              <a:t>(NOTA</a:t>
            </a:r>
            <a:r>
              <a:rPr lang="es-ES" sz="2600" i="1" dirty="0" smtClean="0"/>
              <a:t>: Se considerarán los siguientes sinónimos: servicio=API, REST=</a:t>
            </a:r>
            <a:r>
              <a:rPr lang="es-ES" sz="2600" i="1" dirty="0" err="1" smtClean="0"/>
              <a:t>RESTful</a:t>
            </a:r>
            <a:r>
              <a:rPr lang="es-ES" sz="2600" i="1" dirty="0" smtClean="0"/>
              <a:t>, operación=método, </a:t>
            </a:r>
            <a:r>
              <a:rPr lang="es-ES" sz="2600" i="1" dirty="0" smtClean="0"/>
              <a:t>recurso=</a:t>
            </a:r>
            <a:r>
              <a:rPr lang="es-ES" sz="2600" i="1" dirty="0" err="1" smtClean="0"/>
              <a:t>endpoint</a:t>
            </a:r>
            <a:r>
              <a:rPr lang="es-ES" sz="2600" i="1" dirty="0" smtClean="0"/>
              <a:t>)</a:t>
            </a:r>
            <a:endParaRPr lang="es-ES" sz="2600" i="1" dirty="0" smtClean="0"/>
          </a:p>
          <a:p>
            <a:endParaRPr lang="es-ES" dirty="0" smtClean="0"/>
          </a:p>
          <a:p>
            <a:r>
              <a:rPr lang="es-ES" dirty="0" smtClean="0"/>
              <a:t>Un servicio REST tiene </a:t>
            </a:r>
            <a:r>
              <a:rPr lang="es-ES" dirty="0" smtClean="0"/>
              <a:t>una ruta/</a:t>
            </a:r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smtClean="0"/>
              <a:t>base (host y aplicación web a la que pertenece)</a:t>
            </a:r>
          </a:p>
          <a:p>
            <a:pPr lvl="1"/>
            <a:r>
              <a:rPr lang="es-ES" i="1" dirty="0" smtClean="0"/>
              <a:t>Ej</a:t>
            </a:r>
            <a:r>
              <a:rPr lang="es-ES" i="1" dirty="0"/>
              <a:t>. http</a:t>
            </a:r>
            <a:r>
              <a:rPr lang="es-ES" i="1" dirty="0" smtClean="0"/>
              <a:t>://universidad.org/agenda/v1</a:t>
            </a:r>
            <a:endParaRPr lang="es-ES" i="1" dirty="0" smtClean="0"/>
          </a:p>
          <a:p>
            <a:r>
              <a:rPr lang="es-ES" dirty="0" smtClean="0"/>
              <a:t>Se compone de recursos y sub-recursos, cada uno con una ruta (</a:t>
            </a:r>
            <a:r>
              <a:rPr lang="es-ES" dirty="0" err="1" smtClean="0"/>
              <a:t>path</a:t>
            </a:r>
            <a:r>
              <a:rPr lang="es-ES" dirty="0" smtClean="0"/>
              <a:t>)</a:t>
            </a:r>
          </a:p>
          <a:p>
            <a:pPr lvl="1"/>
            <a:r>
              <a:rPr lang="es-ES" i="1" dirty="0"/>
              <a:t>Ej. http</a:t>
            </a:r>
            <a:r>
              <a:rPr lang="es-ES" i="1" dirty="0" smtClean="0"/>
              <a:t>://universidad.org/agenda/v1/Profesores/</a:t>
            </a:r>
            <a:endParaRPr lang="es-ES" i="1" dirty="0"/>
          </a:p>
          <a:p>
            <a:r>
              <a:rPr lang="es-ES" dirty="0"/>
              <a:t>O</a:t>
            </a:r>
            <a:r>
              <a:rPr lang="es-ES" dirty="0" smtClean="0"/>
              <a:t>frece a sus consumidores métodos asociados a los recursos (GET, POST, PUT, DELETE,..)</a:t>
            </a:r>
          </a:p>
          <a:p>
            <a:r>
              <a:rPr lang="es-ES" dirty="0" smtClean="0"/>
              <a:t>Los métodos tienen datos de entrada </a:t>
            </a:r>
            <a:r>
              <a:rPr lang="es-ES" dirty="0" smtClean="0"/>
              <a:t>(en la propia ruta o </a:t>
            </a:r>
            <a:r>
              <a:rPr lang="es-ES" dirty="0" smtClean="0"/>
              <a:t>en el cuerpo del mensaje </a:t>
            </a:r>
            <a:r>
              <a:rPr lang="es-ES" dirty="0" smtClean="0"/>
              <a:t>HTTP)</a:t>
            </a:r>
            <a:endParaRPr lang="es-ES" dirty="0" smtClean="0"/>
          </a:p>
          <a:p>
            <a:pPr lvl="1"/>
            <a:r>
              <a:rPr lang="es-ES" i="1" dirty="0" smtClean="0"/>
              <a:t>Ej. </a:t>
            </a:r>
            <a:r>
              <a:rPr lang="es-ES" i="1" dirty="0"/>
              <a:t>http</a:t>
            </a:r>
            <a:r>
              <a:rPr lang="es-ES" i="1" dirty="0" smtClean="0"/>
              <a:t>://</a:t>
            </a:r>
            <a:r>
              <a:rPr lang="es-ES" i="1" dirty="0" smtClean="0"/>
              <a:t>universidad.org/a</a:t>
            </a:r>
            <a:r>
              <a:rPr lang="es-ES" i="1" dirty="0" smtClean="0"/>
              <a:t>genda/v1/Profesores/234</a:t>
            </a:r>
            <a:endParaRPr lang="es-ES" i="1" dirty="0" smtClean="0"/>
          </a:p>
          <a:p>
            <a:r>
              <a:rPr lang="es-ES" dirty="0" smtClean="0"/>
              <a:t>Los métodos generan resultados con diferentes formatos (JSON, XML). </a:t>
            </a:r>
          </a:p>
          <a:p>
            <a:pPr lvl="1"/>
            <a:r>
              <a:rPr lang="es-ES" i="1" dirty="0" smtClean="0"/>
              <a:t>Ej. JSON: {</a:t>
            </a:r>
            <a:r>
              <a:rPr lang="en-US" i="1" dirty="0" smtClean="0"/>
              <a:t>“</a:t>
            </a:r>
            <a:r>
              <a:rPr lang="en-US" i="1" dirty="0" err="1" smtClean="0"/>
              <a:t>idProfesor</a:t>
            </a:r>
            <a:r>
              <a:rPr lang="en-US" i="1" dirty="0" smtClean="0"/>
              <a:t>": 234, </a:t>
            </a:r>
            <a:r>
              <a:rPr lang="en-US" i="1" dirty="0" smtClean="0"/>
              <a:t>“nombre”: </a:t>
            </a:r>
            <a:r>
              <a:rPr lang="en-US" i="1" dirty="0" smtClean="0"/>
              <a:t>“Juan Pérez García”, “</a:t>
            </a:r>
            <a:r>
              <a:rPr lang="en-US" i="1" dirty="0" err="1" smtClean="0"/>
              <a:t>departamento</a:t>
            </a:r>
            <a:r>
              <a:rPr lang="en-US" i="1" dirty="0" smtClean="0"/>
              <a:t>”: “Ciencias”}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3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Concepto de servicio Web o API REST/</a:t>
            </a:r>
            <a:r>
              <a:rPr lang="es-ES" dirty="0" err="1" smtClean="0"/>
              <a:t>RESTful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8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1435100" algn="l"/>
            <a:r>
              <a:rPr lang="es-ES" dirty="0" smtClean="0"/>
              <a:t>Desarrollo de servicios Web REST dirigido por modelos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524000" y="3434889"/>
            <a:ext cx="9144000" cy="3300019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>
                <a:solidFill>
                  <a:srgbClr val="002060"/>
                </a:solidFill>
              </a:rPr>
              <a:t>José Ramón Hilera González</a:t>
            </a:r>
          </a:p>
          <a:p>
            <a:pPr algn="l"/>
            <a:endParaRPr lang="es-ES" dirty="0" smtClean="0">
              <a:solidFill>
                <a:srgbClr val="002060"/>
              </a:solidFill>
            </a:endParaRPr>
          </a:p>
          <a:p>
            <a:pPr algn="l"/>
            <a:r>
              <a:rPr lang="es-ES" dirty="0" smtClean="0">
                <a:solidFill>
                  <a:srgbClr val="002060"/>
                </a:solidFill>
              </a:rPr>
              <a:t>Universidad </a:t>
            </a:r>
            <a:r>
              <a:rPr lang="es-ES" dirty="0" smtClean="0">
                <a:solidFill>
                  <a:srgbClr val="002060"/>
                </a:solidFill>
              </a:rPr>
              <a:t>de Alcalá, </a:t>
            </a:r>
            <a:r>
              <a:rPr lang="es-ES" dirty="0" smtClean="0">
                <a:solidFill>
                  <a:srgbClr val="002060"/>
                </a:solidFill>
              </a:rPr>
              <a:t>España</a:t>
            </a:r>
          </a:p>
          <a:p>
            <a:pPr algn="l"/>
            <a:endParaRPr lang="es-ES" dirty="0" smtClean="0">
              <a:solidFill>
                <a:srgbClr val="002060"/>
              </a:solidFill>
            </a:endParaRPr>
          </a:p>
          <a:p>
            <a:pPr algn="l"/>
            <a:r>
              <a:rPr lang="es-ES" sz="2000" dirty="0" smtClean="0">
                <a:solidFill>
                  <a:srgbClr val="002060"/>
                </a:solidFill>
              </a:rPr>
              <a:t>Noviembre, </a:t>
            </a:r>
            <a:r>
              <a:rPr lang="es-ES" sz="2000" dirty="0" smtClean="0">
                <a:solidFill>
                  <a:srgbClr val="002060"/>
                </a:solidFill>
              </a:rPr>
              <a:t>2017</a:t>
            </a:r>
          </a:p>
          <a:p>
            <a:pPr algn="l"/>
            <a:endParaRPr lang="es-ES" sz="2000" dirty="0" smtClean="0">
              <a:solidFill>
                <a:srgbClr val="002060"/>
              </a:solidFill>
            </a:endParaRPr>
          </a:p>
          <a:p>
            <a:pPr algn="l"/>
            <a:endParaRPr lang="es-ES" sz="2000" dirty="0">
              <a:solidFill>
                <a:srgbClr val="002060"/>
              </a:solidFill>
            </a:endParaRPr>
          </a:p>
          <a:p>
            <a:pPr algn="l"/>
            <a:r>
              <a:rPr lang="es-ES" sz="2000" i="1" dirty="0" smtClean="0">
                <a:solidFill>
                  <a:srgbClr val="002060"/>
                </a:solidFill>
              </a:rPr>
              <a:t>(Presentación y </a:t>
            </a:r>
            <a:r>
              <a:rPr lang="es-ES" sz="2000" i="1" dirty="0">
                <a:solidFill>
                  <a:srgbClr val="002060"/>
                </a:solidFill>
              </a:rPr>
              <a:t>ejemplos disponibles en </a:t>
            </a:r>
            <a:r>
              <a:rPr lang="es-ES" sz="2000" i="1" dirty="0">
                <a:solidFill>
                  <a:srgbClr val="002060"/>
                </a:solidFill>
                <a:hlinkClick r:id="rId2"/>
              </a:rPr>
              <a:t>https://</a:t>
            </a:r>
            <a:r>
              <a:rPr lang="es-ES" sz="2000" i="1" dirty="0" smtClean="0">
                <a:solidFill>
                  <a:srgbClr val="002060"/>
                </a:solidFill>
                <a:hlinkClick r:id="rId2"/>
              </a:rPr>
              <a:t>github.com/josehilera/rest</a:t>
            </a:r>
            <a:r>
              <a:rPr lang="es-ES" sz="2000" i="1" dirty="0" smtClean="0">
                <a:solidFill>
                  <a:srgbClr val="002060"/>
                </a:solidFill>
              </a:rPr>
              <a:t>)</a:t>
            </a:r>
            <a:r>
              <a:rPr lang="es-ES" sz="2000" i="1" dirty="0">
                <a:solidFill>
                  <a:srgbClr val="002060"/>
                </a:solidFill>
              </a:rPr>
              <a:t> </a:t>
            </a:r>
            <a:endParaRPr lang="es-ES" dirty="0"/>
          </a:p>
          <a:p>
            <a:pPr algn="l"/>
            <a:endParaRPr lang="es-ES" sz="1800" i="1" dirty="0" smtClean="0"/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130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trailing </a:t>
            </a:r>
            <a:r>
              <a:rPr lang="en-US" dirty="0"/>
              <a:t>forward slash (/) should not be included </a:t>
            </a:r>
            <a:r>
              <a:rPr lang="en-US" dirty="0" smtClean="0"/>
              <a:t>at the </a:t>
            </a:r>
            <a:r>
              <a:rPr lang="en-US" dirty="0"/>
              <a:t>e</a:t>
            </a:r>
            <a:r>
              <a:rPr lang="en-US" dirty="0" smtClean="0"/>
              <a:t>nd of URIs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Forward slash separator (/) must be used to indicate a hierarchical </a:t>
            </a:r>
            <a:r>
              <a:rPr lang="en-US" dirty="0" smtClean="0"/>
              <a:t>relationship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Hyphens (-) should be used to improve the readability of </a:t>
            </a:r>
            <a:r>
              <a:rPr lang="en-US" dirty="0" smtClean="0"/>
              <a:t>URIs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Underscores (_) should not be used in </a:t>
            </a:r>
            <a:r>
              <a:rPr lang="en-US" dirty="0" smtClean="0"/>
              <a:t>URIs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Lowercase letters should be preferred in URI </a:t>
            </a:r>
            <a:r>
              <a:rPr lang="en-US" dirty="0" smtClean="0"/>
              <a:t>paths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extensions should not be included in </a:t>
            </a:r>
            <a:r>
              <a:rPr lang="en-US" dirty="0" smtClean="0"/>
              <a:t>URIs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Should the endpoint name be singular or plural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Fuente: </a:t>
            </a:r>
            <a:r>
              <a:rPr lang="en-US" dirty="0">
                <a:hlinkClick r:id="rId2"/>
              </a:rPr>
              <a:t>http://blog.restcase.com/7-rules-for-rest-api-uri-design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4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Concepto de servicio Web o API </a:t>
            </a:r>
            <a:r>
              <a:rPr lang="es-ES" dirty="0" smtClean="0"/>
              <a:t>REST/</a:t>
            </a:r>
            <a:r>
              <a:rPr lang="es-ES" dirty="0" err="1" smtClean="0"/>
              <a:t>RESTful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n-US" i="1" dirty="0" smtClean="0"/>
              <a:t>7 </a:t>
            </a:r>
            <a:r>
              <a:rPr lang="en-US" i="1" dirty="0"/>
              <a:t>Rules for REST API URI </a:t>
            </a:r>
            <a:r>
              <a:rPr lang="en-US" i="1" dirty="0" smtClean="0"/>
              <a:t>Design)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6017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5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2</a:t>
            </a:r>
            <a:r>
              <a:rPr lang="es-ES" dirty="0" smtClean="0"/>
              <a:t>. </a:t>
            </a:r>
            <a:r>
              <a:rPr lang="es-ES" dirty="0"/>
              <a:t>Niveles en el desarrollo dirigido por modelos de servicios </a:t>
            </a:r>
            <a:r>
              <a:rPr lang="es-ES" dirty="0" smtClean="0"/>
              <a:t>REST aplicando MDA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389530"/>
              </p:ext>
            </p:extLst>
          </p:nvPr>
        </p:nvGraphicFramePr>
        <p:xfrm>
          <a:off x="1746738" y="1847850"/>
          <a:ext cx="82354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54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6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</a:t>
            </a:r>
            <a:r>
              <a:rPr lang="es-ES" dirty="0"/>
              <a:t>Nivel CIM (</a:t>
            </a:r>
            <a:r>
              <a:rPr lang="es-ES" dirty="0" err="1"/>
              <a:t>Computer-Independent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 smtClean="0"/>
              <a:t>)</a:t>
            </a:r>
            <a:br>
              <a:rPr lang="es-ES" dirty="0" smtClean="0"/>
            </a:br>
            <a:r>
              <a:rPr lang="es-ES" dirty="0" smtClean="0"/>
              <a:t>Diagrama de Casos de Uso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11" y="1834972"/>
            <a:ext cx="6566101" cy="51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3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Crear o conseguir un perfil UML para REST</a:t>
            </a:r>
          </a:p>
          <a:p>
            <a:pPr lvl="1"/>
            <a:r>
              <a:rPr lang="es-ES" dirty="0" smtClean="0"/>
              <a:t>Ejemplo. REST </a:t>
            </a:r>
            <a:r>
              <a:rPr lang="es-ES" dirty="0" err="1" smtClean="0"/>
              <a:t>Profile</a:t>
            </a:r>
            <a:r>
              <a:rPr lang="es-ES" dirty="0" smtClean="0"/>
              <a:t> </a:t>
            </a:r>
            <a:r>
              <a:rPr lang="es-ES" dirty="0"/>
              <a:t>propuesto por IBM: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www.ibm.com/support/knowledgecenter/SS8PJ7_9.6.1/com.ibm.xtools.rest.doc/topics/r_rest_profile.html</a:t>
            </a: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Exportar el perfil en formato XMI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Importar el perfil en una herramienta UML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Realizar modelos del servicios REST usando el perfil 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7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Nivel PIM (</a:t>
            </a:r>
            <a:r>
              <a:rPr lang="es-ES" dirty="0" err="1" smtClean="0"/>
              <a:t>Platform-Independent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)</a:t>
            </a:r>
            <a:br>
              <a:rPr lang="es-ES" dirty="0" smtClean="0"/>
            </a:br>
            <a:r>
              <a:rPr lang="es-ES" sz="3600" dirty="0" smtClean="0"/>
              <a:t>4.1 Modelo basado en perfil UML (pasos)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5283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8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8"/>
          </a:xfrm>
        </p:spPr>
        <p:txBody>
          <a:bodyPr>
            <a:normAutofit/>
          </a:bodyPr>
          <a:lstStyle/>
          <a:p>
            <a:r>
              <a:rPr lang="es-ES" dirty="0"/>
              <a:t>4.1 Modelo basado en perfil </a:t>
            </a:r>
            <a:r>
              <a:rPr lang="es-ES" dirty="0" smtClean="0"/>
              <a:t>UML</a:t>
            </a:r>
            <a:r>
              <a:rPr lang="es-ES" dirty="0"/>
              <a:t/>
            </a:r>
            <a:br>
              <a:rPr lang="es-ES" dirty="0"/>
            </a:br>
            <a:r>
              <a:rPr lang="es-ES" sz="3600" dirty="0" smtClean="0"/>
              <a:t>Ejemplo de perfil (Estereotipos)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785275"/>
              </p:ext>
            </p:extLst>
          </p:nvPr>
        </p:nvGraphicFramePr>
        <p:xfrm>
          <a:off x="838200" y="1825625"/>
          <a:ext cx="105156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585"/>
                <a:gridCol w="2870521"/>
                <a:gridCol w="5184494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Estereotipo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Elemento</a:t>
                      </a:r>
                      <a:r>
                        <a:rPr lang="es-ES" baseline="0" dirty="0" smtClean="0"/>
                        <a:t> UML base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Atributos (</a:t>
                      </a:r>
                      <a:r>
                        <a:rPr lang="es-ES" dirty="0" err="1" smtClean="0"/>
                        <a:t>Tagged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values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&lt;&lt;</a:t>
                      </a:r>
                      <a:r>
                        <a:rPr lang="es-ES" dirty="0" err="1" smtClean="0"/>
                        <a:t>Resource</a:t>
                      </a:r>
                      <a:r>
                        <a:rPr lang="es-ES" dirty="0" smtClean="0"/>
                        <a:t>&gt;&gt;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Class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produces, consumes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&lt;&lt;</a:t>
                      </a:r>
                      <a:r>
                        <a:rPr lang="es-ES" dirty="0" err="1" smtClean="0"/>
                        <a:t>VirtualResource</a:t>
                      </a:r>
                      <a:r>
                        <a:rPr lang="es-ES" dirty="0" smtClean="0"/>
                        <a:t>&gt;&gt;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Class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&lt;&lt;</a:t>
                      </a:r>
                      <a:r>
                        <a:rPr lang="es-ES" dirty="0" err="1" smtClean="0"/>
                        <a:t>Application</a:t>
                      </a:r>
                      <a:r>
                        <a:rPr lang="es-ES" dirty="0" smtClean="0"/>
                        <a:t>&gt;&gt;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Class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&lt;&lt;GET&gt;&gt;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Operation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produces, consumes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&lt;&lt;PUT&gt;&gt;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Operation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produces, consumes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&lt;&lt;POST&gt;&gt;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Operation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produces, consumes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&lt;&lt;DELETE&gt;&gt;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Operation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produces, consumes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&lt;&lt;HEAD&gt;&gt;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Operation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produces, consumes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&lt;&lt;</a:t>
                      </a:r>
                      <a:r>
                        <a:rPr lang="es-ES" dirty="0" err="1" smtClean="0"/>
                        <a:t>Param</a:t>
                      </a:r>
                      <a:r>
                        <a:rPr lang="es-ES" dirty="0" smtClean="0"/>
                        <a:t>&gt;&gt;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Parameter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paramType</a:t>
                      </a:r>
                      <a:r>
                        <a:rPr lang="es-ES" dirty="0" smtClean="0"/>
                        <a:t>, </a:t>
                      </a:r>
                      <a:r>
                        <a:rPr lang="es-ES" dirty="0" err="1" smtClean="0"/>
                        <a:t>paramName</a:t>
                      </a:r>
                      <a:r>
                        <a:rPr lang="es-ES" dirty="0" smtClean="0"/>
                        <a:t>, </a:t>
                      </a:r>
                      <a:r>
                        <a:rPr lang="es-ES" dirty="0" err="1" smtClean="0"/>
                        <a:t>defaultValue</a:t>
                      </a:r>
                      <a:endParaRPr lang="es-ES" dirty="0" smtClean="0"/>
                    </a:p>
                    <a:p>
                      <a:r>
                        <a:rPr lang="es-ES" i="1" dirty="0" smtClean="0"/>
                        <a:t>NOTA: Valores</a:t>
                      </a:r>
                      <a:r>
                        <a:rPr lang="es-ES" i="1" baseline="0" dirty="0" smtClean="0"/>
                        <a:t> posibles de </a:t>
                      </a:r>
                      <a:r>
                        <a:rPr lang="es-ES" i="1" baseline="0" dirty="0" err="1" smtClean="0"/>
                        <a:t>paramType</a:t>
                      </a:r>
                      <a:r>
                        <a:rPr lang="es-ES" i="1" baseline="0" dirty="0" smtClean="0"/>
                        <a:t>: </a:t>
                      </a:r>
                      <a:r>
                        <a:rPr lang="es-ES" i="1" baseline="0" dirty="0" err="1" smtClean="0"/>
                        <a:t>query</a:t>
                      </a:r>
                      <a:r>
                        <a:rPr lang="es-ES" i="1" baseline="0" dirty="0" smtClean="0"/>
                        <a:t>, </a:t>
                      </a:r>
                      <a:r>
                        <a:rPr lang="es-ES" i="1" baseline="0" dirty="0" err="1" smtClean="0"/>
                        <a:t>header</a:t>
                      </a:r>
                      <a:r>
                        <a:rPr lang="es-ES" i="1" baseline="0" dirty="0" smtClean="0"/>
                        <a:t>, </a:t>
                      </a:r>
                      <a:r>
                        <a:rPr lang="es-ES" i="1" baseline="0" dirty="0" err="1" smtClean="0"/>
                        <a:t>path</a:t>
                      </a:r>
                      <a:r>
                        <a:rPr lang="es-ES" i="1" baseline="0" dirty="0" smtClean="0"/>
                        <a:t>, </a:t>
                      </a:r>
                      <a:r>
                        <a:rPr lang="es-ES" i="1" baseline="0" dirty="0" smtClean="0"/>
                        <a:t>cookie, </a:t>
                      </a:r>
                      <a:r>
                        <a:rPr lang="es-ES" i="1" baseline="0" dirty="0" err="1" smtClean="0"/>
                        <a:t>body</a:t>
                      </a:r>
                      <a:r>
                        <a:rPr lang="es-ES" i="1" baseline="0" dirty="0" smtClean="0"/>
                        <a:t>.</a:t>
                      </a:r>
                      <a:endParaRPr lang="es-E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&lt;&lt;</a:t>
                      </a:r>
                      <a:r>
                        <a:rPr lang="es-ES" dirty="0" err="1" smtClean="0"/>
                        <a:t>Path</a:t>
                      </a:r>
                      <a:r>
                        <a:rPr lang="es-ES" dirty="0" smtClean="0"/>
                        <a:t>&gt;&gt;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Dependency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relationship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12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82571-4DF2-4D5B-960F-EA4280F3F0B7}" type="slidenum">
              <a:rPr lang="es-ES" smtClean="0"/>
              <a:t>9</a:t>
            </a:fld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4.1 Modelo basado en perfil </a:t>
            </a:r>
            <a:r>
              <a:rPr lang="es-ES" dirty="0" smtClean="0"/>
              <a:t>UML</a:t>
            </a:r>
            <a:r>
              <a:rPr lang="es-ES" dirty="0"/>
              <a:t/>
            </a:r>
            <a:br>
              <a:rPr lang="es-ES" dirty="0"/>
            </a:br>
            <a:r>
              <a:rPr lang="es-ES" sz="3600" dirty="0"/>
              <a:t>Ejemplo de perfil </a:t>
            </a:r>
            <a:r>
              <a:rPr lang="es-ES" sz="3600" dirty="0" smtClean="0"/>
              <a:t>(</a:t>
            </a:r>
            <a:r>
              <a:rPr lang="es-ES" sz="3600" dirty="0" err="1" smtClean="0"/>
              <a:t>Metamodelo</a:t>
            </a:r>
            <a:r>
              <a:rPr lang="es-ES" sz="3600" dirty="0" smtClean="0"/>
              <a:t>)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77" y="1814866"/>
            <a:ext cx="7711351" cy="504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2096</Words>
  <Application>Microsoft Office PowerPoint</Application>
  <PresentationFormat>Panorámica</PresentationFormat>
  <Paragraphs>412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Tema de Office</vt:lpstr>
      <vt:lpstr>Desarrollo de servicios Web REST dirigido por modelos</vt:lpstr>
      <vt:lpstr>Contenido</vt:lpstr>
      <vt:lpstr>1. Concepto de servicio Web o API REST/RESTful</vt:lpstr>
      <vt:lpstr>1. Concepto de servicio Web o API REST/RESTful (7 Rules for REST API URI Design)</vt:lpstr>
      <vt:lpstr>2. Niveles en el desarrollo dirigido por modelos de servicios REST aplicando MDA</vt:lpstr>
      <vt:lpstr>3. Nivel CIM (Computer-Independent Model) Diagrama de Casos de Uso</vt:lpstr>
      <vt:lpstr>4. Nivel PIM (Platform-Independent Model) 4.1 Modelo basado en perfil UML (pasos)</vt:lpstr>
      <vt:lpstr>4.1 Modelo basado en perfil UML Ejemplo de perfil (Estereotipos)</vt:lpstr>
      <vt:lpstr>4.1 Modelo basado en perfil UML Ejemplo de perfil (Metamodelo)</vt:lpstr>
      <vt:lpstr>4.1 Modelo basado en perfil UML Ejemplo de modelo de un servicio usando el perfil</vt:lpstr>
      <vt:lpstr>4.1 Modelo basado en perfil UML Ejemplo de modelo (parámetro de tipo“path”)</vt:lpstr>
      <vt:lpstr>4.1 Modelo basado en perfil UML Ejemplo de modelo (parámetro de tipo“query”)</vt:lpstr>
      <vt:lpstr>4. Nivel PIM (Platform-Independent Model) 4.2 Modelo basado en un lenguaje específico para describir API REST</vt:lpstr>
      <vt:lpstr>4.2 Modelo basado en leguaje de descripción de API Editores online: Swagger</vt:lpstr>
      <vt:lpstr>4.2 Modelo basado en leguaje de descripción de API Editores online: AMF</vt:lpstr>
      <vt:lpstr>4.2 Modelo basado en leguaje de descripción de API Modelado con OpenAPI Specification 2.0</vt:lpstr>
      <vt:lpstr>4.2 Modelo basado en leguaje de descripción de API Ejemplo de modelo OpenAPI 2.0 (1/5) Secciones: info, host, basePath, tags, schemes</vt:lpstr>
      <vt:lpstr>4.2 Modelo basado en leguaje de descripción de API Ejemplo de modelo OpenAPI 2.0 (2/5) Sección: definitions</vt:lpstr>
      <vt:lpstr>4.2 Modelo basado en leguaje de descripción de API Ejemplo de modelo OpenAPI 2.0 (3/5) Sección: paths (ejemplo “profesores” y operación POST)</vt:lpstr>
      <vt:lpstr>4.2 Modelo basado en leguaje de descripción de API Ejemplo de modelo OpenAPI 2.0 (4/5) Sección: paths (ejemplo operación DELETE con parámetro path)</vt:lpstr>
      <vt:lpstr>4.2 Modelo basado en leguaje de descripción de API Ejemplo de modelo OpenAPI 2.0 (5/5) Sección: paths (ejemplo operación GET con parámetro query)</vt:lpstr>
      <vt:lpstr>4.2 Modelo basado en leguaje de descripción de API Ejemplo de modelo RAML Conversión automática OpenAPI  RAML con el editor AMF</vt:lpstr>
      <vt:lpstr>5. Nivel PSM (Platform-Specific Model) Ejemplo de perfil UML para Java (JAX-RS).  Propuesto por IBM: https://www.ibm.com/support/knowledgecenter/SS8PJ7_9.6.1/com.ibm.xtools.rest.doc/topics/r_jaxrs_profile.html    </vt:lpstr>
      <vt:lpstr>6. Nivel de código fuente</vt:lpstr>
      <vt:lpstr>6. Nivel de código fuente Generación de código de servidor con Swagger</vt:lpstr>
      <vt:lpstr>6. Nivel de código fuente Generación de código de cliente con Swagger</vt:lpstr>
      <vt:lpstr>7. Lecturas recomendadas Diseño de servicios Web REST</vt:lpstr>
      <vt:lpstr>7. Lecturas recomendadas Modelado de servicios REST con UML</vt:lpstr>
      <vt:lpstr>7. Lecturas recomendadas Modelado de servicios REST con OpenAPI</vt:lpstr>
      <vt:lpstr>Desarrollo de servicios Web REST dirigido por modelos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Contenidos accesibles para las redes sociales</dc:title>
  <dc:creator>Hilera González José Ramón</dc:creator>
  <cp:lastModifiedBy>Hilera González José Ramón</cp:lastModifiedBy>
  <cp:revision>148</cp:revision>
  <dcterms:created xsi:type="dcterms:W3CDTF">2016-10-20T19:10:31Z</dcterms:created>
  <dcterms:modified xsi:type="dcterms:W3CDTF">2017-11-10T16:37:02Z</dcterms:modified>
</cp:coreProperties>
</file>