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9" r:id="rId2"/>
    <p:sldMasterId id="2147484185" r:id="rId3"/>
  </p:sldMasterIdLst>
  <p:notesMasterIdLst>
    <p:notesMasterId r:id="rId18"/>
  </p:notesMasterIdLst>
  <p:handoutMasterIdLst>
    <p:handoutMasterId r:id="rId19"/>
  </p:handoutMasterIdLst>
  <p:sldIdLst>
    <p:sldId id="256" r:id="rId4"/>
    <p:sldId id="378" r:id="rId5"/>
    <p:sldId id="404" r:id="rId6"/>
    <p:sldId id="450" r:id="rId7"/>
    <p:sldId id="451" r:id="rId8"/>
    <p:sldId id="445" r:id="rId9"/>
    <p:sldId id="466" r:id="rId10"/>
    <p:sldId id="467" r:id="rId11"/>
    <p:sldId id="468" r:id="rId12"/>
    <p:sldId id="469" r:id="rId13"/>
    <p:sldId id="470" r:id="rId14"/>
    <p:sldId id="474" r:id="rId15"/>
    <p:sldId id="471" r:id="rId16"/>
    <p:sldId id="473" r:id="rId17"/>
  </p:sldIdLst>
  <p:sldSz cx="9144000" cy="6858000" type="screen4x3"/>
  <p:notesSz cx="6669088" cy="99282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0" autoAdjust="0"/>
    <p:restoredTop sz="89924" autoAdjust="0"/>
  </p:normalViewPr>
  <p:slideViewPr>
    <p:cSldViewPr>
      <p:cViewPr varScale="1">
        <p:scale>
          <a:sx n="61" d="100"/>
          <a:sy n="61" d="100"/>
        </p:scale>
        <p:origin x="84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5" d="100"/>
          <a:sy n="95" d="100"/>
        </p:scale>
        <p:origin x="-948" y="256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833E2D7-A266-45D5-8193-677CA89D458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01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35650" y="9109075"/>
            <a:ext cx="5318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10AA738-4F5F-4B8B-BB5A-305E4356EC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635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 smtClean="0">
              <a:latin typeface="Arial" panose="020B0604020202020204" pitchFamily="34" charset="0"/>
            </a:endParaRPr>
          </a:p>
          <a:p>
            <a:endParaRPr lang="en-US" altLang="es-ES" smtClean="0">
              <a:latin typeface="Arial" panose="020B0604020202020204" pitchFamily="34" charset="0"/>
            </a:endParaRPr>
          </a:p>
          <a:p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873125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873125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873125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873125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B907430-4FFB-433E-9FB7-F7CC6D3E984F}" type="slidenum">
              <a:rPr lang="es-ES" altLang="es-ES" sz="1200" smtClean="0">
                <a:latin typeface="Arial" panose="020B0604020202020204" pitchFamily="34" charset="0"/>
              </a:rPr>
              <a:pPr/>
              <a:t>1</a:t>
            </a:fld>
            <a:endParaRPr lang="es-ES" altLang="es-ES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2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25604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65685CC-F57B-4FC6-91C5-B09C5F30083E}" type="slidenum">
              <a:rPr lang="es-ES" altLang="es-ES" sz="1200" smtClean="0">
                <a:latin typeface="Arial" panose="020B0604020202020204" pitchFamily="34" charset="0"/>
              </a:rPr>
              <a:pPr/>
              <a:t>4</a:t>
            </a:fld>
            <a:endParaRPr lang="es-ES" altLang="es-ES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5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27652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2D3CDA56-C2B4-4E97-BBAA-7A272DBB16FC}" type="slidenum">
              <a:rPr lang="es-ES" altLang="es-ES" sz="1200" smtClean="0">
                <a:latin typeface="Arial" panose="020B0604020202020204" pitchFamily="34" charset="0"/>
              </a:rPr>
              <a:pPr/>
              <a:t>5</a:t>
            </a:fld>
            <a:endParaRPr lang="es-ES" altLang="es-ES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8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36868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D3E1AB28-49B7-490E-9782-B18301671B8D}" type="slidenum">
              <a:rPr lang="es-ES" altLang="es-ES" sz="1200" smtClean="0">
                <a:latin typeface="Arial" panose="020B0604020202020204" pitchFamily="34" charset="0"/>
              </a:rPr>
              <a:pPr/>
              <a:t>13</a:t>
            </a:fld>
            <a:endParaRPr lang="es-ES" altLang="es-ES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38916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874713"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C118C910-390B-4B04-B285-CD971060AAE9}" type="slidenum">
              <a:rPr lang="es-ES" altLang="es-ES" sz="1200" smtClean="0">
                <a:latin typeface="Arial" panose="020B0604020202020204" pitchFamily="34" charset="0"/>
              </a:rPr>
              <a:pPr/>
              <a:t>14</a:t>
            </a:fld>
            <a:endParaRPr lang="es-ES" altLang="es-ES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9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92013-65E0-4386-85DC-DDD7FFF26301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6D4BD-55EA-4195-8B23-F76D638A0B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20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A2181-A1B7-4727-A79D-BC26F482E207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638EC-FA44-46D8-960D-578ACA8FCD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3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2D1F5-7680-4358-875F-4A55FBF0F13C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AB5F1-CE56-4773-B7B6-35528600CE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60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95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45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89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64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78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73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529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66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CFE47-CD69-4C1D-AC93-C2F265723199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38185-EA83-4141-96DE-0D031027804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0900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199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3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305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9A8C7-EBBD-4956-BE3B-D6DB60F18A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556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DE68A-65F0-4525-AC46-D33E90BB95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78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5CD8-C694-4755-A091-78E50857E4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680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7C9E7-6904-4826-822B-9224C8E57CE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69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FFDE-2CC4-42C3-BBD9-76202957C4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050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FC102-9065-4C8C-B228-B28206CDF1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813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74A71-466F-4090-A52B-86361501EF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4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44D20-8F8B-4060-828D-3109FE5F8FCB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862F3-FEFB-49FA-899A-D7E5F973D5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954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53573-63A9-45DC-AAFC-37820BD353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32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C047C-58E0-408A-99C7-6A922CAA57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626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66116-F39C-4B85-9946-A765E6B1B4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799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616C9-6DAC-4763-8039-99AD49E531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4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8C0DE-B7CD-42DE-8DBC-483CAEAEEF15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42CC3-25BF-4546-91DC-CD3F982461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07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B467-701F-4AA1-92E9-D4CC087EA03F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B2D03-DEA8-4947-9CBC-185A7BF5B6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33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37F79-511E-45A7-B288-341F69674A5C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8E54A-DAA2-4CE0-B04E-302B6D6CD6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9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4D896-F304-49A5-B64D-618CA201FA8C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4A730-50D8-427A-B74D-93EE6AB42A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93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A7888-E0F6-408E-956B-10876DAFF6C4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3FF59-526D-4ABB-990A-A3543ECFE1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0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404DF-5117-418F-9348-1AB6F60026E5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2F5FE-1C1F-48B1-B94C-C93B3458AB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2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14338" y="0"/>
            <a:ext cx="8229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519428-8D59-4099-9D4D-A8C92CAEDBBD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D5C3E02-2538-4DD1-BBD0-5B121EDA17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30" r:id="rId2"/>
    <p:sldLayoutId id="2147484231" r:id="rId3"/>
    <p:sldLayoutId id="2147484232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portada"/>
          <p:cNvPicPr>
            <a:picLocks noChangeAspect="1" noChangeArrowheads="1"/>
          </p:cNvPicPr>
          <p:nvPr/>
        </p:nvPicPr>
        <p:blipFill>
          <a:blip r:embed="rId14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C38387-4DB5-4974-AA72-18007657D67C}" type="datetimeFigureOut">
              <a:rPr lang="es-ES"/>
              <a:pPr>
                <a:defRPr/>
              </a:pPr>
              <a:t>23/02/2020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F40783-C6FE-46A9-ABCA-B697994FB3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esvial.org/observatorio/?page_id=23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vial.org/observatorio/" TargetMode="External"/><Relationship Id="rId2" Type="http://schemas.openxmlformats.org/officeDocument/2006/relationships/hyperlink" Target="http://esvia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ose.hilera@uah.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software_a11y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vial.org/" TargetMode="External"/><Relationship Id="rId2" Type="http://schemas.openxmlformats.org/officeDocument/2006/relationships/hyperlink" Target="http://www.esvia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vial.org/?page_id=3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vial.org/guia/wp-content/uploads/2015/02/Elaboraci%C3%B3n-de-un-modelo-de-acreditaci%C3%B3n-de-accesibilidad-en-la-educaci%C3%B3n-virtual.pdf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esvial.org/libro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esvial.org/libros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www.cc.uah.es/Atica/congresosAtica.html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esvial.org/cafvir2014/" TargetMode="Externa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ampus.esvial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4981" y="1701663"/>
            <a:ext cx="6858000" cy="2387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i="1" dirty="0" err="1" smtClean="0"/>
              <a:t>Resultados</a:t>
            </a:r>
            <a:r>
              <a:rPr lang="en-US" sz="4000" b="1" i="1" dirty="0" smtClean="0"/>
              <a:t> y </a:t>
            </a:r>
            <a:r>
              <a:rPr lang="en-US" sz="4000" b="1" i="1" dirty="0" err="1" smtClean="0"/>
              <a:t>recursos</a:t>
            </a:r>
            <a:r>
              <a:rPr lang="en-US" sz="4000" b="1" i="1" dirty="0" smtClean="0"/>
              <a:t> del </a:t>
            </a:r>
            <a:r>
              <a:rPr lang="en-US" sz="4000" b="1" i="1" dirty="0" err="1" smtClean="0"/>
              <a:t>proyecto</a:t>
            </a:r>
            <a:r>
              <a:rPr lang="en-US" sz="4000" b="1" i="1" dirty="0" smtClean="0"/>
              <a:t> ESVI-AL para </a:t>
            </a:r>
            <a:r>
              <a:rPr lang="en-US" sz="4000" b="1" i="1" dirty="0" err="1" smtClean="0"/>
              <a:t>mejorar</a:t>
            </a:r>
            <a:r>
              <a:rPr lang="en-US" sz="4000" b="1" i="1" dirty="0" smtClean="0"/>
              <a:t> la </a:t>
            </a:r>
            <a:r>
              <a:rPr lang="en-US" sz="4000" b="1" i="1" dirty="0" err="1" smtClean="0"/>
              <a:t>accesibilidad</a:t>
            </a:r>
            <a:r>
              <a:rPr lang="en-US" sz="4000" b="1" i="1" dirty="0" smtClean="0"/>
              <a:t> de la Educación Virtual</a:t>
            </a:r>
            <a:endParaRPr lang="es-ES" sz="4000" b="1" i="1" cap="all" dirty="0" smtClean="0"/>
          </a:p>
        </p:txBody>
      </p:sp>
      <p:sp>
        <p:nvSpPr>
          <p:cNvPr id="2048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124981" y="4653136"/>
            <a:ext cx="6858000" cy="16557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 smtClean="0"/>
              <a:t>José Ramón Hilera González</a:t>
            </a:r>
          </a:p>
          <a:p>
            <a:endParaRPr lang="en-US" altLang="es-ES" dirty="0" smtClean="0"/>
          </a:p>
          <a:p>
            <a:r>
              <a:rPr lang="es-ES" altLang="es-ES" sz="2000" dirty="0" smtClean="0"/>
              <a:t>Alcalá de Henares (España), 24 de febrero de 2020</a:t>
            </a:r>
          </a:p>
          <a:p>
            <a:endParaRPr lang="es-ES" altLang="es-ES" dirty="0" smtClean="0"/>
          </a:p>
        </p:txBody>
      </p:sp>
      <p:pic>
        <p:nvPicPr>
          <p:cNvPr id="20484" name="6 Imagen" descr="&quot;&quo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41300"/>
            <a:ext cx="17160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Imagen 4" descr="&quot;&quo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1300"/>
            <a:ext cx="23764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1214438"/>
          </a:xfrm>
        </p:spPr>
        <p:txBody>
          <a:bodyPr/>
          <a:lstStyle/>
          <a:p>
            <a:r>
              <a:rPr lang="es-ES" altLang="es-ES" sz="3600" smtClean="0"/>
              <a:t>Recursos generados por ESVI-AL: </a:t>
            </a:r>
            <a:r>
              <a:rPr lang="es-ES" altLang="es-ES" sz="3600" smtClean="0">
                <a:hlinkClick r:id="rId2"/>
              </a:rPr>
              <a:t>SOFTWARE</a:t>
            </a:r>
            <a:endParaRPr lang="es-ES" altLang="es-ES" smtClean="0"/>
          </a:p>
        </p:txBody>
      </p:sp>
      <p:sp>
        <p:nvSpPr>
          <p:cNvPr id="32771" name="Marcador de contenido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r>
              <a:rPr lang="es-ES" altLang="es-ES" sz="2800" smtClean="0"/>
              <a:t>Campus virtual accesible basado en Moodle</a:t>
            </a:r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2420938"/>
            <a:ext cx="8945563" cy="377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405812" cy="1214438"/>
          </a:xfrm>
        </p:spPr>
        <p:txBody>
          <a:bodyPr/>
          <a:lstStyle/>
          <a:p>
            <a:pPr eaLnBrk="1" hangingPunct="1"/>
            <a:r>
              <a:rPr lang="es-ES" altLang="es-ES" sz="3600" dirty="0" smtClean="0"/>
              <a:t>Recursos generados: todos disponibles en el Observatorio de la </a:t>
            </a:r>
            <a:r>
              <a:rPr lang="es-ES" altLang="es-ES" sz="3600" dirty="0" smtClean="0">
                <a:hlinkClick r:id="rId2"/>
              </a:rPr>
              <a:t>Red ESVI-AL</a:t>
            </a:r>
            <a:endParaRPr lang="es-ES" altLang="es-ES" sz="3600" dirty="0" smtClean="0"/>
          </a:p>
        </p:txBody>
      </p:sp>
      <p:pic>
        <p:nvPicPr>
          <p:cNvPr id="19" name="Imagen 18" title="&quot;&quot;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1341438"/>
            <a:ext cx="6696075" cy="5297487"/>
          </a:xfrm>
          <a:prstGeom prst="rect">
            <a:avLst/>
          </a:prstGeom>
        </p:spPr>
      </p:pic>
      <p:pic>
        <p:nvPicPr>
          <p:cNvPr id="2" name="Imagen 1" title="&quot;&quot;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888" y="1489075"/>
            <a:ext cx="2343150" cy="527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3600" dirty="0"/>
              <a:t>Otros resultados del </a:t>
            </a:r>
            <a:r>
              <a:rPr lang="es-ES" altLang="es-ES" sz="3600" dirty="0" smtClean="0"/>
              <a:t>proyecto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53162"/>
          </a:xfrm>
        </p:spPr>
        <p:txBody>
          <a:bodyPr/>
          <a:lstStyle/>
          <a:p>
            <a:r>
              <a:rPr lang="es-ES" sz="2400" dirty="0" smtClean="0"/>
              <a:t>Premios patrocinados por ESVI-AL</a:t>
            </a:r>
          </a:p>
          <a:p>
            <a:pPr lvl="1"/>
            <a:r>
              <a:rPr lang="es-ES" sz="2000" dirty="0" smtClean="0"/>
              <a:t>A trabajos sobre accesibilidad presentados en congresos</a:t>
            </a:r>
          </a:p>
          <a:p>
            <a:pPr lvl="1"/>
            <a:r>
              <a:rPr lang="es-ES" sz="2000" dirty="0" smtClean="0"/>
              <a:t>A trabajos académicos sobre accesibilidad</a:t>
            </a:r>
          </a:p>
          <a:p>
            <a:r>
              <a:rPr lang="es-ES" sz="2400" dirty="0" smtClean="0"/>
              <a:t>Tesis doctoral</a:t>
            </a:r>
          </a:p>
          <a:p>
            <a:pPr lvl="1"/>
            <a:r>
              <a:rPr lang="es-ES" sz="2000" i="1" dirty="0"/>
              <a:t>Aportes metodológicos para la mejora de la accesibilidad en la enseñanza basada en </a:t>
            </a:r>
            <a:r>
              <a:rPr lang="es-ES" sz="2000" i="1" dirty="0" smtClean="0"/>
              <a:t>e-</a:t>
            </a:r>
            <a:r>
              <a:rPr lang="es-ES" sz="2000" i="1" dirty="0" err="1" smtClean="0"/>
              <a:t>learning</a:t>
            </a:r>
            <a:r>
              <a:rPr lang="es-ES" sz="2000" i="1" dirty="0" smtClean="0"/>
              <a:t> (2017)</a:t>
            </a:r>
          </a:p>
          <a:p>
            <a:r>
              <a:rPr lang="es-ES" sz="2400" dirty="0" smtClean="0"/>
              <a:t>Artículos en revistas y congresos de impacto</a:t>
            </a:r>
          </a:p>
          <a:p>
            <a:endParaRPr lang="es-ES" sz="2400" dirty="0" smtClean="0"/>
          </a:p>
          <a:p>
            <a:endParaRPr lang="es-ES" dirty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5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GB" altLang="es-ES" sz="2400" dirty="0"/>
              <a:t>La </a:t>
            </a:r>
            <a:r>
              <a:rPr lang="en-GB" altLang="es-ES" sz="2400" dirty="0" err="1"/>
              <a:t>accesibilidad</a:t>
            </a:r>
            <a:r>
              <a:rPr lang="en-GB" altLang="es-ES" sz="2400" dirty="0"/>
              <a:t> </a:t>
            </a:r>
            <a:r>
              <a:rPr lang="en-GB" altLang="es-ES" sz="2400" dirty="0" err="1"/>
              <a:t>beneficia</a:t>
            </a:r>
            <a:r>
              <a:rPr lang="en-GB" altLang="es-ES" sz="2400" dirty="0"/>
              <a:t> a </a:t>
            </a:r>
            <a:r>
              <a:rPr lang="en-GB" altLang="es-ES" sz="2400" dirty="0" err="1"/>
              <a:t>todos</a:t>
            </a:r>
            <a:endParaRPr lang="en-GB" altLang="es-ES" sz="2400" dirty="0"/>
          </a:p>
          <a:p>
            <a:pPr>
              <a:buFont typeface="Arial" charset="0"/>
              <a:buChar char="•"/>
              <a:defRPr/>
            </a:pPr>
            <a:r>
              <a:rPr lang="en-GB" altLang="es-ES" sz="2400" dirty="0"/>
              <a:t>Los </a:t>
            </a:r>
            <a:r>
              <a:rPr lang="en-GB" altLang="es-ES" sz="2400" dirty="0" err="1"/>
              <a:t>resultados</a:t>
            </a:r>
            <a:r>
              <a:rPr lang="en-GB" altLang="es-ES" sz="2400" dirty="0"/>
              <a:t> y </a:t>
            </a:r>
            <a:r>
              <a:rPr lang="en-GB" altLang="es-ES" sz="2400" dirty="0" err="1"/>
              <a:t>recursos</a:t>
            </a:r>
            <a:r>
              <a:rPr lang="en-GB" altLang="es-ES" sz="2400" dirty="0"/>
              <a:t> de ESVIAL </a:t>
            </a:r>
            <a:r>
              <a:rPr lang="en-GB" altLang="es-ES" sz="2400" dirty="0" err="1"/>
              <a:t>pueden</a:t>
            </a:r>
            <a:r>
              <a:rPr lang="en-GB" altLang="es-ES" sz="2400" dirty="0"/>
              <a:t> </a:t>
            </a:r>
            <a:r>
              <a:rPr lang="en-GB" altLang="es-ES" sz="2400" dirty="0" err="1"/>
              <a:t>ayudar</a:t>
            </a:r>
            <a:r>
              <a:rPr lang="en-GB" altLang="es-ES" sz="2400" dirty="0"/>
              <a:t> a </a:t>
            </a:r>
            <a:r>
              <a:rPr lang="en-GB" altLang="es-ES" sz="2400" dirty="0" err="1"/>
              <a:t>conseguir</a:t>
            </a:r>
            <a:r>
              <a:rPr lang="en-GB" altLang="es-ES" sz="2400" dirty="0"/>
              <a:t> </a:t>
            </a:r>
            <a:r>
              <a:rPr lang="en-GB" altLang="es-ES" sz="2400" dirty="0" err="1"/>
              <a:t>una</a:t>
            </a:r>
            <a:r>
              <a:rPr lang="en-GB" altLang="es-ES" sz="2400" dirty="0"/>
              <a:t> </a:t>
            </a:r>
            <a:r>
              <a:rPr lang="en-GB" altLang="es-ES" sz="2400" dirty="0" err="1"/>
              <a:t>formación</a:t>
            </a:r>
            <a:r>
              <a:rPr lang="en-GB" altLang="es-ES" sz="2400" dirty="0"/>
              <a:t> virtual </a:t>
            </a:r>
            <a:r>
              <a:rPr lang="en-GB" altLang="es-ES" sz="2400" dirty="0" err="1"/>
              <a:t>más</a:t>
            </a:r>
            <a:r>
              <a:rPr lang="en-GB" altLang="es-ES" sz="2400" dirty="0"/>
              <a:t> </a:t>
            </a:r>
            <a:r>
              <a:rPr lang="en-GB" altLang="es-ES" sz="2400" dirty="0" err="1"/>
              <a:t>accesible</a:t>
            </a:r>
            <a:endParaRPr lang="en-GB" altLang="es-ES" sz="2400" dirty="0"/>
          </a:p>
          <a:p>
            <a:pPr>
              <a:buFont typeface="Arial" charset="0"/>
              <a:buChar char="•"/>
              <a:defRPr/>
            </a:pPr>
            <a:r>
              <a:rPr lang="en-GB" altLang="es-ES" sz="2400" dirty="0"/>
              <a:t>Los </a:t>
            </a:r>
            <a:r>
              <a:rPr lang="en-GB" altLang="es-ES" sz="2400" dirty="0" err="1"/>
              <a:t>benficiarios</a:t>
            </a:r>
            <a:r>
              <a:rPr lang="en-GB" altLang="es-ES" sz="2400" dirty="0"/>
              <a:t> de </a:t>
            </a:r>
            <a:r>
              <a:rPr lang="en-GB" altLang="es-ES" sz="2400" dirty="0" err="1"/>
              <a:t>los</a:t>
            </a:r>
            <a:r>
              <a:rPr lang="en-GB" altLang="es-ES" sz="2400" dirty="0"/>
              <a:t> </a:t>
            </a:r>
            <a:r>
              <a:rPr lang="en-GB" altLang="es-ES" sz="2400" dirty="0" err="1"/>
              <a:t>resultados</a:t>
            </a:r>
            <a:r>
              <a:rPr lang="en-GB" altLang="es-ES" sz="2400" dirty="0"/>
              <a:t> y </a:t>
            </a:r>
            <a:r>
              <a:rPr lang="en-GB" altLang="es-ES" sz="2400" dirty="0" err="1"/>
              <a:t>recursos</a:t>
            </a:r>
            <a:r>
              <a:rPr lang="en-GB" altLang="es-ES" sz="2400" dirty="0"/>
              <a:t> </a:t>
            </a:r>
            <a:r>
              <a:rPr lang="en-GB" altLang="es-ES" sz="2400" dirty="0" err="1"/>
              <a:t>pueden</a:t>
            </a:r>
            <a:r>
              <a:rPr lang="en-GB" altLang="es-ES" sz="2400" dirty="0"/>
              <a:t> </a:t>
            </a:r>
            <a:r>
              <a:rPr lang="en-GB" altLang="es-ES" sz="2400" dirty="0" err="1"/>
              <a:t>ser</a:t>
            </a:r>
            <a:r>
              <a:rPr lang="en-GB" altLang="es-ES" sz="2400" dirty="0"/>
              <a:t> </a:t>
            </a:r>
            <a:r>
              <a:rPr lang="en-GB" altLang="es-ES" sz="2400" dirty="0" err="1"/>
              <a:t>educadores</a:t>
            </a:r>
            <a:r>
              <a:rPr lang="en-GB" altLang="es-ES" sz="2400" dirty="0"/>
              <a:t>, </a:t>
            </a:r>
            <a:r>
              <a:rPr lang="en-GB" altLang="es-ES" sz="2400" dirty="0" err="1"/>
              <a:t>estudiantes</a:t>
            </a:r>
            <a:r>
              <a:rPr lang="en-GB" altLang="es-ES" sz="2400" dirty="0"/>
              <a:t> con </a:t>
            </a:r>
            <a:r>
              <a:rPr lang="en-GB" altLang="es-ES" sz="2400" dirty="0" err="1"/>
              <a:t>discapacidad</a:t>
            </a:r>
            <a:r>
              <a:rPr lang="en-GB" altLang="es-ES" sz="2400" dirty="0"/>
              <a:t>, </a:t>
            </a:r>
            <a:r>
              <a:rPr lang="en-GB" altLang="es-ES" sz="2400" dirty="0" err="1"/>
              <a:t>administradores</a:t>
            </a:r>
            <a:r>
              <a:rPr lang="en-GB" altLang="es-ES" sz="2400" dirty="0"/>
              <a:t> de campus </a:t>
            </a:r>
            <a:r>
              <a:rPr lang="en-GB" altLang="es-ES" sz="2400" dirty="0" err="1"/>
              <a:t>virtuales</a:t>
            </a:r>
            <a:r>
              <a:rPr lang="en-GB" altLang="es-ES" sz="2400" dirty="0"/>
              <a:t> y </a:t>
            </a:r>
            <a:r>
              <a:rPr lang="en-GB" altLang="es-ES" sz="2400" dirty="0" err="1" smtClean="0"/>
              <a:t>auditores</a:t>
            </a:r>
            <a:r>
              <a:rPr lang="en-GB" altLang="es-ES" sz="2400" dirty="0" smtClean="0"/>
              <a:t> </a:t>
            </a:r>
            <a:r>
              <a:rPr lang="en-GB" altLang="es-ES" sz="2400" dirty="0"/>
              <a:t>de la </a:t>
            </a:r>
            <a:r>
              <a:rPr lang="en-GB" altLang="es-ES" sz="2400" dirty="0" err="1"/>
              <a:t>calidad</a:t>
            </a:r>
            <a:r>
              <a:rPr lang="en-GB" altLang="es-ES" sz="2400" dirty="0"/>
              <a:t> de la </a:t>
            </a:r>
            <a:r>
              <a:rPr lang="en-GB" altLang="es-ES" sz="2400" dirty="0" err="1"/>
              <a:t>formación</a:t>
            </a:r>
            <a:r>
              <a:rPr lang="en-GB" altLang="es-ES" sz="2400" dirty="0"/>
              <a:t> virtual</a:t>
            </a:r>
          </a:p>
          <a:p>
            <a:pPr>
              <a:buFont typeface="Arial" charset="0"/>
              <a:buChar char="•"/>
              <a:defRPr/>
            </a:pPr>
            <a:r>
              <a:rPr lang="en-GB" altLang="es-ES" sz="2400" dirty="0" err="1"/>
              <a:t>Ya</a:t>
            </a:r>
            <a:r>
              <a:rPr lang="en-GB" altLang="es-ES" sz="2400" dirty="0"/>
              <a:t> se </a:t>
            </a:r>
            <a:r>
              <a:rPr lang="en-GB" altLang="es-ES" sz="2400" dirty="0" err="1"/>
              <a:t>han</a:t>
            </a:r>
            <a:r>
              <a:rPr lang="en-GB" altLang="es-ES" sz="2400" dirty="0"/>
              <a:t> </a:t>
            </a:r>
            <a:r>
              <a:rPr lang="en-GB" altLang="es-ES" sz="2400" dirty="0" err="1"/>
              <a:t>beneficiado</a:t>
            </a:r>
            <a:r>
              <a:rPr lang="en-GB" altLang="es-ES" sz="2400" dirty="0"/>
              <a:t> de </a:t>
            </a:r>
            <a:r>
              <a:rPr lang="en-GB" altLang="es-ES" sz="2400" dirty="0" err="1"/>
              <a:t>los</a:t>
            </a:r>
            <a:r>
              <a:rPr lang="en-GB" altLang="es-ES" sz="2400" dirty="0"/>
              <a:t> </a:t>
            </a:r>
            <a:r>
              <a:rPr lang="en-GB" altLang="es-ES" sz="2400" dirty="0" err="1"/>
              <a:t>resultados</a:t>
            </a:r>
            <a:r>
              <a:rPr lang="en-GB" altLang="es-ES" sz="2400" dirty="0"/>
              <a:t> </a:t>
            </a:r>
            <a:r>
              <a:rPr lang="en-GB" altLang="es-ES" sz="2400" dirty="0" err="1" smtClean="0"/>
              <a:t>cientos</a:t>
            </a:r>
            <a:r>
              <a:rPr lang="en-GB" altLang="es-ES" sz="2400" dirty="0" smtClean="0"/>
              <a:t> de </a:t>
            </a:r>
            <a:r>
              <a:rPr lang="en-GB" altLang="es-ES" sz="2400" dirty="0" err="1" smtClean="0"/>
              <a:t>educadores</a:t>
            </a:r>
            <a:r>
              <a:rPr lang="en-GB" altLang="es-ES" sz="2400" dirty="0" smtClean="0"/>
              <a:t>, </a:t>
            </a:r>
            <a:r>
              <a:rPr lang="en-GB" altLang="es-ES" sz="2400" dirty="0" err="1" smtClean="0"/>
              <a:t>técnicos</a:t>
            </a:r>
            <a:r>
              <a:rPr lang="en-GB" altLang="es-ES" sz="2400" dirty="0" smtClean="0"/>
              <a:t> y </a:t>
            </a:r>
            <a:r>
              <a:rPr lang="en-GB" altLang="es-ES" sz="2400" dirty="0" err="1" smtClean="0"/>
              <a:t>estudiantes</a:t>
            </a:r>
            <a:r>
              <a:rPr lang="en-GB" altLang="es-ES" sz="2400" dirty="0" smtClean="0"/>
              <a:t> con </a:t>
            </a:r>
            <a:r>
              <a:rPr lang="en-GB" altLang="es-ES" sz="2400" dirty="0" err="1" smtClean="0"/>
              <a:t>discapacidad</a:t>
            </a:r>
            <a:r>
              <a:rPr lang="en-GB" altLang="es-ES" sz="2400" dirty="0" smtClean="0"/>
              <a:t> de </a:t>
            </a:r>
            <a:r>
              <a:rPr lang="en-GB" altLang="es-ES" sz="2400" dirty="0" err="1" smtClean="0"/>
              <a:t>países</a:t>
            </a:r>
            <a:r>
              <a:rPr lang="en-GB" altLang="es-ES" sz="2400" dirty="0" smtClean="0"/>
              <a:t> </a:t>
            </a:r>
            <a:r>
              <a:rPr lang="en-GB" altLang="es-ES" sz="2400" dirty="0"/>
              <a:t>de </a:t>
            </a:r>
            <a:r>
              <a:rPr lang="en-GB" altLang="es-ES" sz="2400" dirty="0" err="1"/>
              <a:t>América</a:t>
            </a:r>
            <a:r>
              <a:rPr lang="en-GB" altLang="es-ES" sz="2400" dirty="0"/>
              <a:t> Latina y </a:t>
            </a:r>
            <a:r>
              <a:rPr lang="en-GB" altLang="es-ES" sz="2400" dirty="0" smtClean="0"/>
              <a:t>Europa</a:t>
            </a:r>
            <a:endParaRPr lang="en-GB" altLang="es-ES" sz="2400" dirty="0"/>
          </a:p>
          <a:p>
            <a:pPr>
              <a:buFont typeface="Arial" charset="0"/>
              <a:buChar char="•"/>
              <a:defRPr/>
            </a:pPr>
            <a:r>
              <a:rPr lang="en-GB" altLang="es-ES" sz="2400" dirty="0"/>
              <a:t>Los </a:t>
            </a:r>
            <a:r>
              <a:rPr lang="en-GB" altLang="es-ES" sz="2400" dirty="0" err="1"/>
              <a:t>recursos</a:t>
            </a:r>
            <a:r>
              <a:rPr lang="en-GB" altLang="es-ES" sz="2400" dirty="0"/>
              <a:t> </a:t>
            </a:r>
            <a:r>
              <a:rPr lang="en-GB" altLang="es-ES" sz="2400" dirty="0" err="1"/>
              <a:t>están</a:t>
            </a:r>
            <a:r>
              <a:rPr lang="en-GB" altLang="es-ES" sz="2400" dirty="0"/>
              <a:t> </a:t>
            </a:r>
            <a:r>
              <a:rPr lang="en-GB" altLang="es-ES" sz="2400" dirty="0" err="1"/>
              <a:t>disponible</a:t>
            </a:r>
            <a:r>
              <a:rPr lang="en-GB" altLang="es-ES" sz="2400" dirty="0"/>
              <a:t> de forma </a:t>
            </a:r>
            <a:r>
              <a:rPr lang="en-GB" altLang="es-ES" sz="2400" dirty="0" err="1"/>
              <a:t>gratuita</a:t>
            </a:r>
            <a:endParaRPr lang="es-ES" altLang="es-ES" sz="2400" dirty="0"/>
          </a:p>
          <a:p>
            <a:pPr>
              <a:buFont typeface="Arial" charset="0"/>
              <a:buChar char="•"/>
              <a:defRPr/>
            </a:pPr>
            <a:endParaRPr lang="es-ES" alt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Gracias por su atención</a:t>
            </a:r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4533900" y="2868613"/>
            <a:ext cx="4214813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ES" sz="2000" dirty="0"/>
              <a:t>José R. Hilera</a:t>
            </a:r>
            <a:br>
              <a:rPr lang="es-ES_tradnl" altLang="es-ES" sz="2000" dirty="0"/>
            </a:br>
            <a:r>
              <a:rPr lang="es-ES_tradnl" altLang="es-ES" sz="2000" dirty="0"/>
              <a:t>(</a:t>
            </a:r>
            <a:r>
              <a:rPr lang="es-ES_tradnl" altLang="es-ES" sz="2000" dirty="0" smtClean="0">
                <a:hlinkClick r:id="rId3"/>
              </a:rPr>
              <a:t>jose.hilera@uah.es</a:t>
            </a:r>
            <a:r>
              <a:rPr lang="es-ES_tradnl" altLang="es-ES" sz="2000" dirty="0"/>
              <a:t>)</a:t>
            </a:r>
            <a:endParaRPr lang="es-ES_tradnl" altLang="es-ES" sz="2000" dirty="0"/>
          </a:p>
          <a:p>
            <a:pPr eaLnBrk="1" hangingPunct="1">
              <a:lnSpc>
                <a:spcPct val="90000"/>
              </a:lnSpc>
            </a:pPr>
            <a:endParaRPr lang="es-ES_tradnl" altLang="es-ES" sz="2000" dirty="0"/>
          </a:p>
          <a:p>
            <a:pPr eaLnBrk="1" hangingPunct="1">
              <a:lnSpc>
                <a:spcPct val="90000"/>
              </a:lnSpc>
            </a:pPr>
            <a:r>
              <a:rPr lang="es-ES_tradnl" altLang="es-ES" sz="2000" i="1" dirty="0">
                <a:solidFill>
                  <a:schemeClr val="accent2"/>
                </a:solidFill>
              </a:rPr>
              <a:t>Universidad de Alcalá</a:t>
            </a:r>
            <a:br>
              <a:rPr lang="es-ES_tradnl" altLang="es-ES" sz="2000" i="1" dirty="0">
                <a:solidFill>
                  <a:schemeClr val="accent2"/>
                </a:solidFill>
              </a:rPr>
            </a:br>
            <a:r>
              <a:rPr lang="es-ES_tradnl" altLang="es-ES" sz="2000" i="1" dirty="0">
                <a:solidFill>
                  <a:schemeClr val="accent2"/>
                </a:solidFill>
              </a:rPr>
              <a:t>(Alcalá de Henares, España)</a:t>
            </a:r>
          </a:p>
        </p:txBody>
      </p:sp>
      <p:pic>
        <p:nvPicPr>
          <p:cNvPr id="5" name="4 Imagen" descr="galeria_politecnico_1b.jpg" title="&quot;&quot;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" y="2654300"/>
            <a:ext cx="36957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6 Imagen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8" y="6138863"/>
            <a:ext cx="1716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hlinkClick r:id="rId6"/>
          </p:cNvPr>
          <p:cNvSpPr txBox="1"/>
          <p:nvPr/>
        </p:nvSpPr>
        <p:spPr>
          <a:xfrm>
            <a:off x="611560" y="6138863"/>
            <a:ext cx="2431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Twitter: </a:t>
            </a:r>
            <a:r>
              <a:rPr lang="es-ES_tradnl" altLang="es-ES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@software_a11y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smtClean="0"/>
              <a:t>Índice</a:t>
            </a:r>
            <a:endParaRPr lang="es-ES" altLang="es-ES" smtClean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961062"/>
          </a:xfrm>
        </p:spPr>
        <p:txBody>
          <a:bodyPr/>
          <a:lstStyle/>
          <a:p>
            <a:pPr eaLnBrk="1" hangingPunct="1"/>
            <a:r>
              <a:rPr lang="es-ES" altLang="es-ES" sz="2400" smtClean="0">
                <a:hlinkClick r:id="rId2" action="ppaction://hlinksldjump"/>
              </a:rPr>
              <a:t>Proyecto ESVI-AL</a:t>
            </a:r>
            <a:endParaRPr lang="es-ES" altLang="es-ES" sz="2400" smtClean="0"/>
          </a:p>
          <a:p>
            <a:pPr eaLnBrk="1" hangingPunct="1"/>
            <a:r>
              <a:rPr lang="es-ES" altLang="es-ES" sz="2400" smtClean="0">
                <a:hlinkClick r:id="rId3" action="ppaction://hlinksldjump"/>
              </a:rPr>
              <a:t>Resultados del proyecto ESVI-AL</a:t>
            </a:r>
          </a:p>
          <a:p>
            <a:pPr eaLnBrk="1" hangingPunct="1"/>
            <a:r>
              <a:rPr lang="es-ES" altLang="es-ES" sz="2400" smtClean="0">
                <a:hlinkClick r:id="rId3" action="ppaction://hlinksldjump"/>
              </a:rPr>
              <a:t>Recursos generados por el proyecto ESVI-AL y potenciales usuarios</a:t>
            </a:r>
            <a:endParaRPr lang="es-ES" altLang="es-ES" sz="2400" smtClean="0"/>
          </a:p>
          <a:p>
            <a:pPr eaLnBrk="1" hangingPunct="1"/>
            <a:r>
              <a:rPr lang="es-ES" altLang="es-ES" sz="2400" smtClean="0">
                <a:hlinkClick r:id="rId4" action="ppaction://hlinksldjump"/>
              </a:rPr>
              <a:t>Conclusiones</a:t>
            </a:r>
            <a:endParaRPr lang="es-ES" altLang="es-ES" sz="2400" smtClean="0"/>
          </a:p>
          <a:p>
            <a:pPr eaLnBrk="1" hangingPunct="1"/>
            <a:endParaRPr lang="es-ES" altLang="es-ES" sz="2400" smtClean="0"/>
          </a:p>
          <a:p>
            <a:pPr eaLnBrk="1" hangingPunct="1"/>
            <a:endParaRPr lang="es-ES" altLang="es-ES" sz="2400" smtClean="0"/>
          </a:p>
        </p:txBody>
      </p:sp>
      <p:sp>
        <p:nvSpPr>
          <p:cNvPr id="2253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2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B25477-09B2-4B30-9084-4CDF5CC32D29}" type="slidenum">
              <a:rPr lang="es-ES" altLang="es-E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" altLang="es-E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" dirty="0" smtClean="0"/>
              <a:t>Proyecto ESVI-AL</a:t>
            </a:r>
            <a:endParaRPr lang="es-ES" altLang="es-ES" dirty="0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 marL="514350" indent="-514350" eaLnBrk="1" hangingPunct="1"/>
            <a:r>
              <a:rPr lang="en-US" altLang="es-ES" sz="2400" dirty="0" err="1" smtClean="0"/>
              <a:t>Sitio</a:t>
            </a:r>
            <a:r>
              <a:rPr lang="en-US" altLang="es-ES" sz="2400" dirty="0" smtClean="0"/>
              <a:t> web: </a:t>
            </a:r>
            <a:r>
              <a:rPr lang="en-US" altLang="es-ES" sz="2400" dirty="0" smtClean="0">
                <a:hlinkClick r:id="rId2"/>
              </a:rPr>
              <a:t>esvial.org</a:t>
            </a:r>
            <a:endParaRPr lang="en-US" altLang="es-ES" sz="2400" dirty="0" smtClean="0"/>
          </a:p>
        </p:txBody>
      </p:sp>
      <p:sp>
        <p:nvSpPr>
          <p:cNvPr id="2355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2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23F83E-7745-4DFB-BBDD-9EF3E9ED4DA1}" type="slidenum">
              <a:rPr lang="es-ES" altLang="es-E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" altLang="es-ES" sz="1400" smtClean="0"/>
          </a:p>
        </p:txBody>
      </p:sp>
      <p:pic>
        <p:nvPicPr>
          <p:cNvPr id="6" name="Picture 3" descr="Imagen del título del proyecto: &quot;Mejora de la accesibilidad en la educaciƥn virtual en América Latina&quot;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" y="2492375"/>
            <a:ext cx="80105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69325" cy="1214438"/>
          </a:xfrm>
        </p:spPr>
        <p:txBody>
          <a:bodyPr/>
          <a:lstStyle/>
          <a:p>
            <a:pPr eaLnBrk="1" hangingPunct="1"/>
            <a:r>
              <a:rPr lang="es-ES" altLang="es-ES" smtClean="0"/>
              <a:t>Resultados del proyecto ESVI-AL</a:t>
            </a:r>
            <a:endParaRPr lang="es-ES" altLang="es-ES" sz="360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5617095"/>
          </a:xfrm>
        </p:spPr>
        <p:txBody>
          <a:bodyPr rtlCol="0">
            <a:normAutofit fontScale="6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s-ES" dirty="0" smtClean="0"/>
              <a:t>Primer año (2012): </a:t>
            </a:r>
            <a:r>
              <a:rPr lang="en-GB" dirty="0" err="1" smtClean="0"/>
              <a:t>Creación</a:t>
            </a:r>
            <a:r>
              <a:rPr lang="en-GB" dirty="0" smtClean="0"/>
              <a:t> de dos </a:t>
            </a:r>
            <a:r>
              <a:rPr lang="en-GB" dirty="0" err="1" smtClean="0"/>
              <a:t>guías</a:t>
            </a:r>
            <a:r>
              <a:rPr lang="en-GB" dirty="0" smtClean="0"/>
              <a:t>:</a:t>
            </a:r>
            <a:endParaRPr lang="es-ES" dirty="0" smtClean="0"/>
          </a:p>
          <a:p>
            <a:pPr lvl="1">
              <a:buFont typeface="Arial" charset="0"/>
              <a:buChar char="–"/>
              <a:defRPr/>
            </a:pPr>
            <a:r>
              <a:rPr lang="en-GB" dirty="0" err="1" smtClean="0"/>
              <a:t>Guía</a:t>
            </a:r>
            <a:r>
              <a:rPr lang="en-GB" dirty="0" smtClean="0"/>
              <a:t> </a:t>
            </a:r>
            <a:r>
              <a:rPr lang="en-GB" dirty="0" err="1" smtClean="0"/>
              <a:t>metodológica</a:t>
            </a:r>
            <a:r>
              <a:rPr lang="en-GB" dirty="0" smtClean="0"/>
              <a:t> para la </a:t>
            </a:r>
            <a:r>
              <a:rPr lang="en-GB" dirty="0" err="1" smtClean="0"/>
              <a:t>creación</a:t>
            </a:r>
            <a:r>
              <a:rPr lang="en-GB" dirty="0" smtClean="0"/>
              <a:t> de </a:t>
            </a:r>
            <a:r>
              <a:rPr lang="en-GB" dirty="0" err="1" smtClean="0"/>
              <a:t>cursos</a:t>
            </a:r>
            <a:r>
              <a:rPr lang="en-GB" dirty="0" smtClean="0"/>
              <a:t> </a:t>
            </a:r>
            <a:r>
              <a:rPr lang="en-GB" dirty="0" err="1" smtClean="0"/>
              <a:t>virtuales</a:t>
            </a:r>
            <a:r>
              <a:rPr lang="en-GB" dirty="0" smtClean="0"/>
              <a:t> </a:t>
            </a:r>
            <a:r>
              <a:rPr lang="en-GB" dirty="0" err="1" smtClean="0"/>
              <a:t>accesibles</a:t>
            </a:r>
            <a:endParaRPr lang="es-ES" dirty="0" smtClean="0"/>
          </a:p>
          <a:p>
            <a:pPr lvl="1">
              <a:buFont typeface="Arial" charset="0"/>
              <a:buChar char="–"/>
              <a:defRPr/>
            </a:pPr>
            <a:r>
              <a:rPr lang="en-GB" dirty="0" err="1" smtClean="0"/>
              <a:t>Guía</a:t>
            </a:r>
            <a:r>
              <a:rPr lang="en-GB" dirty="0" smtClean="0"/>
              <a:t> para la </a:t>
            </a:r>
            <a:r>
              <a:rPr lang="en-GB" dirty="0" err="1" smtClean="0"/>
              <a:t>creación</a:t>
            </a:r>
            <a:r>
              <a:rPr lang="en-GB" dirty="0" smtClean="0"/>
              <a:t> de </a:t>
            </a:r>
            <a:r>
              <a:rPr lang="en-GB" dirty="0" err="1" smtClean="0"/>
              <a:t>contenidos</a:t>
            </a:r>
            <a:r>
              <a:rPr lang="en-GB" dirty="0" smtClean="0"/>
              <a:t> </a:t>
            </a:r>
            <a:r>
              <a:rPr lang="en-GB" dirty="0" err="1" smtClean="0"/>
              <a:t>digitales</a:t>
            </a:r>
            <a:r>
              <a:rPr lang="en-GB" dirty="0" smtClean="0"/>
              <a:t> </a:t>
            </a:r>
            <a:r>
              <a:rPr lang="en-GB" dirty="0" err="1" smtClean="0"/>
              <a:t>accesibles</a:t>
            </a:r>
            <a:r>
              <a:rPr lang="en-GB" dirty="0" smtClean="0"/>
              <a:t>  </a:t>
            </a:r>
            <a:endParaRPr lang="es-ES" dirty="0" smtClean="0"/>
          </a:p>
          <a:p>
            <a:pPr>
              <a:buFont typeface="Arial" charset="0"/>
              <a:buChar char="•"/>
              <a:defRPr/>
            </a:pPr>
            <a:r>
              <a:rPr lang="es-ES" dirty="0" smtClean="0"/>
              <a:t>Segundo año (2013): </a:t>
            </a:r>
          </a:p>
          <a:p>
            <a:pPr lvl="1">
              <a:buFont typeface="Arial" charset="0"/>
              <a:buChar char="–"/>
              <a:defRPr/>
            </a:pPr>
            <a:r>
              <a:rPr lang="en-GB" dirty="0" err="1" smtClean="0"/>
              <a:t>Diseño</a:t>
            </a:r>
            <a:r>
              <a:rPr lang="en-GB" dirty="0" smtClean="0"/>
              <a:t> e </a:t>
            </a:r>
            <a:r>
              <a:rPr lang="en-GB" dirty="0" err="1" smtClean="0"/>
              <a:t>instalación</a:t>
            </a:r>
            <a:r>
              <a:rPr lang="en-GB" dirty="0" smtClean="0"/>
              <a:t> de campus </a:t>
            </a:r>
            <a:r>
              <a:rPr lang="en-GB" dirty="0" err="1" smtClean="0"/>
              <a:t>virtuales</a:t>
            </a:r>
            <a:r>
              <a:rPr lang="en-GB" dirty="0" smtClean="0"/>
              <a:t> </a:t>
            </a:r>
            <a:r>
              <a:rPr lang="en-GB" dirty="0" err="1" smtClean="0"/>
              <a:t>accesibles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las 10 </a:t>
            </a:r>
            <a:r>
              <a:rPr lang="en-GB" dirty="0" err="1" smtClean="0"/>
              <a:t>universidades</a:t>
            </a:r>
            <a:r>
              <a:rPr lang="en-GB" dirty="0" smtClean="0"/>
              <a:t> </a:t>
            </a:r>
            <a:r>
              <a:rPr lang="en-GB" dirty="0" err="1" smtClean="0"/>
              <a:t>socias</a:t>
            </a:r>
            <a:r>
              <a:rPr lang="en-GB" dirty="0" smtClean="0"/>
              <a:t> de 7 </a:t>
            </a:r>
            <a:r>
              <a:rPr lang="en-GB" dirty="0" err="1" smtClean="0"/>
              <a:t>países</a:t>
            </a:r>
            <a:r>
              <a:rPr lang="en-GB" dirty="0" smtClean="0"/>
              <a:t> de </a:t>
            </a:r>
            <a:r>
              <a:rPr lang="en-GB" dirty="0" err="1" smtClean="0"/>
              <a:t>América</a:t>
            </a:r>
            <a:r>
              <a:rPr lang="en-GB" dirty="0" smtClean="0"/>
              <a:t> Latina (Colombia, Ecuador, El Salvador, Guatemala, Paraguay, </a:t>
            </a:r>
            <a:r>
              <a:rPr lang="en-GB" dirty="0" err="1" smtClean="0"/>
              <a:t>Perú</a:t>
            </a:r>
            <a:r>
              <a:rPr lang="en-GB" dirty="0" smtClean="0"/>
              <a:t> y Uruguay), y 3 de Europa (</a:t>
            </a:r>
            <a:r>
              <a:rPr lang="en-GB" dirty="0" err="1" smtClean="0"/>
              <a:t>España</a:t>
            </a:r>
            <a:r>
              <a:rPr lang="en-GB" dirty="0" smtClean="0"/>
              <a:t>, </a:t>
            </a:r>
            <a:r>
              <a:rPr lang="en-GB" dirty="0" err="1" smtClean="0"/>
              <a:t>Finlandia</a:t>
            </a:r>
            <a:r>
              <a:rPr lang="en-GB" dirty="0" smtClean="0"/>
              <a:t> y Portugal)</a:t>
            </a:r>
            <a:endParaRPr lang="es-ES" dirty="0" smtClean="0"/>
          </a:p>
          <a:p>
            <a:pPr lvl="1">
              <a:buFont typeface="Arial" charset="0"/>
              <a:buChar char="–"/>
              <a:defRPr/>
            </a:pPr>
            <a:r>
              <a:rPr lang="en-GB" dirty="0" err="1" smtClean="0"/>
              <a:t>Formación</a:t>
            </a:r>
            <a:r>
              <a:rPr lang="en-GB" dirty="0" smtClean="0"/>
              <a:t> a 689 </a:t>
            </a:r>
            <a:r>
              <a:rPr lang="en-GB" dirty="0" err="1" smtClean="0"/>
              <a:t>profesores</a:t>
            </a:r>
            <a:r>
              <a:rPr lang="en-GB" dirty="0" smtClean="0"/>
              <a:t> de 22 </a:t>
            </a:r>
            <a:r>
              <a:rPr lang="en-GB" dirty="0" err="1" smtClean="0"/>
              <a:t>países</a:t>
            </a:r>
            <a:r>
              <a:rPr lang="en-GB" dirty="0" smtClean="0"/>
              <a:t>, </a:t>
            </a:r>
            <a:r>
              <a:rPr lang="en-GB" dirty="0" err="1" smtClean="0"/>
              <a:t>sobre</a:t>
            </a:r>
            <a:r>
              <a:rPr lang="en-GB" dirty="0" smtClean="0"/>
              <a:t> </a:t>
            </a:r>
            <a:r>
              <a:rPr lang="en-GB" dirty="0" err="1" smtClean="0"/>
              <a:t>cómo</a:t>
            </a:r>
            <a:r>
              <a:rPr lang="en-GB" dirty="0" smtClean="0"/>
              <a:t> </a:t>
            </a:r>
            <a:r>
              <a:rPr lang="en-GB" dirty="0" err="1" smtClean="0"/>
              <a:t>crear</a:t>
            </a:r>
            <a:r>
              <a:rPr lang="en-GB" dirty="0" smtClean="0"/>
              <a:t> </a:t>
            </a:r>
            <a:r>
              <a:rPr lang="en-GB" dirty="0" err="1" smtClean="0"/>
              <a:t>cursos</a:t>
            </a:r>
            <a:r>
              <a:rPr lang="en-GB" dirty="0" smtClean="0"/>
              <a:t> </a:t>
            </a:r>
            <a:r>
              <a:rPr lang="en-GB" dirty="0" err="1" smtClean="0"/>
              <a:t>virtuales</a:t>
            </a:r>
            <a:r>
              <a:rPr lang="en-GB" dirty="0" smtClean="0"/>
              <a:t> </a:t>
            </a:r>
            <a:r>
              <a:rPr lang="en-GB" dirty="0" err="1" smtClean="0"/>
              <a:t>accesibles</a:t>
            </a:r>
            <a:endParaRPr lang="es-ES" dirty="0" smtClean="0"/>
          </a:p>
          <a:p>
            <a:pPr lvl="1">
              <a:buFont typeface="Arial" charset="0"/>
              <a:buChar char="–"/>
              <a:defRPr/>
            </a:pPr>
            <a:r>
              <a:rPr lang="en-GB" dirty="0" err="1" smtClean="0"/>
              <a:t>Formación</a:t>
            </a:r>
            <a:r>
              <a:rPr lang="en-GB" dirty="0" smtClean="0"/>
              <a:t> a 163 </a:t>
            </a:r>
            <a:r>
              <a:rPr lang="en-GB" dirty="0" err="1" smtClean="0"/>
              <a:t>técnicos</a:t>
            </a:r>
            <a:r>
              <a:rPr lang="en-GB" dirty="0" smtClean="0"/>
              <a:t> de 7 </a:t>
            </a:r>
            <a:r>
              <a:rPr lang="en-GB" dirty="0" err="1" smtClean="0"/>
              <a:t>países</a:t>
            </a:r>
            <a:r>
              <a:rPr lang="en-GB" dirty="0" smtClean="0"/>
              <a:t> de America Latina, </a:t>
            </a:r>
            <a:r>
              <a:rPr lang="en-GB" dirty="0" err="1" smtClean="0"/>
              <a:t>sobre</a:t>
            </a:r>
            <a:r>
              <a:rPr lang="en-GB" dirty="0" smtClean="0"/>
              <a:t> </a:t>
            </a:r>
            <a:r>
              <a:rPr lang="en-GB" dirty="0" err="1" smtClean="0"/>
              <a:t>cómo</a:t>
            </a:r>
            <a:r>
              <a:rPr lang="en-GB" dirty="0" smtClean="0"/>
              <a:t> </a:t>
            </a:r>
            <a:r>
              <a:rPr lang="en-GB" dirty="0" err="1" smtClean="0"/>
              <a:t>instalar</a:t>
            </a:r>
            <a:r>
              <a:rPr lang="en-GB" dirty="0" smtClean="0"/>
              <a:t> y </a:t>
            </a:r>
            <a:r>
              <a:rPr lang="en-GB" dirty="0" err="1" smtClean="0"/>
              <a:t>mantener</a:t>
            </a:r>
            <a:r>
              <a:rPr lang="en-GB" dirty="0" smtClean="0"/>
              <a:t> un campus virtual </a:t>
            </a:r>
            <a:r>
              <a:rPr lang="en-GB" dirty="0" err="1" smtClean="0"/>
              <a:t>accesible</a:t>
            </a:r>
            <a:endParaRPr lang="es-ES" dirty="0" smtClean="0"/>
          </a:p>
          <a:p>
            <a:pPr>
              <a:buFont typeface="Arial" charset="0"/>
              <a:buChar char="•"/>
              <a:defRPr/>
            </a:pPr>
            <a:r>
              <a:rPr lang="es-ES" dirty="0" smtClean="0"/>
              <a:t>Tercer año (2014-15): </a:t>
            </a:r>
          </a:p>
          <a:p>
            <a:pPr lvl="1">
              <a:buFont typeface="Arial" charset="0"/>
              <a:buChar char="–"/>
              <a:defRPr/>
            </a:pPr>
            <a:r>
              <a:rPr lang="en-GB" dirty="0" err="1" smtClean="0"/>
              <a:t>Impartición</a:t>
            </a:r>
            <a:r>
              <a:rPr lang="en-GB" dirty="0" smtClean="0"/>
              <a:t> de </a:t>
            </a:r>
            <a:r>
              <a:rPr lang="en-GB" dirty="0" err="1" smtClean="0"/>
              <a:t>cursos</a:t>
            </a:r>
            <a:r>
              <a:rPr lang="en-GB" dirty="0" smtClean="0"/>
              <a:t> </a:t>
            </a:r>
            <a:r>
              <a:rPr lang="en-GB" dirty="0" err="1" smtClean="0"/>
              <a:t>virtuales</a:t>
            </a:r>
            <a:r>
              <a:rPr lang="en-GB" dirty="0" smtClean="0"/>
              <a:t> </a:t>
            </a:r>
            <a:r>
              <a:rPr lang="en-GB" dirty="0" err="1" smtClean="0"/>
              <a:t>accesibles</a:t>
            </a:r>
            <a:r>
              <a:rPr lang="en-GB" dirty="0" smtClean="0"/>
              <a:t> de </a:t>
            </a:r>
            <a:r>
              <a:rPr lang="en-GB" dirty="0" err="1" smtClean="0"/>
              <a:t>capacitación</a:t>
            </a:r>
            <a:r>
              <a:rPr lang="en-GB" dirty="0" smtClean="0"/>
              <a:t> para el </a:t>
            </a:r>
            <a:r>
              <a:rPr lang="en-GB" dirty="0" smtClean="0"/>
              <a:t>Empleo</a:t>
            </a:r>
            <a:r>
              <a:rPr lang="en-GB" dirty="0" smtClean="0"/>
              <a:t>, </a:t>
            </a:r>
            <a:r>
              <a:rPr lang="en-GB" dirty="0" err="1" smtClean="0"/>
              <a:t>s</a:t>
            </a:r>
            <a:r>
              <a:rPr lang="en-GB" dirty="0" err="1" smtClean="0"/>
              <a:t>uperados</a:t>
            </a:r>
            <a:r>
              <a:rPr lang="en-GB" dirty="0" smtClean="0"/>
              <a:t> </a:t>
            </a:r>
            <a:r>
              <a:rPr lang="en-GB" dirty="0" err="1" smtClean="0"/>
              <a:t>por</a:t>
            </a:r>
            <a:r>
              <a:rPr lang="en-GB" dirty="0" smtClean="0"/>
              <a:t> 238 </a:t>
            </a:r>
            <a:r>
              <a:rPr lang="en-GB" dirty="0" err="1" smtClean="0"/>
              <a:t>estudiantes</a:t>
            </a:r>
            <a:r>
              <a:rPr lang="en-GB" dirty="0" smtClean="0"/>
              <a:t> con </a:t>
            </a:r>
            <a:r>
              <a:rPr lang="en-GB" dirty="0" err="1" smtClean="0"/>
              <a:t>discapacidad</a:t>
            </a:r>
            <a:r>
              <a:rPr lang="en-GB" dirty="0" smtClean="0"/>
              <a:t> de 18 </a:t>
            </a:r>
            <a:r>
              <a:rPr lang="en-GB" dirty="0" err="1" smtClean="0"/>
              <a:t>países</a:t>
            </a:r>
            <a:endParaRPr lang="es-ES" dirty="0" smtClean="0"/>
          </a:p>
          <a:p>
            <a:pPr lvl="1">
              <a:buFont typeface="Arial" charset="0"/>
              <a:buChar char="–"/>
              <a:defRPr/>
            </a:pPr>
            <a:r>
              <a:rPr lang="en-GB" dirty="0" err="1" smtClean="0"/>
              <a:t>Creación</a:t>
            </a:r>
            <a:r>
              <a:rPr lang="en-GB" dirty="0" smtClean="0"/>
              <a:t> de </a:t>
            </a:r>
            <a:r>
              <a:rPr lang="en-GB" dirty="0" err="1" smtClean="0"/>
              <a:t>una</a:t>
            </a:r>
            <a:r>
              <a:rPr lang="en-GB" dirty="0" smtClean="0"/>
              <a:t> Red de Cooperación </a:t>
            </a:r>
            <a:r>
              <a:rPr lang="en-GB" dirty="0" err="1" smtClean="0"/>
              <a:t>sobre</a:t>
            </a:r>
            <a:r>
              <a:rPr lang="en-GB" dirty="0" smtClean="0"/>
              <a:t> Educación y </a:t>
            </a:r>
            <a:r>
              <a:rPr lang="en-GB" dirty="0" err="1" smtClean="0"/>
              <a:t>Sociedad</a:t>
            </a:r>
            <a:r>
              <a:rPr lang="en-GB" dirty="0" smtClean="0"/>
              <a:t> Virtual con 8.000 personas </a:t>
            </a:r>
            <a:r>
              <a:rPr lang="en-GB" dirty="0" err="1" smtClean="0"/>
              <a:t>inscritas</a:t>
            </a:r>
            <a:endParaRPr lang="es-ES" dirty="0" smtClean="0"/>
          </a:p>
          <a:p>
            <a:pPr marL="457200" lvl="1" indent="0">
              <a:lnSpc>
                <a:spcPct val="120000"/>
              </a:lnSpc>
              <a:buFont typeface="Arial" charset="0"/>
              <a:buNone/>
              <a:defRPr/>
            </a:pP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458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2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966ED-922A-4047-8A59-AA80FEDEA8D6}" type="slidenum">
              <a:rPr lang="es-ES" altLang="es-E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" altLang="es-E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712200" cy="1214438"/>
          </a:xfrm>
        </p:spPr>
        <p:txBody>
          <a:bodyPr/>
          <a:lstStyle/>
          <a:p>
            <a:pPr eaLnBrk="1" hangingPunct="1"/>
            <a:r>
              <a:rPr lang="es-ES" altLang="es-ES" sz="3600" smtClean="0"/>
              <a:t>Recursos generados por el proyecto ESVI-AL y potenciales usuarios</a:t>
            </a:r>
          </a:p>
        </p:txBody>
      </p:sp>
      <p:sp>
        <p:nvSpPr>
          <p:cNvPr id="2662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2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6FBAD-955B-4D20-B0D2-FAC302EFEE4C}" type="slidenum">
              <a:rPr lang="es-ES" altLang="es-E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" altLang="es-ES" sz="1400" smtClean="0"/>
          </a:p>
        </p:txBody>
      </p:sp>
      <p:pic>
        <p:nvPicPr>
          <p:cNvPr id="6" name="Imagen 5" descr="Imagen de los recursos y los usuarios, que se detallan en siguientes diapositivas"/>
          <p:cNvPicPr/>
          <p:nvPr/>
        </p:nvPicPr>
        <p:blipFill>
          <a:blip r:embed="rId3"/>
          <a:stretch>
            <a:fillRect/>
          </a:stretch>
        </p:blipFill>
        <p:spPr>
          <a:xfrm>
            <a:off x="468313" y="1700213"/>
            <a:ext cx="8135937" cy="4392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405812" cy="1214438"/>
          </a:xfrm>
        </p:spPr>
        <p:txBody>
          <a:bodyPr/>
          <a:lstStyle/>
          <a:p>
            <a:pPr eaLnBrk="1" hangingPunct="1"/>
            <a:r>
              <a:rPr lang="es-ES" altLang="es-ES" sz="3600" smtClean="0"/>
              <a:t>Recursos generados por ESVI-AL y potenciales usuarios: </a:t>
            </a:r>
            <a:r>
              <a:rPr lang="es-ES" altLang="es-ES" sz="3600" smtClean="0">
                <a:hlinkClick r:id="rId2"/>
              </a:rPr>
              <a:t>INFORMES</a:t>
            </a:r>
            <a:endParaRPr lang="es-ES" altLang="es-ES" sz="3600" smtClean="0"/>
          </a:p>
        </p:txBody>
      </p:sp>
      <p:sp>
        <p:nvSpPr>
          <p:cNvPr id="2867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2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994309-7BA6-4F20-8C50-7973732F9641}" type="slidenum">
              <a:rPr lang="es-ES" altLang="es-E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" altLang="es-ES" sz="1400" smtClean="0"/>
          </a:p>
        </p:txBody>
      </p:sp>
      <p:graphicFrame>
        <p:nvGraphicFramePr>
          <p:cNvPr id="6" name="Marcador de contenido 4" title="&quot;&quot;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96203965"/>
              </p:ext>
            </p:extLst>
          </p:nvPr>
        </p:nvGraphicFramePr>
        <p:xfrm>
          <a:off x="142875" y="1495425"/>
          <a:ext cx="8786813" cy="5029200"/>
        </p:xfrm>
        <a:graphic>
          <a:graphicData uri="http://schemas.openxmlformats.org/drawingml/2006/table">
            <a:tbl>
              <a:tblPr firstRow="1"/>
              <a:tblGrid>
                <a:gridCol w="3997325"/>
                <a:gridCol w="863600"/>
                <a:gridCol w="1728788"/>
                <a:gridCol w="1152525"/>
                <a:gridCol w="104457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Informe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Edu-cador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Estudiante con discapacidad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Admin. Campus virtual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Auditor de calidad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R1: Informe sobre accesibilidad en la Educación Superior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R2: Informe sobre tecnologías de apoyo a la educación de personas con discapacidad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R3: Informe sobre accesibilidad web y diseño web accesible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R4: Informe sobre recursos educativos abiertos accesibles</a:t>
                      </a:r>
                      <a:endParaRPr kumimoji="0" lang="es-ES" altLang="es-E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R5: Informe sobre tecnologías de la web semántica y web social para la accesibilidad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R6: Informe sobre dificultades de acceso y permanencia de estudiantes con discapacidad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R7: Informes sobre la Accesibilidad de los sistemas de gestión del aprendizaje (LMS)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R8: Informe sobre las necesidades de formación de las personas con discapacidad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R9: Informe sobre estándares y modelos de calidad y accesibilidad de la educación virtual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405812" cy="1214438"/>
          </a:xfrm>
        </p:spPr>
        <p:txBody>
          <a:bodyPr/>
          <a:lstStyle/>
          <a:p>
            <a:pPr eaLnBrk="1" hangingPunct="1"/>
            <a:r>
              <a:rPr lang="es-ES" altLang="es-ES" sz="3600" smtClean="0"/>
              <a:t>Recursos generados por ESVI-AL y potenciales usuarios: </a:t>
            </a:r>
            <a:r>
              <a:rPr lang="es-ES" altLang="es-ES" sz="3600" smtClean="0">
                <a:hlinkClick r:id="rId2"/>
              </a:rPr>
              <a:t>GUÍAS</a:t>
            </a:r>
            <a:endParaRPr lang="es-ES" altLang="es-ES" sz="3600" smtClean="0"/>
          </a:p>
        </p:txBody>
      </p:sp>
      <p:sp>
        <p:nvSpPr>
          <p:cNvPr id="2969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2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8D592A-53CB-4970-84DC-DE0E9A8F09B3}" type="slidenum">
              <a:rPr lang="es-ES" altLang="es-E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" altLang="es-ES" sz="1400" smtClean="0"/>
          </a:p>
        </p:txBody>
      </p:sp>
      <p:graphicFrame>
        <p:nvGraphicFramePr>
          <p:cNvPr id="5" name="Marcador de contenido 4" title="&quot;&quot;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69842441"/>
              </p:ext>
            </p:extLst>
          </p:nvPr>
        </p:nvGraphicFramePr>
        <p:xfrm>
          <a:off x="142875" y="1333500"/>
          <a:ext cx="8821738" cy="2793048"/>
        </p:xfrm>
        <a:graphic>
          <a:graphicData uri="http://schemas.openxmlformats.org/drawingml/2006/table">
            <a:tbl>
              <a:tblPr firstRow="1"/>
              <a:tblGrid>
                <a:gridCol w="4716463"/>
                <a:gridCol w="936625"/>
                <a:gridCol w="1871662"/>
                <a:gridCol w="1296988"/>
              </a:tblGrid>
              <a:tr h="28892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Guía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Educador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Admin. Campus virtual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Auditor de calidad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G1: Guía metodológica para la implementación de proyectos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educativos virtuales accesibles </a:t>
                      </a: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(Español/Inglés)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666750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G2: Buenas prácticas y casos de éxito en la implementación y acreditación de proyectos educativos virtuales accesibles </a:t>
                      </a: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(Español/Inglés)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G3: Guía para la creación de contenidos digitales accesibles: documentos, presentaciones, videos, audios y páginas web </a:t>
                      </a:r>
                      <a:r>
                        <a:rPr kumimoji="0" lang="es-E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(Español/Inglés)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G4: Modelo de acreditación de la calidad y accesibilidad de proyectos educativos virtuales (CALED/ESVI-AL)</a:t>
                      </a: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s-ES" alt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http://www.caled-ead.org/images/guia1.jpg" title="&quot;&quot;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125" y="4402138"/>
            <a:ext cx="1624013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4402138"/>
            <a:ext cx="1662113" cy="2339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734" name="Picture 2" descr="Portada de la Guía Documentos ESVI-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402138"/>
            <a:ext cx="1655763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35" name="Picture 4" descr="Portada de libro Buenas Prácticas ESVI-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402138"/>
            <a:ext cx="1655762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 descr="V Congreso Internacional sobre Calidad y Accesibilidad de la Formación Virtual (CAFVIR 2014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-7325"/>
          <a:stretch/>
        </p:blipFill>
        <p:spPr bwMode="auto">
          <a:xfrm>
            <a:off x="6732588" y="1907654"/>
            <a:ext cx="14001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s-ES" altLang="es-ES" sz="3600" smtClean="0"/>
              <a:t>Recursos generados por ESVI-AL: </a:t>
            </a:r>
            <a:r>
              <a:rPr lang="es-ES" altLang="es-ES" sz="3600" smtClean="0">
                <a:hlinkClick r:id="rId3"/>
              </a:rPr>
              <a:t>ACTAS DE CONGRESOS</a:t>
            </a:r>
            <a:endParaRPr lang="es-ES" altLang="es-ES" sz="360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5352" y="1230214"/>
            <a:ext cx="8229600" cy="5214974"/>
          </a:xfrm>
        </p:spPr>
        <p:txBody>
          <a:bodyPr/>
          <a:lstStyle/>
          <a:p>
            <a:r>
              <a:rPr lang="es-ES" sz="1800" b="1" i="1" dirty="0" smtClean="0">
                <a:hlinkClick r:id="rId4"/>
              </a:rPr>
              <a:t>CAFVIR</a:t>
            </a:r>
            <a:r>
              <a:rPr lang="es-ES" sz="1800" b="1" i="1" dirty="0"/>
              <a:t>: Congreso Internacional sobre Calidad y Accesibilidad de la Formación </a:t>
            </a:r>
            <a:r>
              <a:rPr lang="es-ES" sz="1800" b="1" i="1" dirty="0" smtClean="0"/>
              <a:t>Virtual</a:t>
            </a:r>
          </a:p>
          <a:p>
            <a:endParaRPr lang="es-ES" sz="1800" b="1" i="1" dirty="0"/>
          </a:p>
          <a:p>
            <a:endParaRPr lang="es-ES" sz="1800" b="1" i="1" dirty="0" smtClean="0"/>
          </a:p>
          <a:p>
            <a:endParaRPr lang="es-ES" sz="1800" b="1" i="1" dirty="0"/>
          </a:p>
          <a:p>
            <a:endParaRPr lang="es-ES" sz="1800" b="1" i="1" dirty="0" smtClean="0"/>
          </a:p>
          <a:p>
            <a:endParaRPr lang="es-ES" sz="1800" b="1" i="1" dirty="0"/>
          </a:p>
          <a:p>
            <a:r>
              <a:rPr lang="es-ES" sz="1800" b="1" i="1" dirty="0" smtClean="0">
                <a:hlinkClick r:id="rId5"/>
              </a:rPr>
              <a:t>ATICAcces</a:t>
            </a:r>
            <a:r>
              <a:rPr lang="es-ES" sz="1800" b="1" i="1" dirty="0"/>
              <a:t>: Conferencia Internacional sobre Aplicación de </a:t>
            </a:r>
            <a:r>
              <a:rPr lang="es-ES" sz="1800" b="1" i="1" dirty="0" smtClean="0"/>
              <a:t>las TIC </a:t>
            </a:r>
            <a:r>
              <a:rPr lang="es-ES" sz="1800" b="1" i="1" dirty="0"/>
              <a:t>para mejorar la Accesibilidad</a:t>
            </a:r>
          </a:p>
        </p:txBody>
      </p:sp>
      <p:sp>
        <p:nvSpPr>
          <p:cNvPr id="3072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2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912B4-0E6D-406A-A13A-B25BBB061DA1}" type="slidenum">
              <a:rPr lang="es-ES" altLang="es-E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" altLang="es-ES" sz="1400" smtClean="0"/>
          </a:p>
        </p:txBody>
      </p:sp>
      <p:pic>
        <p:nvPicPr>
          <p:cNvPr id="30724" name="Picture 2" descr="Portada del libro de Actas III Congreso CAFVIR 20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07654"/>
            <a:ext cx="1428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 descr="Portada del libro de Actas IV Congreso CAFVIR 20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22" y="1907654"/>
            <a:ext cx="14287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8" descr="IV Congreso Internacional sobre Aplicación de TICS Avanzadas (ATICA 2012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36926"/>
            <a:ext cx="1400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0" descr="V Congreso Internacional sobre Aplicación de TICS Avanzadas (ATICA 2013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97" y="4736926"/>
            <a:ext cx="1400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2" descr="VI Congreso Internacional sobre Aplicación de TICS Avanzadas (ATICA 2014)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4736926"/>
            <a:ext cx="1400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>
          <a:xfrm>
            <a:off x="323850" y="0"/>
            <a:ext cx="8320088" cy="1214438"/>
          </a:xfrm>
        </p:spPr>
        <p:txBody>
          <a:bodyPr/>
          <a:lstStyle/>
          <a:p>
            <a:r>
              <a:rPr lang="es-ES" altLang="es-ES" sz="3600" smtClean="0"/>
              <a:t>Recursos generados por ESVI-AL y potenciales usuarios: </a:t>
            </a:r>
            <a:r>
              <a:rPr lang="es-ES" altLang="es-ES" sz="3600" smtClean="0">
                <a:hlinkClick r:id="rId2"/>
              </a:rPr>
              <a:t>CURSOS</a:t>
            </a:r>
            <a:endParaRPr lang="es-ES" altLang="es-ES" smtClean="0"/>
          </a:p>
        </p:txBody>
      </p:sp>
      <p:graphicFrame>
        <p:nvGraphicFramePr>
          <p:cNvPr id="4" name="Marcador de contenido 4" title="&quot;&quot;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63243918"/>
              </p:ext>
            </p:extLst>
          </p:nvPr>
        </p:nvGraphicFramePr>
        <p:xfrm>
          <a:off x="214313" y="1268413"/>
          <a:ext cx="8678862" cy="5455920"/>
        </p:xfrm>
        <a:graphic>
          <a:graphicData uri="http://schemas.openxmlformats.org/drawingml/2006/table">
            <a:tbl>
              <a:tblPr firstRow="1"/>
              <a:tblGrid>
                <a:gridCol w="4862512"/>
                <a:gridCol w="1150938"/>
                <a:gridCol w="1584325"/>
                <a:gridCol w="108108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Educador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Estudiante con discapacidad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Admin. Campus virtual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C1: Curso virtual abierto sobre diseño pedagógico de programas virtuales accesibles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C2: Curso virtual abierto sobre la creación de contenidos digitales accesibles</a:t>
                      </a: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Español/Inglés/Portugués)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C3: Curso virtual abierto sobre la administración de campus virtuales accesibles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C4: Curso virtual abierto sobre la programación de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aplicaciones web accesibles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C5: </a:t>
                      </a:r>
                      <a:r>
                        <a:rPr kumimoji="0" lang="es-E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Seis cursos virtuales abiertos accesibles para la mejora de la empleabilidad (acordados con OMPD y ULAC):</a:t>
                      </a:r>
                      <a:endParaRPr kumimoji="0" lang="en-U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1. Ofimática (ECDL/ICDL)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2. Gestión de redes sociales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3. Emprendimiento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4. Atención a clientes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5. Búsqueda de empleo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6. Redacción para la comunicación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ES" alt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s-ES" alt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9365</TotalTime>
  <Words>813</Words>
  <Application>Microsoft Office PowerPoint</Application>
  <PresentationFormat>Presentación en pantalla (4:3)</PresentationFormat>
  <Paragraphs>175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1_Diseño personalizado</vt:lpstr>
      <vt:lpstr>Diseño personalizado</vt:lpstr>
      <vt:lpstr>Tema de Office</vt:lpstr>
      <vt:lpstr>Resultados y recursos del proyecto ESVI-AL para mejorar la accesibilidad de la Educación Virtual</vt:lpstr>
      <vt:lpstr>Índice</vt:lpstr>
      <vt:lpstr>Proyecto ESVI-AL</vt:lpstr>
      <vt:lpstr>Resultados del proyecto ESVI-AL</vt:lpstr>
      <vt:lpstr>Recursos generados por el proyecto ESVI-AL y potenciales usuarios</vt:lpstr>
      <vt:lpstr>Recursos generados por ESVI-AL y potenciales usuarios: INFORMES</vt:lpstr>
      <vt:lpstr>Recursos generados por ESVI-AL y potenciales usuarios: GUÍAS</vt:lpstr>
      <vt:lpstr>Recursos generados por ESVI-AL: ACTAS DE CONGRESOS</vt:lpstr>
      <vt:lpstr>Recursos generados por ESVI-AL y potenciales usuarios: CURSOS</vt:lpstr>
      <vt:lpstr>Recursos generados por ESVI-AL: SOFTWARE</vt:lpstr>
      <vt:lpstr>Recursos generados: todos disponibles en el Observatorio de la Red ESVI-AL</vt:lpstr>
      <vt:lpstr>Otros resultados del proyecto</vt:lpstr>
      <vt:lpstr>Conclusiones</vt:lpstr>
      <vt:lpstr>Gracias por su atención</vt:lpstr>
    </vt:vector>
  </TitlesOfParts>
  <Company>EDVI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EDVI</dc:creator>
  <cp:lastModifiedBy>jose hilera</cp:lastModifiedBy>
  <cp:revision>793</cp:revision>
  <dcterms:created xsi:type="dcterms:W3CDTF">2006-10-03T06:48:05Z</dcterms:created>
  <dcterms:modified xsi:type="dcterms:W3CDTF">2020-02-23T15:49:06Z</dcterms:modified>
</cp:coreProperties>
</file>