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71"/>
  </p:notesMasterIdLst>
  <p:sldIdLst>
    <p:sldId id="314" r:id="rId3"/>
    <p:sldId id="259" r:id="rId4"/>
    <p:sldId id="439" r:id="rId5"/>
    <p:sldId id="391" r:id="rId6"/>
    <p:sldId id="507" r:id="rId7"/>
    <p:sldId id="458" r:id="rId8"/>
    <p:sldId id="459" r:id="rId9"/>
    <p:sldId id="460" r:id="rId10"/>
    <p:sldId id="462" r:id="rId11"/>
    <p:sldId id="463" r:id="rId12"/>
    <p:sldId id="464" r:id="rId13"/>
    <p:sldId id="466" r:id="rId14"/>
    <p:sldId id="508" r:id="rId15"/>
    <p:sldId id="505" r:id="rId16"/>
    <p:sldId id="509" r:id="rId17"/>
    <p:sldId id="465" r:id="rId18"/>
    <p:sldId id="467" r:id="rId19"/>
    <p:sldId id="468" r:id="rId20"/>
    <p:sldId id="469" r:id="rId21"/>
    <p:sldId id="470" r:id="rId22"/>
    <p:sldId id="511" r:id="rId23"/>
    <p:sldId id="471" r:id="rId24"/>
    <p:sldId id="472" r:id="rId25"/>
    <p:sldId id="512" r:id="rId26"/>
    <p:sldId id="473" r:id="rId27"/>
    <p:sldId id="474"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480" r:id="rId44"/>
    <p:sldId id="485" r:id="rId45"/>
    <p:sldId id="491" r:id="rId46"/>
    <p:sldId id="492" r:id="rId47"/>
    <p:sldId id="493" r:id="rId48"/>
    <p:sldId id="494" r:id="rId49"/>
    <p:sldId id="495" r:id="rId50"/>
    <p:sldId id="486" r:id="rId51"/>
    <p:sldId id="496" r:id="rId52"/>
    <p:sldId id="497" r:id="rId53"/>
    <p:sldId id="498" r:id="rId54"/>
    <p:sldId id="499" r:id="rId55"/>
    <p:sldId id="500" r:id="rId56"/>
    <p:sldId id="487" r:id="rId57"/>
    <p:sldId id="488" r:id="rId58"/>
    <p:sldId id="481" r:id="rId59"/>
    <p:sldId id="482" r:id="rId60"/>
    <p:sldId id="501" r:id="rId61"/>
    <p:sldId id="502" r:id="rId62"/>
    <p:sldId id="483" r:id="rId63"/>
    <p:sldId id="484" r:id="rId64"/>
    <p:sldId id="477" r:id="rId65"/>
    <p:sldId id="478" r:id="rId66"/>
    <p:sldId id="489" r:id="rId67"/>
    <p:sldId id="490" r:id="rId68"/>
    <p:sldId id="510" r:id="rId69"/>
    <p:sldId id="506" r:id="rId7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94434" autoAdjust="0"/>
  </p:normalViewPr>
  <p:slideViewPr>
    <p:cSldViewPr snapToGrid="0">
      <p:cViewPr varScale="1">
        <p:scale>
          <a:sx n="64" d="100"/>
          <a:sy n="64" d="100"/>
        </p:scale>
        <p:origin x="448" y="60"/>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FEF4D-0142-46B4-AC7F-5B868160AD8E}" type="datetimeFigureOut">
              <a:rPr lang="es-ES" smtClean="0"/>
              <a:t>11/05/2020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8CBC7-3B2B-4C22-92A9-AEE2213136AA}" type="slidenum">
              <a:rPr lang="es-ES" smtClean="0"/>
              <a:t>‹Nº›</a:t>
            </a:fld>
            <a:endParaRPr lang="es-ES" dirty="0"/>
          </a:p>
        </p:txBody>
      </p:sp>
    </p:spTree>
    <p:extLst>
      <p:ext uri="{BB962C8B-B14F-4D97-AF65-F5344CB8AC3E}">
        <p14:creationId xmlns:p14="http://schemas.microsoft.com/office/powerpoint/2010/main" val="31610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a:t>
            </a:fld>
            <a:endParaRPr lang="es-ES"/>
          </a:p>
        </p:txBody>
      </p:sp>
    </p:spTree>
    <p:extLst>
      <p:ext uri="{BB962C8B-B14F-4D97-AF65-F5344CB8AC3E}">
        <p14:creationId xmlns:p14="http://schemas.microsoft.com/office/powerpoint/2010/main" val="284772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2</a:t>
            </a:fld>
            <a:endParaRPr lang="es-ES"/>
          </a:p>
        </p:txBody>
      </p:sp>
    </p:spTree>
    <p:extLst>
      <p:ext uri="{BB962C8B-B14F-4D97-AF65-F5344CB8AC3E}">
        <p14:creationId xmlns:p14="http://schemas.microsoft.com/office/powerpoint/2010/main" val="25915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3</a:t>
            </a:fld>
            <a:endParaRPr lang="es-ES"/>
          </a:p>
        </p:txBody>
      </p:sp>
    </p:spTree>
    <p:extLst>
      <p:ext uri="{BB962C8B-B14F-4D97-AF65-F5344CB8AC3E}">
        <p14:creationId xmlns:p14="http://schemas.microsoft.com/office/powerpoint/2010/main" val="110265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5</a:t>
            </a:fld>
            <a:endParaRPr lang="es-ES"/>
          </a:p>
        </p:txBody>
      </p:sp>
    </p:spTree>
    <p:extLst>
      <p:ext uri="{BB962C8B-B14F-4D97-AF65-F5344CB8AC3E}">
        <p14:creationId xmlns:p14="http://schemas.microsoft.com/office/powerpoint/2010/main" val="29211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13</a:t>
            </a:fld>
            <a:endParaRPr lang="es-ES"/>
          </a:p>
        </p:txBody>
      </p:sp>
    </p:spTree>
    <p:extLst>
      <p:ext uri="{BB962C8B-B14F-4D97-AF65-F5344CB8AC3E}">
        <p14:creationId xmlns:p14="http://schemas.microsoft.com/office/powerpoint/2010/main" val="10131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15</a:t>
            </a:fld>
            <a:endParaRPr lang="es-ES"/>
          </a:p>
        </p:txBody>
      </p:sp>
    </p:spTree>
    <p:extLst>
      <p:ext uri="{BB962C8B-B14F-4D97-AF65-F5344CB8AC3E}">
        <p14:creationId xmlns:p14="http://schemas.microsoft.com/office/powerpoint/2010/main" val="117507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67</a:t>
            </a:fld>
            <a:endParaRPr lang="es-ES"/>
          </a:p>
        </p:txBody>
      </p:sp>
    </p:spTree>
    <p:extLst>
      <p:ext uri="{BB962C8B-B14F-4D97-AF65-F5344CB8AC3E}">
        <p14:creationId xmlns:p14="http://schemas.microsoft.com/office/powerpoint/2010/main" val="402707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2387600"/>
          </a:xfrm>
          <a:solidFill>
            <a:schemeClr val="accent1">
              <a:lumMod val="40000"/>
              <a:lumOff val="60000"/>
            </a:schemeClr>
          </a:solidFill>
        </p:spPr>
        <p:txBody>
          <a:bodyPr anchor="ctr"/>
          <a:lstStyle>
            <a:lvl1pPr algn="r">
              <a:defRPr sz="6000"/>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240323" y="2854692"/>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131131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290BFDE-1D6E-4E03-A53A-F1B29D2D0A86}" type="datetime1">
              <a:rPr lang="es-ES" smtClean="0"/>
              <a:t>11/05/2020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28734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02143F0-BAC6-4443-92A3-9EA2CC19B9B7}"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35938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A67633C-AB28-4AC7-B7B0-41DFBCF1B247}"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41138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26334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09229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91835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60B338E-2CA8-4990-93F8-04B6F142715C}" type="datetimeFigureOut">
              <a:rPr lang="es-ES" smtClean="0"/>
              <a:t>11/05/2020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288586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960B338E-2CA8-4990-93F8-04B6F142715C}" type="datetimeFigureOut">
              <a:rPr lang="es-ES" smtClean="0"/>
              <a:t>11/05/2020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229766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960B338E-2CA8-4990-93F8-04B6F142715C}" type="datetimeFigureOut">
              <a:rPr lang="es-ES" smtClean="0"/>
              <a:t>11/05/2020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698998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60B338E-2CA8-4990-93F8-04B6F142715C}" type="datetimeFigureOut">
              <a:rPr lang="es-ES" smtClean="0"/>
              <a:t>11/05/2020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3297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dice">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algn="ctr">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1345223" y="1491517"/>
            <a:ext cx="9161585"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84316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11/05/2020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539879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11/05/2020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430848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438488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5131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marL="354013" indent="0">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527538" y="1491517"/>
            <a:ext cx="11025553"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17151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6C9D08-3C16-416B-B8F9-4D4A629F38C9}" type="datetime1">
              <a:rPr lang="es-ES" smtClean="0"/>
              <a:t>11/05/2020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02194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9E1E605-5CBB-40FE-87B4-05B62A5CAB7C}" type="datetime1">
              <a:rPr lang="es-ES" smtClean="0"/>
              <a:t>11/05/2020</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48814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EC06281-1CDF-413F-B502-D8EF9109D251}" type="datetime1">
              <a:rPr lang="es-ES" smtClean="0"/>
              <a:t>11/05/2020</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66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2C46C39-2265-4ECA-84D0-AFE501AC4C1C}" type="datetime1">
              <a:rPr lang="es-ES" smtClean="0"/>
              <a:t>11/05/2020</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34035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50D3683-7933-4D92-B730-4B8490CCDF4B}" type="datetime1">
              <a:rPr lang="es-ES" smtClean="0"/>
              <a:t>11/05/2020</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54513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C35D45B-6432-4BD4-BB2B-6E8E1493A879}" type="datetime1">
              <a:rPr lang="es-ES" smtClean="0"/>
              <a:t>11/05/2020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3789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46C39-2265-4ECA-84D0-AFE501AC4C1C}" type="datetime1">
              <a:rPr lang="es-ES" smtClean="0"/>
              <a:t>11/05/2020</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075578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61"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338E-2CA8-4990-93F8-04B6F142715C}" type="datetimeFigureOut">
              <a:rPr lang="es-ES" smtClean="0"/>
              <a:t>11/05/2020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350B-99D0-4E5C-997D-9130554D6298}" type="slidenum">
              <a:rPr lang="es-ES" smtClean="0"/>
              <a:t>‹Nº›</a:t>
            </a:fld>
            <a:endParaRPr lang="es-ES"/>
          </a:p>
        </p:txBody>
      </p:sp>
    </p:spTree>
    <p:extLst>
      <p:ext uri="{BB962C8B-B14F-4D97-AF65-F5344CB8AC3E}">
        <p14:creationId xmlns:p14="http://schemas.microsoft.com/office/powerpoint/2010/main" val="9221119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ah.es/es/estudios/profesor/Jose-Ramon-Hilera-Gonzale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creativecommons.org/licenses/by-sa/4.0/" TargetMode="External"/><Relationship Id="rId4" Type="http://schemas.openxmlformats.org/officeDocument/2006/relationships/hyperlink" Target="https://twitter.com/software_a11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aenor.com/normas-y-libros/buscador-de-normas/une?c=N006369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etsi.org/deliver/etsi_en/301500_301599/301549/03.01.01_20/en_301549v030101a.pdf"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org/TR/WCAG21/"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org/TR/WCAG21/#input-purpose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WCAG21/"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www.w3.org/TR/WCAG21/"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org/TR/WCAG21/#input-purposes"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normAutofit fontScale="90000"/>
          </a:bodyPr>
          <a:lstStyle/>
          <a:p>
            <a:r>
              <a:rPr lang="es-ES" dirty="0" smtClean="0"/>
              <a:t>Evaluación de la accesibilidad de aplicaciones para dispositivos móviles </a:t>
            </a:r>
            <a:r>
              <a:rPr lang="es-ES" dirty="0"/>
              <a:t>aplicando EN 301549 </a:t>
            </a:r>
            <a:r>
              <a:rPr lang="es-ES" dirty="0" smtClean="0"/>
              <a:t>V3.1.1 </a:t>
            </a:r>
            <a:endParaRPr lang="es-ES" dirty="0"/>
          </a:p>
        </p:txBody>
      </p:sp>
      <p:sp>
        <p:nvSpPr>
          <p:cNvPr id="6" name="Subtítulo 5"/>
          <p:cNvSpPr>
            <a:spLocks noGrp="1"/>
          </p:cNvSpPr>
          <p:nvPr>
            <p:ph type="subTitle" idx="1"/>
          </p:nvPr>
        </p:nvSpPr>
        <p:spPr>
          <a:xfrm>
            <a:off x="703385" y="4210492"/>
            <a:ext cx="11087100" cy="1908953"/>
          </a:xfrm>
        </p:spPr>
        <p:txBody>
          <a:bodyPr>
            <a:normAutofit/>
          </a:bodyPr>
          <a:lstStyle/>
          <a:p>
            <a:pPr algn="r"/>
            <a:r>
              <a:rPr lang="en-US" b="1" dirty="0" smtClean="0"/>
              <a:t>								</a:t>
            </a:r>
            <a:r>
              <a:rPr lang="en-US" b="1" dirty="0">
                <a:hlinkClick r:id="rId3"/>
              </a:rPr>
              <a:t>José Ramón Hilera González</a:t>
            </a:r>
            <a:r>
              <a:rPr lang="en-US" b="1" dirty="0"/>
              <a:t/>
            </a:r>
            <a:br>
              <a:rPr lang="en-US" b="1" dirty="0"/>
            </a:br>
            <a:r>
              <a:rPr lang="en-US" sz="2000" dirty="0"/>
              <a:t>jose.hilera@uah.es</a:t>
            </a:r>
            <a:br>
              <a:rPr lang="en-US" sz="2000" dirty="0"/>
            </a:br>
            <a:r>
              <a:rPr lang="en-US" sz="2000" dirty="0" smtClean="0">
                <a:hlinkClick r:id="rId4"/>
              </a:rPr>
              <a:t>@</a:t>
            </a:r>
            <a:r>
              <a:rPr lang="en-US" sz="2000" dirty="0">
                <a:hlinkClick r:id="rId4"/>
              </a:rPr>
              <a:t>software_a11y</a:t>
            </a:r>
            <a:endParaRPr lang="en-US" sz="2000" dirty="0"/>
          </a:p>
          <a:p>
            <a:pPr algn="r"/>
            <a:endParaRPr lang="en-US" b="1" i="1" dirty="0" smtClean="0"/>
          </a:p>
          <a:p>
            <a:pPr algn="r"/>
            <a:r>
              <a:rPr lang="en-US" b="1" i="1" dirty="0" smtClean="0"/>
              <a:t>(Mayo, 2020)</a:t>
            </a:r>
            <a:endParaRPr lang="es-ES" i="1" dirty="0" smtClean="0"/>
          </a:p>
          <a:p>
            <a:endParaRPr lang="es-ES" dirty="0" smtClean="0"/>
          </a:p>
        </p:txBody>
      </p:sp>
      <p:sp>
        <p:nvSpPr>
          <p:cNvPr id="4" name="Marcador de número de diapositiva 3"/>
          <p:cNvSpPr>
            <a:spLocks noGrp="1"/>
          </p:cNvSpPr>
          <p:nvPr>
            <p:ph type="sldNum" sz="quarter" idx="4294967295"/>
          </p:nvPr>
        </p:nvSpPr>
        <p:spPr>
          <a:xfrm>
            <a:off x="9173309" y="6373934"/>
            <a:ext cx="2743200" cy="365125"/>
          </a:xfrm>
        </p:spPr>
        <p:txBody>
          <a:bodyPr/>
          <a:lstStyle/>
          <a:p>
            <a:fld id="{C9400CC4-AA0F-4E2E-A7D9-25BF1D2A8A65}" type="slidenum">
              <a:rPr lang="es-ES" smtClean="0"/>
              <a:t>1</a:t>
            </a:fld>
            <a:endParaRPr lang="es-ES"/>
          </a:p>
        </p:txBody>
      </p:sp>
      <p:pic>
        <p:nvPicPr>
          <p:cNvPr id="2" name="Imagen 1" title="Licencia CC BY-SA">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917" y="5972364"/>
            <a:ext cx="1658180" cy="584132"/>
          </a:xfrm>
          <a:prstGeom prst="rect">
            <a:avLst/>
          </a:prstGeom>
        </p:spPr>
      </p:pic>
    </p:spTree>
    <p:extLst>
      <p:ext uri="{BB962C8B-B14F-4D97-AF65-F5344CB8AC3E}">
        <p14:creationId xmlns:p14="http://schemas.microsoft.com/office/powerpoint/2010/main" val="328678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3</a:t>
            </a:r>
            <a:r>
              <a:rPr lang="es-ES" dirty="0"/>
              <a:t>: Elegir una muestra </a:t>
            </a:r>
            <a:r>
              <a:rPr lang="es-ES" dirty="0" smtClean="0"/>
              <a:t>representativa</a:t>
            </a:r>
            <a:endParaRPr lang="es-ES" dirty="0"/>
          </a:p>
        </p:txBody>
      </p:sp>
      <p:sp>
        <p:nvSpPr>
          <p:cNvPr id="3" name="Marcador de contenido 2"/>
          <p:cNvSpPr>
            <a:spLocks noGrp="1"/>
          </p:cNvSpPr>
          <p:nvPr>
            <p:ph idx="1"/>
          </p:nvPr>
        </p:nvSpPr>
        <p:spPr/>
        <p:txBody>
          <a:bodyPr>
            <a:normAutofit fontScale="85000" lnSpcReduction="10000"/>
          </a:bodyPr>
          <a:lstStyle/>
          <a:p>
            <a:r>
              <a:rPr lang="es-ES" dirty="0" smtClean="0"/>
              <a:t>Se eligen las pantallas implicadas en los procesos seleccionados, y otras relevantes que hayan quedado fuera de los procesos</a:t>
            </a:r>
          </a:p>
          <a:p>
            <a:pPr marL="914400" lvl="1" indent="-457200">
              <a:buFont typeface="+mj-lt"/>
              <a:buAutoNum type="alphaLcParenR"/>
            </a:pPr>
            <a:r>
              <a:rPr lang="es-ES" dirty="0"/>
              <a:t> pantallas de inicio, inicio de sesión, mapa de la app, contacto, ayuda e información legal; </a:t>
            </a:r>
          </a:p>
          <a:p>
            <a:pPr marL="914400" lvl="1" indent="-457200">
              <a:buFont typeface="+mj-lt"/>
              <a:buAutoNum type="alphaLcParenR"/>
            </a:pPr>
            <a:r>
              <a:rPr lang="es-ES" dirty="0"/>
              <a:t>como mínimo, una pantalla pertinente para cada tipo de servicio prestado por la app y para cualquier otro uso principal previsto dela app, incluida la función de búsqueda; </a:t>
            </a:r>
          </a:p>
          <a:p>
            <a:pPr marL="914400" lvl="1" indent="-457200">
              <a:buFont typeface="+mj-lt"/>
              <a:buAutoNum type="alphaLcParenR"/>
            </a:pPr>
            <a:r>
              <a:rPr lang="es-ES" dirty="0"/>
              <a:t>las pantallas que contengan la declaración o la política de accesibilidad y el mecanismo de comunicación; </a:t>
            </a:r>
          </a:p>
          <a:p>
            <a:pPr marL="914400" lvl="1" indent="-457200">
              <a:buFont typeface="+mj-lt"/>
              <a:buAutoNum type="alphaLcParenR"/>
            </a:pPr>
            <a:r>
              <a:rPr lang="es-ES" dirty="0"/>
              <a:t>ejemplos de las pantallas cuya apariencia sea sustancialmente distinta o que presenten un tipo de contenido diferente; </a:t>
            </a:r>
          </a:p>
          <a:p>
            <a:pPr marL="914400" lvl="1" indent="-457200">
              <a:buFont typeface="+mj-lt"/>
              <a:buAutoNum type="alphaLcParenR"/>
            </a:pPr>
            <a:r>
              <a:rPr lang="es-ES" dirty="0"/>
              <a:t>como mínimo, un documento descargable pertinente, si procede, para cada tipo de servicio prestado por la app y cualquier otro uso principal previsto de la app;</a:t>
            </a:r>
          </a:p>
          <a:p>
            <a:pPr marL="914400" lvl="1" indent="-457200">
              <a:buFont typeface="+mj-lt"/>
              <a:buAutoNum type="alphaLcParenR"/>
            </a:pPr>
            <a:r>
              <a:rPr lang="es-ES" dirty="0"/>
              <a:t>cualquier otra pantalla que el organismo de seguimiento considere pertinente;</a:t>
            </a:r>
          </a:p>
          <a:p>
            <a:pPr marL="914400" lvl="1" indent="-457200">
              <a:buFont typeface="+mj-lt"/>
              <a:buAutoNum type="alphaLcParenR"/>
            </a:pPr>
            <a:r>
              <a:rPr lang="es-ES" dirty="0"/>
              <a:t>pantallas seleccionadas al azar que representen, como mínimo, un 10 % de la muestra</a:t>
            </a:r>
            <a:r>
              <a:rPr lang="es-ES" dirty="0" smtClean="0"/>
              <a:t>.</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10</a:t>
            </a:fld>
            <a:endParaRPr lang="es-ES" dirty="0"/>
          </a:p>
        </p:txBody>
      </p:sp>
    </p:spTree>
    <p:extLst>
      <p:ext uri="{BB962C8B-B14F-4D97-AF65-F5344CB8AC3E}">
        <p14:creationId xmlns:p14="http://schemas.microsoft.com/office/powerpoint/2010/main" val="284019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4</a:t>
            </a:r>
            <a:r>
              <a:rPr lang="es-ES" dirty="0"/>
              <a:t>: Auditar la muestra </a:t>
            </a:r>
            <a:r>
              <a:rPr lang="es-ES" dirty="0" smtClean="0"/>
              <a:t>seleccionada</a:t>
            </a:r>
            <a:endParaRPr lang="es-ES" dirty="0"/>
          </a:p>
        </p:txBody>
      </p:sp>
      <p:sp>
        <p:nvSpPr>
          <p:cNvPr id="3" name="Marcador de contenido 2"/>
          <p:cNvSpPr>
            <a:spLocks noGrp="1"/>
          </p:cNvSpPr>
          <p:nvPr>
            <p:ph idx="1"/>
          </p:nvPr>
        </p:nvSpPr>
        <p:spPr/>
        <p:txBody>
          <a:bodyPr>
            <a:normAutofit/>
          </a:bodyPr>
          <a:lstStyle/>
          <a:p>
            <a:r>
              <a:rPr lang="es-ES" dirty="0" smtClean="0"/>
              <a:t>Para cada pantalla de la muestra se comprueba </a:t>
            </a:r>
            <a:r>
              <a:rPr lang="es-ES" dirty="0"/>
              <a:t>si </a:t>
            </a:r>
            <a:r>
              <a:rPr lang="es-ES" dirty="0" smtClean="0"/>
              <a:t>cumple los </a:t>
            </a:r>
            <a:r>
              <a:rPr lang="es-ES" dirty="0" smtClean="0"/>
              <a:t>152 </a:t>
            </a:r>
            <a:r>
              <a:rPr lang="es-ES" dirty="0" smtClean="0"/>
              <a:t>requisitos de la tabla A.2 del Anexo de </a:t>
            </a:r>
            <a:r>
              <a:rPr lang="es-ES" dirty="0"/>
              <a:t>la </a:t>
            </a:r>
            <a:r>
              <a:rPr lang="es-ES" dirty="0" smtClean="0"/>
              <a:t>norma </a:t>
            </a:r>
            <a:r>
              <a:rPr lang="es-ES" dirty="0"/>
              <a:t>EN </a:t>
            </a:r>
            <a:r>
              <a:rPr lang="es-ES" dirty="0" smtClean="0"/>
              <a:t>301549 V3.1.1</a:t>
            </a:r>
            <a:endParaRPr lang="es-ES" dirty="0" smtClean="0"/>
          </a:p>
          <a:p>
            <a:pPr lvl="1"/>
            <a:r>
              <a:rPr lang="es-ES" dirty="0" smtClean="0"/>
              <a:t>Algunos </a:t>
            </a:r>
            <a:r>
              <a:rPr lang="es-ES" dirty="0" smtClean="0"/>
              <a:t>se desglosan en dos (una versión para funcionalidad abierta y otra para funcionalidad cerrada): Requisitos no. </a:t>
            </a:r>
            <a:r>
              <a:rPr lang="es-ES" dirty="0" smtClean="0"/>
              <a:t>76, 78. 81, 88, 93, 100, 103, 116, 120, 126.</a:t>
            </a:r>
            <a:endParaRPr lang="es-ES" dirty="0"/>
          </a:p>
          <a:p>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11</a:t>
            </a:fld>
            <a:endParaRPr lang="es-ES" dirty="0"/>
          </a:p>
        </p:txBody>
      </p:sp>
      <p:pic>
        <p:nvPicPr>
          <p:cNvPr id="7" name="Imagen 6"/>
          <p:cNvPicPr>
            <a:picLocks noChangeAspect="1"/>
          </p:cNvPicPr>
          <p:nvPr/>
        </p:nvPicPr>
        <p:blipFill>
          <a:blip r:embed="rId2"/>
          <a:stretch>
            <a:fillRect/>
          </a:stretch>
        </p:blipFill>
        <p:spPr>
          <a:xfrm>
            <a:off x="1538495" y="3776051"/>
            <a:ext cx="8867775" cy="2945424"/>
          </a:xfrm>
          <a:prstGeom prst="rect">
            <a:avLst/>
          </a:prstGeom>
        </p:spPr>
      </p:pic>
    </p:spTree>
    <p:extLst>
      <p:ext uri="{BB962C8B-B14F-4D97-AF65-F5344CB8AC3E}">
        <p14:creationId xmlns:p14="http://schemas.microsoft.com/office/powerpoint/2010/main" val="3429577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5</a:t>
            </a:r>
            <a:r>
              <a:rPr lang="es-ES" dirty="0"/>
              <a:t>: Informar de los resultados de la evaluación</a:t>
            </a:r>
          </a:p>
        </p:txBody>
      </p:sp>
      <p:sp>
        <p:nvSpPr>
          <p:cNvPr id="3" name="Marcador de contenido 2"/>
          <p:cNvSpPr>
            <a:spLocks noGrp="1"/>
          </p:cNvSpPr>
          <p:nvPr>
            <p:ph idx="1"/>
          </p:nvPr>
        </p:nvSpPr>
        <p:spPr/>
        <p:txBody>
          <a:bodyPr>
            <a:normAutofit/>
          </a:bodyPr>
          <a:lstStyle/>
          <a:p>
            <a:r>
              <a:rPr lang="es-ES" dirty="0" smtClean="0"/>
              <a:t>Elaborar un informe que incluya</a:t>
            </a:r>
          </a:p>
          <a:p>
            <a:pPr lvl="1"/>
            <a:r>
              <a:rPr lang="es-ES" dirty="0" smtClean="0"/>
              <a:t> Información general: Nombre app, URL de descarga, autor, versión, sistema operativo, dispositivos utilizados, herramientas de evaluación utilizadas</a:t>
            </a:r>
          </a:p>
          <a:p>
            <a:pPr lvl="1"/>
            <a:r>
              <a:rPr lang="es-ES" dirty="0" smtClean="0"/>
              <a:t> Alcance de la evaluación</a:t>
            </a:r>
          </a:p>
          <a:p>
            <a:pPr lvl="1"/>
            <a:r>
              <a:rPr lang="es-ES" dirty="0" smtClean="0"/>
              <a:t>Muestra de pantallas y procesos verificados</a:t>
            </a:r>
          </a:p>
          <a:p>
            <a:pPr lvl="1"/>
            <a:r>
              <a:rPr lang="es-ES" dirty="0" smtClean="0"/>
              <a:t>Resultado de la auditoría (tabla de requisitos)</a:t>
            </a:r>
          </a:p>
          <a:p>
            <a:r>
              <a:rPr lang="es-ES" dirty="0" smtClean="0"/>
              <a:t>Proponer una declaración de accesibilidad de acuerdo con la Decisión </a:t>
            </a:r>
            <a:r>
              <a:rPr lang="es-ES" dirty="0"/>
              <a:t>(UE) </a:t>
            </a:r>
            <a:r>
              <a:rPr lang="es-ES" dirty="0" smtClean="0"/>
              <a:t>2018/1523, que describa la situación de cumplimiento</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12</a:t>
            </a:fld>
            <a:endParaRPr lang="es-ES" dirty="0"/>
          </a:p>
        </p:txBody>
      </p:sp>
    </p:spTree>
    <p:extLst>
      <p:ext uri="{BB962C8B-B14F-4D97-AF65-F5344CB8AC3E}">
        <p14:creationId xmlns:p14="http://schemas.microsoft.com/office/powerpoint/2010/main" val="3581631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13</a:t>
            </a:fld>
            <a:endParaRPr lang="es-ES"/>
          </a:p>
        </p:txBody>
      </p:sp>
      <p:sp>
        <p:nvSpPr>
          <p:cNvPr id="6" name="Flecha derecha 5"/>
          <p:cNvSpPr/>
          <p:nvPr/>
        </p:nvSpPr>
        <p:spPr>
          <a:xfrm>
            <a:off x="624058" y="2926556"/>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27729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a:t>
            </a:r>
            <a:r>
              <a:rPr lang="es-ES" dirty="0" smtClean="0"/>
              <a:t>. Ejemplo de informe</a:t>
            </a:r>
            <a:endParaRPr lang="es-ES" dirty="0"/>
          </a:p>
        </p:txBody>
      </p:sp>
      <p:sp>
        <p:nvSpPr>
          <p:cNvPr id="3" name="Marcador de contenido 2"/>
          <p:cNvSpPr>
            <a:spLocks noGrp="1"/>
          </p:cNvSpPr>
          <p:nvPr>
            <p:ph idx="1"/>
          </p:nvPr>
        </p:nvSpPr>
        <p:spPr/>
        <p:txBody>
          <a:bodyPr/>
          <a:lstStyle/>
          <a:p>
            <a:r>
              <a:rPr lang="es-ES" dirty="0" smtClean="0"/>
              <a:t>Apartados:</a:t>
            </a:r>
          </a:p>
          <a:p>
            <a:pPr marL="914400" lvl="1" indent="-457200">
              <a:buFont typeface="+mj-lt"/>
              <a:buAutoNum type="arabicPeriod"/>
            </a:pPr>
            <a:r>
              <a:rPr lang="es-ES" dirty="0" smtClean="0"/>
              <a:t>Información general</a:t>
            </a:r>
          </a:p>
          <a:p>
            <a:pPr marL="914400" lvl="1" indent="-457200">
              <a:buFont typeface="+mj-lt"/>
              <a:buAutoNum type="arabicPeriod"/>
            </a:pPr>
            <a:r>
              <a:rPr lang="es-ES" dirty="0" smtClean="0"/>
              <a:t>Muestra</a:t>
            </a:r>
          </a:p>
          <a:p>
            <a:pPr marL="914400" lvl="1" indent="-457200">
              <a:buFont typeface="+mj-lt"/>
              <a:buAutoNum type="arabicPeriod"/>
            </a:pPr>
            <a:r>
              <a:rPr lang="es-ES" dirty="0" smtClean="0"/>
              <a:t>Procesos</a:t>
            </a:r>
          </a:p>
          <a:p>
            <a:pPr marL="914400" lvl="1" indent="-457200">
              <a:buFont typeface="+mj-lt"/>
              <a:buAutoNum type="arabicPeriod"/>
            </a:pPr>
            <a:r>
              <a:rPr lang="es-ES" dirty="0" smtClean="0"/>
              <a:t>Pantallas</a:t>
            </a:r>
          </a:p>
          <a:p>
            <a:pPr marL="914400" lvl="1" indent="-457200">
              <a:buFont typeface="+mj-lt"/>
              <a:buAutoNum type="arabicPeriod"/>
            </a:pPr>
            <a:r>
              <a:rPr lang="es-ES" dirty="0"/>
              <a:t>Evaluación</a:t>
            </a:r>
          </a:p>
          <a:p>
            <a:pPr marL="914400" lvl="1" indent="-457200">
              <a:buFont typeface="+mj-lt"/>
              <a:buAutoNum type="arabicPeriod"/>
            </a:pPr>
            <a:r>
              <a:rPr lang="es-ES" dirty="0"/>
              <a:t>Declaración de accesibilidad</a:t>
            </a:r>
          </a:p>
          <a:p>
            <a:pPr marL="914400" lvl="1" indent="-457200">
              <a:buFont typeface="+mj-lt"/>
              <a:buAutoNum type="arabicPeriod"/>
            </a:pPr>
            <a:r>
              <a:rPr lang="es-ES" dirty="0" smtClean="0"/>
              <a:t>Requisitos</a:t>
            </a:r>
          </a:p>
          <a:p>
            <a:r>
              <a:rPr lang="es-ES" dirty="0" smtClean="0"/>
              <a:t>Ejemplo en formato Excel</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14</a:t>
            </a:fld>
            <a:endParaRPr lang="es-ES" dirty="0"/>
          </a:p>
        </p:txBody>
      </p:sp>
    </p:spTree>
    <p:extLst>
      <p:ext uri="{BB962C8B-B14F-4D97-AF65-F5344CB8AC3E}">
        <p14:creationId xmlns:p14="http://schemas.microsoft.com/office/powerpoint/2010/main" val="14664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15</a:t>
            </a:fld>
            <a:endParaRPr lang="es-ES"/>
          </a:p>
        </p:txBody>
      </p:sp>
      <p:sp>
        <p:nvSpPr>
          <p:cNvPr id="6" name="Flecha derecha 5"/>
          <p:cNvSpPr/>
          <p:nvPr/>
        </p:nvSpPr>
        <p:spPr>
          <a:xfrm>
            <a:off x="604180" y="3562660"/>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4655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endParaRPr lang="es-ES" dirty="0"/>
          </a:p>
        </p:txBody>
      </p:sp>
      <p:sp>
        <p:nvSpPr>
          <p:cNvPr id="3" name="Marcador de contenido 2"/>
          <p:cNvSpPr>
            <a:spLocks noGrp="1"/>
          </p:cNvSpPr>
          <p:nvPr>
            <p:ph idx="1"/>
          </p:nvPr>
        </p:nvSpPr>
        <p:spPr/>
        <p:txBody>
          <a:bodyPr>
            <a:normAutofit lnSpcReduction="10000"/>
          </a:bodyPr>
          <a:lstStyle/>
          <a:p>
            <a:r>
              <a:rPr lang="es-ES" dirty="0" smtClean="0"/>
              <a:t>Se deben verificar los </a:t>
            </a:r>
            <a:r>
              <a:rPr lang="es-ES" dirty="0" smtClean="0"/>
              <a:t>152 </a:t>
            </a:r>
            <a:r>
              <a:rPr lang="es-ES" dirty="0" smtClean="0"/>
              <a:t>requisitos establecidos </a:t>
            </a:r>
            <a:r>
              <a:rPr lang="es-ES" dirty="0"/>
              <a:t>por </a:t>
            </a:r>
            <a:r>
              <a:rPr lang="es-ES" dirty="0" smtClean="0"/>
              <a:t>UNE EN 301549 V3.1.1 </a:t>
            </a:r>
            <a:endParaRPr lang="es-ES" dirty="0"/>
          </a:p>
          <a:p>
            <a:pPr lvl="1"/>
            <a:r>
              <a:rPr lang="es-ES" dirty="0" smtClean="0"/>
              <a:t>Requisitos condicionales</a:t>
            </a:r>
            <a:endParaRPr lang="es-ES" dirty="0"/>
          </a:p>
          <a:p>
            <a:pPr lvl="1"/>
            <a:r>
              <a:rPr lang="es-ES" dirty="0"/>
              <a:t>Requisitos </a:t>
            </a:r>
            <a:r>
              <a:rPr lang="es-ES" dirty="0" smtClean="0"/>
              <a:t>condicionales </a:t>
            </a:r>
            <a:r>
              <a:rPr lang="es-ES" dirty="0"/>
              <a:t>para funcionalidad cerrada</a:t>
            </a:r>
          </a:p>
          <a:p>
            <a:pPr lvl="1"/>
            <a:r>
              <a:rPr lang="es-ES" dirty="0" smtClean="0"/>
              <a:t>Requisitos incondicionales</a:t>
            </a:r>
            <a:endParaRPr lang="es-ES" dirty="0"/>
          </a:p>
          <a:p>
            <a:r>
              <a:rPr lang="es-ES" dirty="0" smtClean="0"/>
              <a:t>Los requisitos condicionales sólo hay que verificarlos si </a:t>
            </a:r>
            <a:r>
              <a:rPr lang="es-ES" dirty="0"/>
              <a:t>se satisface </a:t>
            </a:r>
            <a:r>
              <a:rPr lang="es-ES" dirty="0" smtClean="0"/>
              <a:t>una </a:t>
            </a:r>
            <a:r>
              <a:rPr lang="es-ES" dirty="0"/>
              <a:t>condición </a:t>
            </a:r>
            <a:r>
              <a:rPr lang="es-ES" dirty="0" smtClean="0"/>
              <a:t>específica en cada caso</a:t>
            </a:r>
          </a:p>
          <a:p>
            <a:r>
              <a:rPr lang="es-ES" dirty="0" smtClean="0"/>
              <a:t>Los requisitos </a:t>
            </a:r>
            <a:r>
              <a:rPr lang="es-ES" dirty="0" smtClean="0"/>
              <a:t>condicionales </a:t>
            </a:r>
            <a:r>
              <a:rPr lang="es-ES" dirty="0"/>
              <a:t>para funcionalidad </a:t>
            </a:r>
            <a:r>
              <a:rPr lang="es-ES" dirty="0" smtClean="0"/>
              <a:t>cerrada sólo hay que verificarlos si la app no permite el uso de tecnologías de apoyo</a:t>
            </a:r>
            <a:endParaRPr lang="es-ES" dirty="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16</a:t>
            </a:fld>
            <a:endParaRPr lang="es-ES" dirty="0"/>
          </a:p>
        </p:txBody>
      </p:sp>
    </p:spTree>
    <p:extLst>
      <p:ext uri="{BB962C8B-B14F-4D97-AF65-F5344CB8AC3E}">
        <p14:creationId xmlns:p14="http://schemas.microsoft.com/office/powerpoint/2010/main" val="733222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Categorías</a:t>
            </a:r>
            <a:endParaRPr lang="es-ES" dirty="0"/>
          </a:p>
        </p:txBody>
      </p:sp>
      <p:sp>
        <p:nvSpPr>
          <p:cNvPr id="3" name="Marcador de contenido 2"/>
          <p:cNvSpPr>
            <a:spLocks noGrp="1"/>
          </p:cNvSpPr>
          <p:nvPr>
            <p:ph idx="1"/>
          </p:nvPr>
        </p:nvSpPr>
        <p:spPr/>
        <p:txBody>
          <a:bodyPr/>
          <a:lstStyle/>
          <a:p>
            <a:r>
              <a:rPr lang="es-ES" dirty="0" smtClean="0"/>
              <a:t>Los </a:t>
            </a:r>
            <a:r>
              <a:rPr lang="es-ES" dirty="0" smtClean="0"/>
              <a:t>152 requisitos </a:t>
            </a:r>
            <a:r>
              <a:rPr lang="es-ES" dirty="0" smtClean="0"/>
              <a:t>se organizan en cinco categorías. </a:t>
            </a:r>
          </a:p>
          <a:p>
            <a:pPr lvl="1"/>
            <a:r>
              <a:rPr lang="es-ES" dirty="0" smtClean="0"/>
              <a:t>Nº 1 a </a:t>
            </a:r>
            <a:r>
              <a:rPr lang="es-ES" dirty="0" smtClean="0"/>
              <a:t>10. </a:t>
            </a:r>
            <a:r>
              <a:rPr lang="es-ES" dirty="0" smtClean="0"/>
              <a:t>Genéricos (condicionales)</a:t>
            </a:r>
            <a:endParaRPr lang="es-ES" dirty="0"/>
          </a:p>
          <a:p>
            <a:pPr lvl="1"/>
            <a:r>
              <a:rPr lang="es-ES" dirty="0" smtClean="0"/>
              <a:t>Nº </a:t>
            </a:r>
            <a:r>
              <a:rPr lang="es-ES" dirty="0" smtClean="0"/>
              <a:t>11 </a:t>
            </a:r>
            <a:r>
              <a:rPr lang="es-ES" dirty="0" smtClean="0"/>
              <a:t>a </a:t>
            </a:r>
            <a:r>
              <a:rPr lang="es-ES" dirty="0" smtClean="0"/>
              <a:t>22. </a:t>
            </a:r>
            <a:r>
              <a:rPr lang="es-ES" dirty="0" smtClean="0"/>
              <a:t>Comunicación bidireccional por voz (condicionales)</a:t>
            </a:r>
          </a:p>
          <a:p>
            <a:pPr lvl="1"/>
            <a:r>
              <a:rPr lang="es-ES" dirty="0" smtClean="0"/>
              <a:t>Nº </a:t>
            </a:r>
            <a:r>
              <a:rPr lang="es-ES" dirty="0" smtClean="0"/>
              <a:t>23 </a:t>
            </a:r>
            <a:r>
              <a:rPr lang="es-ES" dirty="0" smtClean="0"/>
              <a:t>a </a:t>
            </a:r>
            <a:r>
              <a:rPr lang="es-ES" dirty="0" smtClean="0"/>
              <a:t>29. </a:t>
            </a:r>
            <a:r>
              <a:rPr lang="es-ES" dirty="0" smtClean="0"/>
              <a:t>Capacidades de vídeo (condicionales)</a:t>
            </a:r>
          </a:p>
          <a:p>
            <a:pPr lvl="1"/>
            <a:r>
              <a:rPr lang="es-ES" dirty="0"/>
              <a:t>Nº </a:t>
            </a:r>
            <a:r>
              <a:rPr lang="es-ES" dirty="0" smtClean="0"/>
              <a:t>30 </a:t>
            </a:r>
            <a:r>
              <a:rPr lang="es-ES" dirty="0"/>
              <a:t>a </a:t>
            </a:r>
            <a:r>
              <a:rPr lang="es-ES" dirty="0" smtClean="0"/>
              <a:t>74. Documentos no web </a:t>
            </a:r>
            <a:r>
              <a:rPr lang="es-ES" dirty="0"/>
              <a:t>(</a:t>
            </a:r>
            <a:r>
              <a:rPr lang="es-ES" dirty="0" smtClean="0"/>
              <a:t>condicionales)</a:t>
            </a:r>
            <a:endParaRPr lang="es-ES" dirty="0"/>
          </a:p>
          <a:p>
            <a:pPr lvl="1"/>
            <a:r>
              <a:rPr lang="es-ES" dirty="0"/>
              <a:t>Nº </a:t>
            </a:r>
            <a:r>
              <a:rPr lang="es-ES" dirty="0" smtClean="0"/>
              <a:t>75 </a:t>
            </a:r>
            <a:r>
              <a:rPr lang="es-ES" dirty="0"/>
              <a:t>a </a:t>
            </a:r>
            <a:r>
              <a:rPr lang="es-ES" dirty="0" smtClean="0"/>
              <a:t>147</a:t>
            </a:r>
            <a:r>
              <a:rPr lang="es-ES" dirty="0"/>
              <a:t>. Software (</a:t>
            </a:r>
            <a:r>
              <a:rPr lang="es-ES" dirty="0" smtClean="0"/>
              <a:t>condicionales)</a:t>
            </a:r>
            <a:endParaRPr lang="es-ES" dirty="0"/>
          </a:p>
          <a:p>
            <a:pPr lvl="1"/>
            <a:r>
              <a:rPr lang="es-ES" dirty="0" smtClean="0"/>
              <a:t>Nº 147 </a:t>
            </a:r>
            <a:r>
              <a:rPr lang="es-ES" dirty="0" smtClean="0"/>
              <a:t>a </a:t>
            </a:r>
            <a:r>
              <a:rPr lang="es-ES" dirty="0" smtClean="0"/>
              <a:t>152</a:t>
            </a:r>
            <a:r>
              <a:rPr lang="es-ES" dirty="0" smtClean="0"/>
              <a:t>. Documentación </a:t>
            </a:r>
            <a:r>
              <a:rPr lang="es-ES" dirty="0"/>
              <a:t>y servicios de </a:t>
            </a:r>
            <a:r>
              <a:rPr lang="es-ES" dirty="0" smtClean="0"/>
              <a:t>apoyo (incondicionales)</a:t>
            </a:r>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17</a:t>
            </a:fld>
            <a:endParaRPr lang="es-ES" dirty="0"/>
          </a:p>
        </p:txBody>
      </p:sp>
    </p:spTree>
    <p:extLst>
      <p:ext uri="{BB962C8B-B14F-4D97-AF65-F5344CB8AC3E}">
        <p14:creationId xmlns:p14="http://schemas.microsoft.com/office/powerpoint/2010/main" val="2096456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Funcionalidad cerrada y abierta</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Hay </a:t>
            </a:r>
            <a:r>
              <a:rPr lang="es-ES" dirty="0" smtClean="0"/>
              <a:t>10 </a:t>
            </a:r>
            <a:r>
              <a:rPr lang="es-ES" dirty="0" smtClean="0"/>
              <a:t>requisitos con versiones para funcionalidad abierta o cerrada</a:t>
            </a:r>
          </a:p>
          <a:p>
            <a:r>
              <a:rPr lang="es-ES" dirty="0" smtClean="0"/>
              <a:t>Una funcionalidad cerrada es aquella que está </a:t>
            </a:r>
            <a:r>
              <a:rPr lang="es-ES" dirty="0"/>
              <a:t>limitada por características que impiden que un usuario pueda acoplar, instalar o usar productos de apoyo</a:t>
            </a:r>
            <a:r>
              <a:rPr lang="es-ES" dirty="0" smtClean="0"/>
              <a:t>.</a:t>
            </a:r>
          </a:p>
          <a:p>
            <a:r>
              <a:rPr lang="es-ES" dirty="0" smtClean="0"/>
              <a:t>Ejemplo</a:t>
            </a:r>
            <a:r>
              <a:rPr lang="es-ES" dirty="0"/>
              <a:t>: </a:t>
            </a:r>
            <a:endParaRPr lang="es-ES" dirty="0" smtClean="0"/>
          </a:p>
          <a:p>
            <a:pPr lvl="1"/>
            <a:r>
              <a:rPr lang="es-ES" b="1" i="1" dirty="0"/>
              <a:t>Requisito </a:t>
            </a:r>
            <a:r>
              <a:rPr lang="es-ES" b="1" i="1" dirty="0" smtClean="0"/>
              <a:t>Nº </a:t>
            </a:r>
            <a:r>
              <a:rPr lang="es-ES" b="1" i="1" dirty="0" smtClean="0"/>
              <a:t>75</a:t>
            </a:r>
            <a:r>
              <a:rPr lang="es-ES" b="1" i="1" dirty="0" smtClean="0"/>
              <a:t>: “11.1.1.1.1 </a:t>
            </a:r>
            <a:r>
              <a:rPr lang="es-ES" b="1" i="1" dirty="0"/>
              <a:t>Contenido no textual (funcionalidad abierta</a:t>
            </a:r>
            <a:r>
              <a:rPr lang="es-ES" b="1" i="1" dirty="0" smtClean="0"/>
              <a:t>)”. </a:t>
            </a:r>
            <a:r>
              <a:rPr lang="es-ES" i="1" dirty="0"/>
              <a:t>Cuando </a:t>
            </a:r>
            <a:r>
              <a:rPr lang="es-ES" i="1" dirty="0" smtClean="0"/>
              <a:t>la app proporcione </a:t>
            </a:r>
            <a:r>
              <a:rPr lang="es-ES" i="1" dirty="0"/>
              <a:t>una interfaz de usuario </a:t>
            </a:r>
            <a:r>
              <a:rPr lang="es-ES" i="1" dirty="0" smtClean="0"/>
              <a:t>que </a:t>
            </a:r>
            <a:r>
              <a:rPr lang="es-ES" i="1" dirty="0"/>
              <a:t>sea compatible con el acceso a los productos de apoyo de lectura de pantalla, </a:t>
            </a:r>
            <a:r>
              <a:rPr lang="es-ES" i="1" dirty="0" smtClean="0"/>
              <a:t>todo </a:t>
            </a:r>
            <a:r>
              <a:rPr lang="es-ES" i="1" dirty="0"/>
              <a:t>contenido no textual que se presenta al usuario </a:t>
            </a:r>
            <a:r>
              <a:rPr lang="es-ES" i="1" dirty="0" smtClean="0"/>
              <a:t>debe tener una </a:t>
            </a:r>
            <a:r>
              <a:rPr lang="es-ES" i="1" dirty="0"/>
              <a:t>alternativa textual que </a:t>
            </a:r>
            <a:r>
              <a:rPr lang="es-ES" i="1" dirty="0" smtClean="0"/>
              <a:t>cumpla </a:t>
            </a:r>
            <a:r>
              <a:rPr lang="es-ES" i="1" dirty="0"/>
              <a:t>el mismo </a:t>
            </a:r>
            <a:r>
              <a:rPr lang="es-ES" i="1" dirty="0" smtClean="0"/>
              <a:t>propósito.</a:t>
            </a:r>
            <a:endParaRPr lang="es-ES" i="1" dirty="0"/>
          </a:p>
          <a:p>
            <a:pPr lvl="1"/>
            <a:r>
              <a:rPr lang="es-ES" b="1" i="1" dirty="0" smtClean="0"/>
              <a:t>Requisito Nº </a:t>
            </a:r>
            <a:r>
              <a:rPr lang="es-ES" b="1" i="1" dirty="0" smtClean="0"/>
              <a:t>76</a:t>
            </a:r>
            <a:r>
              <a:rPr lang="es-ES" b="1" i="1" dirty="0" smtClean="0"/>
              <a:t>: “11.1.1.1.2 </a:t>
            </a:r>
            <a:r>
              <a:rPr lang="es-ES" b="1" i="1" dirty="0"/>
              <a:t>Contenido no textual (funcionalidad cerrada</a:t>
            </a:r>
            <a:r>
              <a:rPr lang="es-ES" b="1" i="1" dirty="0" smtClean="0"/>
              <a:t>)”. </a:t>
            </a:r>
            <a:r>
              <a:rPr lang="es-ES" i="1" dirty="0" smtClean="0"/>
              <a:t>Cuando la app </a:t>
            </a:r>
            <a:r>
              <a:rPr lang="es-ES" i="1" dirty="0"/>
              <a:t>proporcione una interfaz de usuario que esté cerrada a los productos de apoyo de lectura de </a:t>
            </a:r>
            <a:r>
              <a:rPr lang="es-ES" i="1" dirty="0" smtClean="0"/>
              <a:t>pantalla y se presente </a:t>
            </a:r>
            <a:r>
              <a:rPr lang="es-ES" i="1" dirty="0"/>
              <a:t>contenido no textual, </a:t>
            </a:r>
            <a:r>
              <a:rPr lang="es-ES" i="1" dirty="0" smtClean="0"/>
              <a:t>una </a:t>
            </a:r>
            <a:r>
              <a:rPr lang="es-ES" i="1" dirty="0"/>
              <a:t>alternativa para el contenido no textual debe presentarse a los usuarios mediante salida de </a:t>
            </a:r>
            <a:r>
              <a:rPr lang="es-ES" i="1" dirty="0" smtClean="0"/>
              <a:t>voz.</a:t>
            </a:r>
          </a:p>
          <a:p>
            <a:pPr lvl="1"/>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18</a:t>
            </a:fld>
            <a:endParaRPr lang="es-ES" dirty="0"/>
          </a:p>
        </p:txBody>
      </p:sp>
    </p:spTree>
    <p:extLst>
      <p:ext uri="{BB962C8B-B14F-4D97-AF65-F5344CB8AC3E}">
        <p14:creationId xmlns:p14="http://schemas.microsoft.com/office/powerpoint/2010/main" val="4075236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Requisitos genéricos </a:t>
            </a:r>
            <a:r>
              <a:rPr lang="es-ES" dirty="0" smtClean="0"/>
              <a:t>1/3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79043856"/>
              </p:ext>
            </p:extLst>
          </p:nvPr>
        </p:nvGraphicFramePr>
        <p:xfrm>
          <a:off x="527050" y="1492250"/>
          <a:ext cx="11026775" cy="4686733"/>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21054">
                <a:tc>
                  <a:txBody>
                    <a:bodyPr/>
                    <a:lstStyle/>
                    <a:p>
                      <a:pPr algn="ctr"/>
                      <a:r>
                        <a:rPr lang="es-ES" dirty="0" smtClean="0"/>
                        <a:t>REQUISITOS</a:t>
                      </a:r>
                      <a:r>
                        <a:rPr lang="es-ES" baseline="0" dirty="0" smtClean="0"/>
                        <a:t> GENÉRICOS (CONDICIONALES) </a:t>
                      </a:r>
                      <a:r>
                        <a:rPr lang="es-ES" baseline="0" dirty="0" smtClean="0"/>
                        <a:t>1/3</a:t>
                      </a:r>
                      <a:endParaRPr lang="es-ES" dirty="0"/>
                    </a:p>
                  </a:txBody>
                  <a:tcPr/>
                </a:tc>
                <a:extLst>
                  <a:ext uri="{0D108BD9-81ED-4DB2-BD59-A6C34878D82A}">
                    <a16:rowId xmlns:a16="http://schemas.microsoft.com/office/drawing/2014/main" xmlns="" val="10000"/>
                  </a:ext>
                </a:extLst>
              </a:tr>
              <a:tr h="1029133">
                <a:tc>
                  <a:txBody>
                    <a:bodyPr/>
                    <a:lstStyle/>
                    <a:p>
                      <a:r>
                        <a:rPr lang="es-ES" b="1" dirty="0" smtClean="0"/>
                        <a:t>(1)</a:t>
                      </a:r>
                      <a:r>
                        <a:rPr lang="es-ES" b="1" baseline="0" dirty="0" smtClean="0"/>
                        <a:t> </a:t>
                      </a:r>
                      <a:r>
                        <a:rPr lang="es-ES" b="1" dirty="0" smtClean="0"/>
                        <a:t>5.2 Activación de características de accesibilidad. </a:t>
                      </a:r>
                      <a:r>
                        <a:rPr lang="es-ES" dirty="0" smtClean="0"/>
                        <a:t>Cuando la app</a:t>
                      </a:r>
                      <a:r>
                        <a:rPr lang="es-ES" baseline="0" dirty="0" smtClean="0"/>
                        <a:t> </a:t>
                      </a:r>
                      <a:r>
                        <a:rPr lang="es-ES" dirty="0" smtClean="0"/>
                        <a:t>tenga características de accesibilidad documentadas, debe ser posible activar aquellas características de accesibilidad documentadas que sean necesarias para satisfacer una necesidad específica sin tener que recurrir para ello a un método que no sea compatible con esa necesidad.</a:t>
                      </a:r>
                      <a:endParaRPr lang="es-ES" dirty="0"/>
                    </a:p>
                  </a:txBody>
                  <a:tcPr/>
                </a:tc>
                <a:extLst>
                  <a:ext uri="{0D108BD9-81ED-4DB2-BD59-A6C34878D82A}">
                    <a16:rowId xmlns:a16="http://schemas.microsoft.com/office/drawing/2014/main" xmlns="" val="10001"/>
                  </a:ext>
                </a:extLst>
              </a:tr>
              <a:tr h="791640">
                <a:tc>
                  <a:txBody>
                    <a:bodyPr/>
                    <a:lstStyle/>
                    <a:p>
                      <a:r>
                        <a:rPr lang="es-ES" b="1" dirty="0" smtClean="0"/>
                        <a:t>(2) 5.3 Biométrica. </a:t>
                      </a:r>
                      <a:r>
                        <a:rPr lang="es-ES" dirty="0" smtClean="0"/>
                        <a:t>Cuando la app use características biológicas, como las huellas dactilares, los patrones de la retina, la voz y la cara, no debe depender del uso de una característica biológica particular como único medio de identificación del usuario o de control de la app.</a:t>
                      </a:r>
                      <a:endParaRPr lang="es-ES" dirty="0"/>
                    </a:p>
                  </a:txBody>
                  <a:tcPr/>
                </a:tc>
                <a:extLst>
                  <a:ext uri="{0D108BD9-81ED-4DB2-BD59-A6C34878D82A}">
                    <a16:rowId xmlns:a16="http://schemas.microsoft.com/office/drawing/2014/main" xmlns="" val="10002"/>
                  </a:ext>
                </a:extLst>
              </a:tr>
              <a:tr h="1029133">
                <a:tc>
                  <a:txBody>
                    <a:bodyPr/>
                    <a:lstStyle/>
                    <a:p>
                      <a:r>
                        <a:rPr lang="es-ES" b="1" dirty="0" smtClean="0"/>
                        <a:t>(3) 5.4 Preservación de la información de accesibilidad durante una conversión. </a:t>
                      </a:r>
                      <a:r>
                        <a:rPr lang="es-ES" dirty="0" smtClean="0"/>
                        <a:t>Cuando la app convierta informaciones o comunicaciones, debe preservar toda la información que se proporciona a efectos de la accesibilidad que no esté sujeta al derecho de propiedad intelectual en la medida en que el formato de destino pueda contener o sea compatible con esa información.</a:t>
                      </a:r>
                      <a:endParaRPr lang="es-ES" dirty="0"/>
                    </a:p>
                  </a:txBody>
                  <a:tcPr/>
                </a:tc>
                <a:extLst>
                  <a:ext uri="{0D108BD9-81ED-4DB2-BD59-A6C34878D82A}">
                    <a16:rowId xmlns:a16="http://schemas.microsoft.com/office/drawing/2014/main" xmlns="" val="10003"/>
                  </a:ext>
                </a:extLst>
              </a:tr>
              <a:tr h="1029133">
                <a:tc>
                  <a:txBody>
                    <a:bodyPr/>
                    <a:lstStyle/>
                    <a:p>
                      <a:r>
                        <a:rPr lang="es-ES" b="1" dirty="0" smtClean="0"/>
                        <a:t>(4) </a:t>
                      </a:r>
                      <a:r>
                        <a:rPr lang="es-ES" b="1" dirty="0" smtClean="0"/>
                        <a:t>5.5.1 Modo de accionamiento. </a:t>
                      </a:r>
                      <a:r>
                        <a:rPr lang="es-ES" dirty="0" smtClean="0"/>
                        <a:t>Cuando la app utilice elementos accionables, cuya operación requiera las acciones de agarrar, pinzar o girar la muñeca, debe proporcionar un modo alternativo de accionamiento accesible que no requiera estas acciones.</a:t>
                      </a:r>
                      <a:endParaRPr lang="es-ES" dirty="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19</a:t>
            </a:fld>
            <a:endParaRPr lang="es-ES" dirty="0"/>
          </a:p>
        </p:txBody>
      </p:sp>
    </p:spTree>
    <p:extLst>
      <p:ext uri="{BB962C8B-B14F-4D97-AF65-F5344CB8AC3E}">
        <p14:creationId xmlns:p14="http://schemas.microsoft.com/office/powerpoint/2010/main" val="302337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ES" dirty="0"/>
              <a:t>Evaluación de la accesibilidad de </a:t>
            </a:r>
            <a:r>
              <a:rPr lang="es-ES" dirty="0" smtClean="0"/>
              <a:t>apps</a:t>
            </a:r>
            <a:br>
              <a:rPr lang="es-ES" dirty="0" smtClean="0"/>
            </a:br>
            <a:r>
              <a:rPr lang="es-ES" dirty="0" smtClean="0"/>
              <a:t>aplicando </a:t>
            </a:r>
            <a:r>
              <a:rPr lang="es-ES" dirty="0"/>
              <a:t>EN 301549 </a:t>
            </a:r>
            <a:r>
              <a:rPr lang="es-ES" dirty="0" smtClean="0"/>
              <a:t>V3.1.1</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a:t>
            </a:fld>
            <a:endParaRPr lang="es-ES"/>
          </a:p>
        </p:txBody>
      </p:sp>
      <p:sp>
        <p:nvSpPr>
          <p:cNvPr id="2" name="Marcador de contenido 1"/>
          <p:cNvSpPr>
            <a:spLocks noGrp="1"/>
          </p:cNvSpPr>
          <p:nvPr>
            <p:ph idx="1"/>
          </p:nvPr>
        </p:nvSpPr>
        <p:spPr/>
        <p:txBody>
          <a:bodyPr/>
          <a:lstStyle/>
          <a:p>
            <a:r>
              <a:rPr lang="es-ES" dirty="0"/>
              <a:t>Estándar EN 301549 V3.1.1 (2019), equivalente a UNE-EN 301549:2020</a:t>
            </a:r>
          </a:p>
          <a:p>
            <a:endParaRPr lang="es-ES" dirty="0"/>
          </a:p>
        </p:txBody>
      </p:sp>
      <p:pic>
        <p:nvPicPr>
          <p:cNvPr id="11" name="Imagen 10">
            <a:hlinkClick r:id="rId3"/>
          </p:cNvPr>
          <p:cNvPicPr>
            <a:picLocks noChangeAspect="1"/>
          </p:cNvPicPr>
          <p:nvPr/>
        </p:nvPicPr>
        <p:blipFill>
          <a:blip r:embed="rId4"/>
          <a:stretch>
            <a:fillRect/>
          </a:stretch>
        </p:blipFill>
        <p:spPr>
          <a:xfrm>
            <a:off x="6988059" y="2266122"/>
            <a:ext cx="2919146" cy="4281042"/>
          </a:xfrm>
          <a:prstGeom prst="rect">
            <a:avLst/>
          </a:prstGeom>
          <a:ln>
            <a:solidFill>
              <a:schemeClr val="tx1"/>
            </a:solidFill>
          </a:ln>
        </p:spPr>
      </p:pic>
      <p:pic>
        <p:nvPicPr>
          <p:cNvPr id="12" name="Imagen 11">
            <a:hlinkClick r:id="rId5"/>
          </p:cNvPr>
          <p:cNvPicPr>
            <a:picLocks noChangeAspect="1"/>
          </p:cNvPicPr>
          <p:nvPr/>
        </p:nvPicPr>
        <p:blipFill>
          <a:blip r:embed="rId6"/>
          <a:stretch>
            <a:fillRect/>
          </a:stretch>
        </p:blipFill>
        <p:spPr>
          <a:xfrm>
            <a:off x="2322798" y="2266122"/>
            <a:ext cx="3019375" cy="4281042"/>
          </a:xfrm>
          <a:prstGeom prst="rect">
            <a:avLst/>
          </a:prstGeom>
          <a:noFill/>
          <a:ln>
            <a:solidFill>
              <a:schemeClr val="tx1"/>
            </a:solidFill>
          </a:ln>
        </p:spPr>
      </p:pic>
    </p:spTree>
    <p:extLst>
      <p:ext uri="{BB962C8B-B14F-4D97-AF65-F5344CB8AC3E}">
        <p14:creationId xmlns:p14="http://schemas.microsoft.com/office/powerpoint/2010/main" val="37555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Requisitos a verificar</a:t>
            </a:r>
            <a:br>
              <a:rPr lang="es-ES" dirty="0" smtClean="0"/>
            </a:br>
            <a:r>
              <a:rPr lang="es-ES" dirty="0" smtClean="0"/>
              <a:t>Requisitos genéricos </a:t>
            </a:r>
            <a:r>
              <a:rPr lang="es-ES" dirty="0" smtClean="0"/>
              <a:t>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75877592"/>
              </p:ext>
            </p:extLst>
          </p:nvPr>
        </p:nvGraphicFramePr>
        <p:xfrm>
          <a:off x="527050" y="1492250"/>
          <a:ext cx="11026775" cy="45770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GENÉRICOS (CONDICIONALES) </a:t>
                      </a:r>
                      <a:r>
                        <a:rPr lang="es-ES" baseline="0" dirty="0" smtClean="0"/>
                        <a:t>2/3</a:t>
                      </a:r>
                      <a:endParaRPr lang="es-ES"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(5) 5.5.2 </a:t>
                      </a:r>
                      <a:r>
                        <a:rPr lang="es-ES" b="1" dirty="0" err="1" smtClean="0"/>
                        <a:t>Detectabilidad</a:t>
                      </a:r>
                      <a:r>
                        <a:rPr lang="es-ES" b="1" dirty="0" smtClean="0"/>
                        <a:t> de los elementos accionables. </a:t>
                      </a:r>
                      <a:r>
                        <a:rPr lang="es-ES" dirty="0" smtClean="0"/>
                        <a:t>Cuando la app utilice elementos accionables,</a:t>
                      </a:r>
                      <a:r>
                        <a:rPr lang="es-ES" baseline="0" dirty="0" smtClean="0"/>
                        <a:t> </a:t>
                      </a:r>
                      <a:r>
                        <a:rPr lang="es-ES" dirty="0" smtClean="0"/>
                        <a:t>debe</a:t>
                      </a:r>
                      <a:r>
                        <a:rPr lang="es-ES" baseline="0" dirty="0" smtClean="0"/>
                        <a:t> </a:t>
                      </a:r>
                      <a:r>
                        <a:rPr lang="es-ES" dirty="0" smtClean="0"/>
                        <a:t>proporcionar un medio que no requiera visión para detectar cada elemento accionable sin tener que realizar la acción asociada con el elemento accionable. Solución:</a:t>
                      </a:r>
                      <a:r>
                        <a:rPr lang="es-ES" baseline="0" dirty="0" smtClean="0"/>
                        <a:t> Una forma de satisfacer este requisito es </a:t>
                      </a:r>
                      <a:r>
                        <a:rPr lang="es-ES" dirty="0" smtClean="0"/>
                        <a:t>hacer que los elementos accionables sean detectables de forma táctil.</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(6) </a:t>
                      </a:r>
                      <a:r>
                        <a:rPr lang="es-ES" b="1" dirty="0" smtClean="0"/>
                        <a:t>5.6.1 Estado táctil o sonoro. </a:t>
                      </a:r>
                      <a:r>
                        <a:rPr lang="es-ES" dirty="0" smtClean="0"/>
                        <a:t>Cuando la app tenga un control de bloqueo o conmutación que se presente de forma visual al usuario, debe proporcionar por lo menos un modo de operación en el que el estado del control pueda determinarse de forma ya sea táctil o sonora sin accionar el control. Por ejemplo tecla «</a:t>
                      </a:r>
                      <a:r>
                        <a:rPr lang="es-ES" dirty="0" err="1" smtClean="0"/>
                        <a:t>Bloq</a:t>
                      </a:r>
                      <a:r>
                        <a:rPr lang="es-ES" dirty="0" smtClean="0"/>
                        <a:t> </a:t>
                      </a:r>
                      <a:r>
                        <a:rPr lang="es-ES" dirty="0" err="1" smtClean="0"/>
                        <a:t>Mayús</a:t>
                      </a:r>
                      <a:r>
                        <a:rPr lang="es-ES" dirty="0" smtClean="0"/>
                        <a:t>».</a:t>
                      </a:r>
                    </a:p>
                  </a:txBody>
                  <a:tcPr/>
                </a:tc>
              </a:tr>
              <a:tr h="370840">
                <a:tc>
                  <a:txBody>
                    <a:bodyPr/>
                    <a:lstStyle/>
                    <a:p>
                      <a:r>
                        <a:rPr lang="es-ES" b="1" dirty="0" smtClean="0"/>
                        <a:t>(7) </a:t>
                      </a:r>
                      <a:r>
                        <a:rPr lang="es-ES" b="1" dirty="0" smtClean="0"/>
                        <a:t>5.6.2 Estado visual. </a:t>
                      </a:r>
                      <a:r>
                        <a:rPr lang="es-ES" dirty="0" smtClean="0"/>
                        <a:t>Cuando la app tenga un control de bloqueo o conmutación que se presente de forma no visual al usuario, debe proporcionar por lo menos un modo de operación en el que el estado del control pueda determinarse de forma visual.</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(8) </a:t>
                      </a:r>
                      <a:r>
                        <a:rPr lang="es-ES" b="1" dirty="0" smtClean="0"/>
                        <a:t>5.7 Repetición de caracteres de teclado. </a:t>
                      </a:r>
                      <a:r>
                        <a:rPr lang="es-ES" dirty="0" smtClean="0"/>
                        <a:t>En el caso de que una app tenga una función de repetición de caracteres de teclado que no pueda desactivarse</a:t>
                      </a:r>
                      <a:r>
                        <a:rPr lang="es-ES" dirty="0" smtClean="0"/>
                        <a:t>: </a:t>
                      </a:r>
                    </a:p>
                    <a:p>
                      <a:r>
                        <a:rPr lang="es-ES" dirty="0" smtClean="0"/>
                        <a:t>a) el retraso anterior a la repetición de caracteres deben ser ajustable a por lo menos 2 s; y</a:t>
                      </a:r>
                    </a:p>
                    <a:p>
                      <a:r>
                        <a:rPr lang="es-ES" dirty="0" smtClean="0"/>
                        <a:t>b) la velocidad de repetición de caracteres deben poder reducirse hasta un carácter por cada 2 s.</a:t>
                      </a:r>
                      <a:endParaRPr lang="es-ES" dirty="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20</a:t>
            </a:fld>
            <a:endParaRPr lang="es-ES" dirty="0"/>
          </a:p>
        </p:txBody>
      </p:sp>
    </p:spTree>
    <p:extLst>
      <p:ext uri="{BB962C8B-B14F-4D97-AF65-F5344CB8AC3E}">
        <p14:creationId xmlns:p14="http://schemas.microsoft.com/office/powerpoint/2010/main" val="1373622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Requisitos a verificar</a:t>
            </a:r>
            <a:br>
              <a:rPr lang="es-ES" dirty="0" smtClean="0"/>
            </a:br>
            <a:r>
              <a:rPr lang="es-ES" dirty="0" smtClean="0"/>
              <a:t>Requisitos genéricos </a:t>
            </a:r>
            <a:r>
              <a:rPr lang="es-ES" dirty="0" smtClean="0"/>
              <a:t>3/3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271296488"/>
              </p:ext>
            </p:extLst>
          </p:nvPr>
        </p:nvGraphicFramePr>
        <p:xfrm>
          <a:off x="527050" y="1492250"/>
          <a:ext cx="11026775" cy="21996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GENÉRICOS (CONDICIONALES) </a:t>
                      </a:r>
                      <a:r>
                        <a:rPr lang="es-ES" baseline="0" dirty="0" smtClean="0"/>
                        <a:t>3/3</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(9) </a:t>
                      </a:r>
                      <a:r>
                        <a:rPr lang="es-ES" b="1" dirty="0" smtClean="0"/>
                        <a:t>5.8 Aceptación de pulsación doble de tecla. </a:t>
                      </a:r>
                      <a:r>
                        <a:rPr lang="es-ES" dirty="0" smtClean="0"/>
                        <a:t>En el caso de que una app</a:t>
                      </a:r>
                      <a:r>
                        <a:rPr lang="es-ES" baseline="0" dirty="0" smtClean="0"/>
                        <a:t> </a:t>
                      </a:r>
                      <a:r>
                        <a:rPr lang="es-ES" dirty="0" smtClean="0"/>
                        <a:t>tenga un teclado, el tiempo de espera después de pulsar cualquier tecla durante el cual no se admitirá otra pulsación de tecla que sea idéntica a la tecla anterior debe poder aumentarse hasta 0,5 s.</a:t>
                      </a:r>
                      <a:endParaRPr lang="es-ES" dirty="0"/>
                    </a:p>
                  </a:txBody>
                  <a:tcPr/>
                </a:tc>
                <a:extLst>
                  <a:ext uri="{0D108BD9-81ED-4DB2-BD59-A6C34878D82A}">
                    <a16:rowId xmlns:a16="http://schemas.microsoft.com/office/drawing/2014/main" xmlns="" val="10003"/>
                  </a:ext>
                </a:extLst>
              </a:tr>
              <a:tr h="370840">
                <a:tc>
                  <a:txBody>
                    <a:bodyPr/>
                    <a:lstStyle/>
                    <a:p>
                      <a:r>
                        <a:rPr lang="es-ES" b="1" dirty="0" smtClean="0"/>
                        <a:t>(10) </a:t>
                      </a:r>
                      <a:r>
                        <a:rPr lang="es-ES" b="1" dirty="0" smtClean="0"/>
                        <a:t>5.9 Acciones simultáneas del usuario. </a:t>
                      </a:r>
                      <a:r>
                        <a:rPr lang="es-ES" dirty="0" smtClean="0"/>
                        <a:t>Cuando la app use acciones simultáneas de usuario para su manejo, debe proporcionar por lo menos un modo de operación que no requiera acciones simultáneas por parte del usuario para manejarla. Ejemplos:</a:t>
                      </a:r>
                      <a:r>
                        <a:rPr lang="es-ES" baseline="0" dirty="0" smtClean="0"/>
                        <a:t> </a:t>
                      </a:r>
                      <a:r>
                        <a:rPr lang="es-ES" dirty="0" smtClean="0"/>
                        <a:t>pulsar dos o más teclas al mismo tiempo, tocar la pantalla con más de un dedo.</a:t>
                      </a:r>
                      <a:endParaRPr lang="es-ES" dirty="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21</a:t>
            </a:fld>
            <a:endParaRPr lang="es-ES" dirty="0"/>
          </a:p>
        </p:txBody>
      </p:sp>
    </p:spTree>
    <p:extLst>
      <p:ext uri="{BB962C8B-B14F-4D97-AF65-F5344CB8AC3E}">
        <p14:creationId xmlns:p14="http://schemas.microsoft.com/office/powerpoint/2010/main" val="3509877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a:t>
            </a:r>
            <a:r>
              <a:rPr lang="es-ES" dirty="0" smtClean="0"/>
              <a:t>1/3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400414921"/>
              </p:ext>
            </p:extLst>
          </p:nvPr>
        </p:nvGraphicFramePr>
        <p:xfrm>
          <a:off x="527050" y="1492250"/>
          <a:ext cx="11026775" cy="49428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COMUNICACIÓN BIDIRECCIONAL POR VOZ (CONDICIONALES) </a:t>
                      </a:r>
                      <a:r>
                        <a:rPr lang="es-ES" baseline="0" dirty="0" smtClean="0"/>
                        <a:t>1/3</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11) </a:t>
                      </a:r>
                      <a:r>
                        <a:rPr lang="es-ES" b="1" dirty="0" smtClean="0"/>
                        <a:t>6.1 Anchura de banda para voz. </a:t>
                      </a:r>
                      <a:r>
                        <a:rPr lang="es-ES" dirty="0" smtClean="0"/>
                        <a:t>Cuando la app proporcione comunicación bidireccional por voz, debe poder codificar y descodificar la comunicación bidireccional por voz con una gama de frecuencias cuyo límite superior sea como mínimo 7000 Hz a fin de proporcionar una buena calidad de audio.</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(12) 6.2.1.1 Prestación de RTT. </a:t>
                      </a:r>
                      <a:r>
                        <a:rPr lang="es-ES" dirty="0" smtClean="0"/>
                        <a:t>Cuando la app se encuentre en un modo que proporcione una comunicación bidireccional por voz, debe proporcionar un modo de comunicación bidireccional mediante texto en tiempo real (RTT).</a:t>
                      </a:r>
                      <a:endParaRPr lang="es-ES"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(13) 6.2.1.2 Prestación de RTT. </a:t>
                      </a:r>
                      <a:r>
                        <a:rPr lang="es-ES" dirty="0" smtClean="0"/>
                        <a:t>Cuando la app proporcione un medio de comunicación bidireccional por voz para permitir a los usuarios comunicarse mediante texto en tiempo real (RTT), debe permitir la transmisión simultánea de voz y texto a través de una única conexión de usuario.</a:t>
                      </a:r>
                    </a:p>
                  </a:txBody>
                  <a:tcPr/>
                </a:tc>
              </a:tr>
              <a:tr h="370840">
                <a:tc>
                  <a:txBody>
                    <a:bodyPr/>
                    <a:lstStyle/>
                    <a:p>
                      <a:r>
                        <a:rPr lang="es-ES" b="1" dirty="0" smtClean="0"/>
                        <a:t>(</a:t>
                      </a:r>
                      <a:r>
                        <a:rPr lang="es-ES" b="1" dirty="0" smtClean="0"/>
                        <a:t>14) 6.2.2.1 Presentación en pantalla diferenciable visualmente.</a:t>
                      </a:r>
                      <a:r>
                        <a:rPr lang="es-ES" b="1" baseline="0" dirty="0" smtClean="0"/>
                        <a:t> </a:t>
                      </a:r>
                      <a:r>
                        <a:rPr lang="es-ES" dirty="0" smtClean="0"/>
                        <a:t>Cuando la app tenga capacidades de envío y recepción de RTT, el texto enviado que se muestra debe encontrarse visualmente diferenciado y separado del texto recibido.</a:t>
                      </a:r>
                      <a:endParaRPr lang="es-ES" dirty="0"/>
                    </a:p>
                  </a:txBody>
                  <a:tcPr/>
                </a:tc>
                <a:extLst>
                  <a:ext uri="{0D108BD9-81ED-4DB2-BD59-A6C34878D82A}">
                    <a16:rowId xmlns:a16="http://schemas.microsoft.com/office/drawing/2014/main" xmlns="" val="10003"/>
                  </a:ext>
                </a:extLst>
              </a:tr>
              <a:tr h="370840">
                <a:tc>
                  <a:txBody>
                    <a:bodyPr/>
                    <a:lstStyle/>
                    <a:p>
                      <a:r>
                        <a:rPr lang="es-ES" b="1" dirty="0" smtClean="0"/>
                        <a:t>(15) 6.2.2.2 Dirección de envío y recepción determinable por software. </a:t>
                      </a:r>
                      <a:r>
                        <a:rPr lang="es-ES" dirty="0" smtClean="0"/>
                        <a:t>Cuando la app tenga capacidades de envío y recepción de RTT, la dirección de envío y recepción del texto transmitido debe poder determinarse por software (por ejemplo, por un lector de pantalla), salvo que el RTT esté implementado como funcionalidad cerrada.</a:t>
                      </a:r>
                      <a:endParaRPr lang="es-ES" dirty="0"/>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22</a:t>
            </a:fld>
            <a:endParaRPr lang="es-ES" dirty="0"/>
          </a:p>
        </p:txBody>
      </p:sp>
    </p:spTree>
    <p:extLst>
      <p:ext uri="{BB962C8B-B14F-4D97-AF65-F5344CB8AC3E}">
        <p14:creationId xmlns:p14="http://schemas.microsoft.com/office/powerpoint/2010/main" val="3918086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a:t>
            </a:r>
            <a:r>
              <a:rPr lang="es-ES" dirty="0" smtClean="0"/>
              <a:t>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78526132"/>
              </p:ext>
            </p:extLst>
          </p:nvPr>
        </p:nvGraphicFramePr>
        <p:xfrm>
          <a:off x="527050" y="1492250"/>
          <a:ext cx="11026775" cy="43942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COMUNICACIÓN BIDIRECCIONAL POR VOZ (CONDICIONALES) </a:t>
                      </a:r>
                      <a:r>
                        <a:rPr lang="es-ES" baseline="0" dirty="0" smtClean="0"/>
                        <a:t>2/3</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(16) 6.2.3 Interoperabilidad. </a:t>
                      </a:r>
                      <a:r>
                        <a:rPr lang="es-ES" dirty="0" smtClean="0"/>
                        <a:t>Cuando la app con funcionalidad RTT </a:t>
                      </a:r>
                      <a:r>
                        <a:rPr lang="es-ES" dirty="0" err="1" smtClean="0"/>
                        <a:t>interopere</a:t>
                      </a:r>
                      <a:r>
                        <a:rPr lang="es-ES" dirty="0" smtClean="0"/>
                        <a:t> con otra app o </a:t>
                      </a:r>
                      <a:r>
                        <a:rPr lang="es-ES" baseline="0" dirty="0" smtClean="0"/>
                        <a:t>sistema </a:t>
                      </a:r>
                      <a:r>
                        <a:rPr lang="es-ES" dirty="0" smtClean="0"/>
                        <a:t>con funcionalidad RTT, ambos deben ser compatibles con un mecanismo</a:t>
                      </a:r>
                      <a:r>
                        <a:rPr lang="es-ES" baseline="0" dirty="0" smtClean="0"/>
                        <a:t> estándar </a:t>
                      </a:r>
                      <a:r>
                        <a:rPr lang="es-ES" dirty="0" smtClean="0"/>
                        <a:t>de interoperabilidad RTT.</a:t>
                      </a:r>
                      <a:endParaRPr lang="es-ES" dirty="0"/>
                    </a:p>
                  </a:txBody>
                  <a:tcPr/>
                </a:tc>
              </a:tr>
              <a:tr h="370840">
                <a:tc>
                  <a:txBody>
                    <a:bodyPr/>
                    <a:lstStyle/>
                    <a:p>
                      <a:r>
                        <a:rPr lang="es-ES" b="1" dirty="0" smtClean="0"/>
                        <a:t>(</a:t>
                      </a:r>
                      <a:r>
                        <a:rPr lang="es-ES" b="1" dirty="0" smtClean="0"/>
                        <a:t>17) </a:t>
                      </a:r>
                      <a:r>
                        <a:rPr lang="es-ES" b="1" dirty="0" smtClean="0"/>
                        <a:t>6.2.4 Capacidad de respuesta del texto en tiempo real. </a:t>
                      </a:r>
                      <a:r>
                        <a:rPr lang="es-ES" dirty="0" smtClean="0"/>
                        <a:t>Cuando la</a:t>
                      </a:r>
                      <a:r>
                        <a:rPr lang="es-ES" baseline="0" dirty="0" smtClean="0"/>
                        <a:t> app</a:t>
                      </a:r>
                      <a:r>
                        <a:rPr lang="es-ES" dirty="0" smtClean="0"/>
                        <a:t> utilice una entrada de RTT, dicha entrada de RTT debe transmitirse a la red compatible con RTT dentro de un segundo a partir de la introducción de la entrada.</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smtClean="0"/>
                        <a:t>18) </a:t>
                      </a:r>
                      <a:r>
                        <a:rPr lang="es-ES" b="1" dirty="0" smtClean="0"/>
                        <a:t>6.3 Identificación de llamadas. </a:t>
                      </a:r>
                      <a:r>
                        <a:rPr lang="es-ES" dirty="0" smtClean="0"/>
                        <a:t>Cuando la app proporcione identificación de llamadas o funciones similares de telecomunicación, la identificación de llamadas y funciones similares de telecomunicación deben estar disponibles en forma textual y en por lo menos otra modalidad.</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(19) 6.4 Alternativas a los servicios basados en voz. </a:t>
                      </a:r>
                      <a:r>
                        <a:rPr lang="es-ES" dirty="0" smtClean="0"/>
                        <a:t>Cuando la app proporcione un servicio de comunicación basado en voz en tiempo real e igualmente facilidades de buzón de voz, asistente automático o respuesta interactiva de voz, la app debe ofrecer a los usuarios un modo de acceder a la información, así como de realizar las tareas facilitadas por la app sin que sea necesario  el uso de la audición o de la voz.</a:t>
                      </a:r>
                      <a:endParaRPr lang="es-ES" dirty="0"/>
                    </a:p>
                  </a:txBody>
                  <a:tcPr/>
                </a:tc>
              </a:tr>
              <a:tr h="370840">
                <a:tc>
                  <a:txBody>
                    <a:bodyPr/>
                    <a:lstStyle/>
                    <a:p>
                      <a:r>
                        <a:rPr lang="es-ES" b="1" dirty="0" smtClean="0"/>
                        <a:t>(20) </a:t>
                      </a:r>
                      <a:r>
                        <a:rPr lang="es-ES" b="1" dirty="0" smtClean="0"/>
                        <a:t>6.5.2 a) Resolución</a:t>
                      </a:r>
                      <a:r>
                        <a:rPr lang="es-ES" dirty="0" smtClean="0"/>
                        <a:t>. En el caso de que una app que proporcione comunicación bidireccional por voz incluya una funcionalidad de vídeo en tiempo real,</a:t>
                      </a:r>
                      <a:r>
                        <a:rPr lang="es-ES" baseline="0" dirty="0" smtClean="0"/>
                        <a:t> </a:t>
                      </a:r>
                      <a:r>
                        <a:rPr lang="es-ES" dirty="0" smtClean="0"/>
                        <a:t>debe ser compatible con una resolución </a:t>
                      </a:r>
                      <a:r>
                        <a:rPr lang="es-ES" dirty="0" smtClean="0"/>
                        <a:t>QVGA.</a:t>
                      </a:r>
                      <a:endParaRPr lang="es-ES" dirty="0" smtClean="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23</a:t>
            </a:fld>
            <a:endParaRPr lang="es-ES" dirty="0"/>
          </a:p>
        </p:txBody>
      </p:sp>
    </p:spTree>
    <p:extLst>
      <p:ext uri="{BB962C8B-B14F-4D97-AF65-F5344CB8AC3E}">
        <p14:creationId xmlns:p14="http://schemas.microsoft.com/office/powerpoint/2010/main" val="2231365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a:t>
            </a:r>
            <a:r>
              <a:rPr lang="es-ES" dirty="0" smtClean="0"/>
              <a:t>3/3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332756438"/>
              </p:ext>
            </p:extLst>
          </p:nvPr>
        </p:nvGraphicFramePr>
        <p:xfrm>
          <a:off x="527050" y="1492250"/>
          <a:ext cx="11026775" cy="21996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COMUNICACIÓN BIDIRECCIONAL POR VOZ (CONDICIONALES) </a:t>
                      </a:r>
                      <a:r>
                        <a:rPr lang="es-ES" baseline="0" dirty="0" smtClean="0"/>
                        <a:t>3/3</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(21) </a:t>
                      </a:r>
                      <a:r>
                        <a:rPr lang="es-ES" b="1" dirty="0" smtClean="0"/>
                        <a:t>6.5.3 a) Frecuencia de imagen. </a:t>
                      </a:r>
                      <a:r>
                        <a:rPr lang="es-ES" dirty="0" smtClean="0"/>
                        <a:t>En el caso de que una app</a:t>
                      </a:r>
                      <a:r>
                        <a:rPr lang="es-ES" baseline="0" dirty="0" smtClean="0"/>
                        <a:t> q</a:t>
                      </a:r>
                      <a:r>
                        <a:rPr lang="es-ES" dirty="0" smtClean="0"/>
                        <a:t>ue proporcione comunicación bidireccional por voz incluya una funcionalidad de vídeo en tiempo real,</a:t>
                      </a:r>
                      <a:r>
                        <a:rPr lang="es-ES" baseline="0" dirty="0" smtClean="0"/>
                        <a:t> </a:t>
                      </a:r>
                      <a:r>
                        <a:rPr lang="es-ES" dirty="0" smtClean="0"/>
                        <a:t>debe ser compatible con una frecuencia de imagen de </a:t>
                      </a:r>
                      <a:r>
                        <a:rPr lang="es-ES" dirty="0" smtClean="0"/>
                        <a:t>20 </a:t>
                      </a:r>
                      <a:r>
                        <a:rPr lang="es-ES" dirty="0" smtClean="0"/>
                        <a:t>FPS como mínimo.</a:t>
                      </a:r>
                    </a:p>
                  </a:txBody>
                  <a:tcPr/>
                </a:tc>
                <a:extLst>
                  <a:ext uri="{0D108BD9-81ED-4DB2-BD59-A6C34878D82A}">
                    <a16:rowId xmlns:a16="http://schemas.microsoft.com/office/drawing/2014/main" xmlns="" val="10004"/>
                  </a:ext>
                </a:extLst>
              </a:tr>
              <a:tr h="370840">
                <a:tc>
                  <a:txBody>
                    <a:bodyPr/>
                    <a:lstStyle/>
                    <a:p>
                      <a:r>
                        <a:rPr lang="es-ES" b="1" dirty="0" smtClean="0"/>
                        <a:t>(22) 6.5.4 Sincronización de audio y vídeo. </a:t>
                      </a:r>
                      <a:r>
                        <a:rPr lang="es-ES" dirty="0" smtClean="0"/>
                        <a:t>En el caso de que una app que proporcione comunicación bidireccional por voz incluya una funcionalidad de vídeo en tiempo real, debe  garantizar una diferencia temporal máxima de100ms entre la presentación de la voz y el vídeo al usuario.</a:t>
                      </a:r>
                      <a:endParaRPr lang="es-ES" dirty="0" smtClean="0"/>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24</a:t>
            </a:fld>
            <a:endParaRPr lang="es-ES" dirty="0"/>
          </a:p>
        </p:txBody>
      </p:sp>
    </p:spTree>
    <p:extLst>
      <p:ext uri="{BB962C8B-B14F-4D97-AF65-F5344CB8AC3E}">
        <p14:creationId xmlns:p14="http://schemas.microsoft.com/office/powerpoint/2010/main" val="3791825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5952267"/>
              </p:ext>
            </p:extLst>
          </p:nvPr>
        </p:nvGraphicFramePr>
        <p:xfrm>
          <a:off x="527050" y="1492250"/>
          <a:ext cx="11026775" cy="31140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CAPACIDADES DE VÍDEO (CONDICIONALES) 1/2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(23) </a:t>
                      </a:r>
                      <a:r>
                        <a:rPr lang="es-ES" b="1" dirty="0" smtClean="0"/>
                        <a:t>7.1.1 Reproducción del subtitulado. </a:t>
                      </a:r>
                      <a:r>
                        <a:rPr lang="es-ES" dirty="0" smtClean="0"/>
                        <a:t>Cuando la app permita visualizar vídeo con audio sincronizado, debe tener un modo de operación que permita visualizar los subtítulos disponibles (y considerar la velocidad, el color y la ubicación). En el caso de que se proporcionen subtítulos ocultos como parte del contenido, debe permitir al usuario seleccionar la visualización de los subtítulos.</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(24) </a:t>
                      </a:r>
                      <a:r>
                        <a:rPr lang="es-ES" b="1" dirty="0" smtClean="0"/>
                        <a:t>7.1.2 Sincronización del subtitulado. </a:t>
                      </a:r>
                      <a:r>
                        <a:rPr lang="es-ES" dirty="0" smtClean="0"/>
                        <a:t>Cuando la app permita visualizar subtítulos, el mecanismo para visualizar los subtítulos debe preservar la sincronización entre el audio y los correspondientes subtítulos.</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a:t>
                      </a:r>
                      <a:r>
                        <a:rPr lang="es-ES" b="1" dirty="0" smtClean="0"/>
                        <a:t>25) </a:t>
                      </a:r>
                      <a:r>
                        <a:rPr lang="es-ES" b="1" dirty="0" smtClean="0"/>
                        <a:t>7.1.3 Preservación del subtitulado. </a:t>
                      </a:r>
                      <a:r>
                        <a:rPr lang="es-ES" dirty="0" smtClean="0"/>
                        <a:t>Cuando la app transmita, convierta o grabe vídeo con audio sincronizado, debe preservar los datos de los subtítulos de forma que puedan visualizarse en consonancia con los apartados 7.1.1 y 7.1.2.</a:t>
                      </a:r>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25</a:t>
            </a:fld>
            <a:endParaRPr lang="es-ES" dirty="0"/>
          </a:p>
        </p:txBody>
      </p:sp>
    </p:spTree>
    <p:extLst>
      <p:ext uri="{BB962C8B-B14F-4D97-AF65-F5344CB8AC3E}">
        <p14:creationId xmlns:p14="http://schemas.microsoft.com/office/powerpoint/2010/main" val="770173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a:t>
            </a:r>
            <a:r>
              <a:rPr lang="es-ES" dirty="0" smtClean="0"/>
              <a:t>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853091852"/>
              </p:ext>
            </p:extLst>
          </p:nvPr>
        </p:nvGraphicFramePr>
        <p:xfrm>
          <a:off x="527050" y="1492250"/>
          <a:ext cx="11026775" cy="45770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CAPACIDADES DE VÍDEO (CONDICIONALES) </a:t>
                      </a:r>
                      <a:r>
                        <a:rPr lang="es-ES" baseline="0" dirty="0" smtClean="0"/>
                        <a:t>2/2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26) </a:t>
                      </a:r>
                      <a:r>
                        <a:rPr lang="es-ES" b="1" dirty="0" smtClean="0"/>
                        <a:t>7.2.1 Reproducción de la </a:t>
                      </a:r>
                      <a:r>
                        <a:rPr lang="es-ES" b="1" dirty="0" err="1" smtClean="0"/>
                        <a:t>audiodescripción</a:t>
                      </a:r>
                      <a:r>
                        <a:rPr lang="es-ES" b="1" dirty="0" smtClean="0"/>
                        <a:t>. </a:t>
                      </a:r>
                      <a:r>
                        <a:rPr lang="es-ES" dirty="0" smtClean="0"/>
                        <a:t>Cuando la app permita visualizar vídeo con audio sincronizado, debe</a:t>
                      </a:r>
                      <a:r>
                        <a:rPr lang="es-ES" baseline="0" dirty="0" smtClean="0"/>
                        <a:t> </a:t>
                      </a:r>
                      <a:r>
                        <a:rPr lang="es-ES" dirty="0" smtClean="0"/>
                        <a:t>proporcionar un mecanismo para seleccionar la </a:t>
                      </a:r>
                      <a:r>
                        <a:rPr lang="es-ES" dirty="0" err="1" smtClean="0"/>
                        <a:t>audiodescripción</a:t>
                      </a:r>
                      <a:r>
                        <a:rPr lang="es-ES" dirty="0" smtClean="0"/>
                        <a:t> disponible y reproducirla por el canal de audio predeterminado. </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smtClean="0"/>
                        <a:t>27) </a:t>
                      </a:r>
                      <a:r>
                        <a:rPr lang="es-ES" b="1" dirty="0" smtClean="0"/>
                        <a:t>7.2.2 Sincronización de la </a:t>
                      </a:r>
                      <a:r>
                        <a:rPr lang="es-ES" b="1" dirty="0" err="1" smtClean="0"/>
                        <a:t>audiodescripción</a:t>
                      </a:r>
                      <a:r>
                        <a:rPr lang="es-ES" b="1" dirty="0" smtClean="0"/>
                        <a:t>. </a:t>
                      </a:r>
                      <a:r>
                        <a:rPr lang="es-ES" dirty="0" smtClean="0"/>
                        <a:t>Cuando la app disponga de un mecanismo para reproducir la </a:t>
                      </a:r>
                      <a:r>
                        <a:rPr lang="es-ES" dirty="0" err="1" smtClean="0"/>
                        <a:t>audiodescripción</a:t>
                      </a:r>
                      <a:r>
                        <a:rPr lang="es-ES" dirty="0" smtClean="0"/>
                        <a:t>, debe preservar la sincronización entre el contenido de audio o visual y la correspondiente </a:t>
                      </a:r>
                      <a:r>
                        <a:rPr lang="es-ES" dirty="0" err="1" smtClean="0"/>
                        <a:t>audiodescripción</a:t>
                      </a:r>
                      <a:r>
                        <a:rPr lang="es-ES" dirty="0" smtClean="0"/>
                        <a:t>.</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a:t>
                      </a:r>
                      <a:r>
                        <a:rPr lang="es-ES" b="1" dirty="0" smtClean="0"/>
                        <a:t>28) </a:t>
                      </a:r>
                      <a:r>
                        <a:rPr lang="es-ES" b="1" dirty="0" smtClean="0"/>
                        <a:t>7.2.3 Preservación de la </a:t>
                      </a:r>
                      <a:r>
                        <a:rPr lang="es-ES" b="1" dirty="0" err="1" smtClean="0"/>
                        <a:t>audiodescripción</a:t>
                      </a:r>
                      <a:r>
                        <a:rPr lang="es-ES" b="1" dirty="0" smtClean="0"/>
                        <a:t>. </a:t>
                      </a:r>
                      <a:r>
                        <a:rPr lang="es-ES" dirty="0" smtClean="0"/>
                        <a:t>Cuando la app transmita, convierta o grabe vídeo con audio sincronizado, debe preservar los datos de la </a:t>
                      </a:r>
                      <a:r>
                        <a:rPr lang="es-ES" dirty="0" err="1" smtClean="0"/>
                        <a:t>audiodescripción</a:t>
                      </a:r>
                      <a:r>
                        <a:rPr lang="es-ES" dirty="0" smtClean="0"/>
                        <a:t> de forma que esta pueda reproducirse en consonancia con los apartados 7.2.1 y 7.2.2.</a:t>
                      </a:r>
                    </a:p>
                  </a:txBody>
                  <a:tcPr/>
                </a:tc>
                <a:extLst>
                  <a:ext uri="{0D108BD9-81ED-4DB2-BD59-A6C34878D82A}">
                    <a16:rowId xmlns:a16="http://schemas.microsoft.com/office/drawing/2014/main" xmlns="" val="10003"/>
                  </a:ext>
                </a:extLst>
              </a:tr>
              <a:tr h="370840">
                <a:tc>
                  <a:txBody>
                    <a:bodyPr/>
                    <a:lstStyle/>
                    <a:p>
                      <a:r>
                        <a:rPr lang="es-ES" b="1" dirty="0" smtClean="0"/>
                        <a:t>(</a:t>
                      </a:r>
                      <a:r>
                        <a:rPr lang="es-ES" b="1" dirty="0" smtClean="0"/>
                        <a:t>29) </a:t>
                      </a:r>
                      <a:r>
                        <a:rPr lang="es-ES" b="1" dirty="0" smtClean="0"/>
                        <a:t>7.3 Controles de usuario para subtítulos y </a:t>
                      </a:r>
                      <a:r>
                        <a:rPr lang="es-ES" b="1" dirty="0" err="1" smtClean="0"/>
                        <a:t>audiodescripción</a:t>
                      </a:r>
                      <a:r>
                        <a:rPr lang="es-ES" b="1" dirty="0" smtClean="0"/>
                        <a:t>. </a:t>
                      </a:r>
                      <a:r>
                        <a:rPr lang="es-ES" dirty="0" smtClean="0"/>
                        <a:t>Cuando la app permita visualizar principalmente materiales que contienen vídeo con contenido de audio asociado, se deben proporcionar controles de usuario para activar el subtitulado y la </a:t>
                      </a:r>
                      <a:r>
                        <a:rPr lang="es-ES" dirty="0" err="1" smtClean="0"/>
                        <a:t>audiodescripción</a:t>
                      </a:r>
                      <a:r>
                        <a:rPr lang="es-ES" dirty="0" smtClean="0"/>
                        <a:t> al mismo nivel de interacción (es decir, que requieran el mismo número de pasos para completar la tarea) que los controles que el usuario utiliza de forma habitual para controlar los medios.</a:t>
                      </a:r>
                      <a:endParaRPr lang="es-ES" dirty="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26</a:t>
            </a:fld>
            <a:endParaRPr lang="es-ES" dirty="0"/>
          </a:p>
        </p:txBody>
      </p:sp>
    </p:spTree>
    <p:extLst>
      <p:ext uri="{BB962C8B-B14F-4D97-AF65-F5344CB8AC3E}">
        <p14:creationId xmlns:p14="http://schemas.microsoft.com/office/powerpoint/2010/main" val="598890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de </a:t>
            </a:r>
            <a:r>
              <a:rPr lang="es-ES" dirty="0" smtClean="0"/>
              <a:t>documentos no web</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El estándar EN </a:t>
            </a:r>
            <a:r>
              <a:rPr lang="es-ES" dirty="0" smtClean="0"/>
              <a:t>301549 V3.1.1 incluye 45 </a:t>
            </a:r>
            <a:r>
              <a:rPr lang="es-ES" dirty="0" smtClean="0"/>
              <a:t>requisitos que son equivalentes a </a:t>
            </a:r>
            <a:r>
              <a:rPr lang="es-ES" dirty="0" smtClean="0"/>
              <a:t>45 de los 50 criterios </a:t>
            </a:r>
            <a:r>
              <a:rPr lang="es-ES" dirty="0" smtClean="0"/>
              <a:t>de conformidad de </a:t>
            </a:r>
            <a:r>
              <a:rPr lang="es-ES" dirty="0" smtClean="0">
                <a:hlinkClick r:id="rId2"/>
              </a:rPr>
              <a:t>WCAG 2.1</a:t>
            </a:r>
            <a:r>
              <a:rPr lang="es-ES" dirty="0" smtClean="0"/>
              <a:t> de niveles A y AA, que pueden ser aplicables a </a:t>
            </a:r>
            <a:r>
              <a:rPr lang="es-ES" dirty="0" smtClean="0"/>
              <a:t>documentos no web qu</a:t>
            </a:r>
            <a:r>
              <a:rPr lang="es-ES" dirty="0" smtClean="0"/>
              <a:t>e contenga o proporcione una a</a:t>
            </a:r>
            <a:r>
              <a:rPr lang="es-ES" dirty="0" smtClean="0"/>
              <a:t>pp</a:t>
            </a:r>
            <a:endParaRPr lang="es-ES" dirty="0" smtClean="0"/>
          </a:p>
          <a:p>
            <a:r>
              <a:rPr lang="es-ES" dirty="0" smtClean="0"/>
              <a:t>Utiliza la misma numeración que en WCAG 2.1, pero con prefijo “</a:t>
            </a:r>
            <a:r>
              <a:rPr lang="es-ES" dirty="0" smtClean="0"/>
              <a:t>10.”.</a:t>
            </a:r>
            <a:endParaRPr lang="es-ES" dirty="0" smtClean="0"/>
          </a:p>
          <a:p>
            <a:r>
              <a:rPr lang="es-ES" dirty="0" smtClean="0"/>
              <a:t>Como en WCAG 2.1 se pueden clasifican según el principio de accesibilidad en el que se basan, que indica que </a:t>
            </a:r>
            <a:r>
              <a:rPr lang="es-ES" dirty="0" smtClean="0"/>
              <a:t>un documen</a:t>
            </a:r>
            <a:r>
              <a:rPr lang="es-ES" dirty="0" smtClean="0"/>
              <a:t>to no web </a:t>
            </a:r>
            <a:r>
              <a:rPr lang="es-ES" dirty="0" smtClean="0"/>
              <a:t>debe </a:t>
            </a:r>
            <a:r>
              <a:rPr lang="es-ES" dirty="0" smtClean="0"/>
              <a:t>ser:</a:t>
            </a:r>
          </a:p>
          <a:p>
            <a:pPr lvl="1"/>
            <a:r>
              <a:rPr lang="es-ES" dirty="0" smtClean="0"/>
              <a:t>Principio 1: Perceptible </a:t>
            </a:r>
            <a:r>
              <a:rPr lang="es-ES" dirty="0" smtClean="0"/>
              <a:t>(19 </a:t>
            </a:r>
            <a:r>
              <a:rPr lang="es-ES" dirty="0" smtClean="0"/>
              <a:t>requisitos)</a:t>
            </a:r>
          </a:p>
          <a:p>
            <a:pPr lvl="1"/>
            <a:r>
              <a:rPr lang="es-ES" dirty="0" smtClean="0"/>
              <a:t>Principio 2: Operable (</a:t>
            </a:r>
            <a:r>
              <a:rPr lang="es-ES" dirty="0" smtClean="0"/>
              <a:t>15 </a:t>
            </a:r>
            <a:r>
              <a:rPr lang="es-ES" dirty="0" smtClean="0"/>
              <a:t>requisitos)</a:t>
            </a:r>
          </a:p>
          <a:p>
            <a:pPr lvl="1"/>
            <a:r>
              <a:rPr lang="es-ES" dirty="0" smtClean="0"/>
              <a:t>Principio 3: Comprensible </a:t>
            </a:r>
            <a:r>
              <a:rPr lang="es-ES" dirty="0" smtClean="0"/>
              <a:t>(8 </a:t>
            </a:r>
            <a:r>
              <a:rPr lang="es-ES" dirty="0" smtClean="0"/>
              <a:t>requisitos)</a:t>
            </a:r>
          </a:p>
          <a:p>
            <a:pPr lvl="1"/>
            <a:r>
              <a:rPr lang="es-ES" dirty="0" smtClean="0"/>
              <a:t>Principio 4: Robusta </a:t>
            </a:r>
            <a:r>
              <a:rPr lang="es-ES" dirty="0" smtClean="0"/>
              <a:t>(3 </a:t>
            </a:r>
            <a:r>
              <a:rPr lang="es-ES" dirty="0" smtClean="0"/>
              <a:t>requisitos)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27</a:t>
            </a:fld>
            <a:endParaRPr lang="es-ES" dirty="0"/>
          </a:p>
        </p:txBody>
      </p:sp>
    </p:spTree>
    <p:extLst>
      <p:ext uri="{BB962C8B-B14F-4D97-AF65-F5344CB8AC3E}">
        <p14:creationId xmlns:p14="http://schemas.microsoft.com/office/powerpoint/2010/main" val="2720462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doc. </a:t>
            </a:r>
            <a:r>
              <a:rPr lang="es-ES" dirty="0" smtClean="0"/>
              <a:t>no web</a:t>
            </a:r>
            <a:r>
              <a:rPr lang="es-ES" dirty="0" smtClean="0"/>
              <a:t>: </a:t>
            </a:r>
            <a:r>
              <a:rPr lang="es-ES" dirty="0" smtClean="0"/>
              <a:t>Principio 1 Perceptible 1/6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5591841"/>
              </p:ext>
            </p:extLst>
          </p:nvPr>
        </p:nvGraphicFramePr>
        <p:xfrm>
          <a:off x="527050" y="1492250"/>
          <a:ext cx="11026775" cy="397129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a:t>
                      </a:r>
                      <a:r>
                        <a:rPr lang="es-ES" baseline="0" dirty="0" smtClean="0"/>
                        <a:t>DOCUMENTOS NO WEB </a:t>
                      </a:r>
                      <a:r>
                        <a:rPr lang="es-ES" baseline="0" dirty="0" smtClean="0"/>
                        <a:t>(BASADOS EN PRINCIPIO 1 PERCEPTIBLE) 1/6</a:t>
                      </a:r>
                      <a:endParaRPr lang="es-ES" dirty="0" smtClean="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(30) 10.1.1.1 </a:t>
                      </a:r>
                      <a:r>
                        <a:rPr lang="es-ES" sz="1800" b="1" kern="1200" dirty="0">
                          <a:solidFill>
                            <a:schemeClr val="dk1"/>
                          </a:solidFill>
                          <a:latin typeface="+mn-lt"/>
                          <a:ea typeface="+mn-ea"/>
                          <a:cs typeface="+mn-cs"/>
                        </a:rPr>
                        <a:t>Contenido no </a:t>
                      </a:r>
                      <a:r>
                        <a:rPr lang="es-ES" sz="1800" b="1" kern="1200" dirty="0" smtClean="0">
                          <a:solidFill>
                            <a:schemeClr val="dk1"/>
                          </a:solidFill>
                          <a:latin typeface="+mn-lt"/>
                          <a:ea typeface="+mn-ea"/>
                          <a:cs typeface="+mn-cs"/>
                        </a:rPr>
                        <a:t>textual</a:t>
                      </a:r>
                      <a:r>
                        <a:rPr lang="es-ES" b="1" dirty="0" smtClean="0"/>
                        <a:t>. </a:t>
                      </a:r>
                      <a:r>
                        <a:rPr lang="es-ES" sz="1800" kern="1200" dirty="0" smtClean="0">
                          <a:solidFill>
                            <a:schemeClr val="dk1"/>
                          </a:solidFill>
                          <a:latin typeface="+mn-lt"/>
                          <a:ea typeface="+mn-ea"/>
                          <a:cs typeface="+mn-cs"/>
                        </a:rPr>
                        <a:t>Todo </a:t>
                      </a:r>
                      <a:r>
                        <a:rPr lang="es-ES" sz="1800" kern="1200" dirty="0">
                          <a:solidFill>
                            <a:schemeClr val="dk1"/>
                          </a:solidFill>
                          <a:latin typeface="+mn-lt"/>
                          <a:ea typeface="+mn-ea"/>
                          <a:cs typeface="+mn-cs"/>
                        </a:rPr>
                        <a:t>contenido no textual que se presenta al usuario tiene una alternativa textual que cumple el mismo propósito.</a:t>
                      </a:r>
                    </a:p>
                  </a:txBody>
                  <a:tcPr marL="6350" marR="6350" marT="6350" marB="0" anchor="b"/>
                </a:tc>
                <a:extLst>
                  <a:ext uri="{0D108BD9-81ED-4DB2-BD59-A6C34878D82A}">
                    <a16:rowId xmlns:a16="http://schemas.microsoft.com/office/drawing/2014/main" xmlns="" val="10001"/>
                  </a:ext>
                </a:extLst>
              </a:tr>
              <a:tr h="370840">
                <a:tc>
                  <a:txBody>
                    <a:bodyPr/>
                    <a:lstStyle/>
                    <a:p>
                      <a:pPr algn="just" fontAlgn="ctr"/>
                      <a:r>
                        <a:rPr lang="es-ES" sz="1800" b="1" kern="1200" dirty="0" smtClean="0">
                          <a:solidFill>
                            <a:schemeClr val="dk1"/>
                          </a:solidFill>
                          <a:latin typeface="+mn-lt"/>
                          <a:ea typeface="+mn-ea"/>
                          <a:cs typeface="+mn-cs"/>
                        </a:rPr>
                        <a:t>(31) 10.1.2.1 </a:t>
                      </a:r>
                      <a:r>
                        <a:rPr lang="es-ES" sz="1800" b="1" kern="1200" dirty="0">
                          <a:solidFill>
                            <a:schemeClr val="dk1"/>
                          </a:solidFill>
                          <a:latin typeface="+mn-lt"/>
                          <a:ea typeface="+mn-ea"/>
                          <a:cs typeface="+mn-cs"/>
                        </a:rPr>
                        <a:t>Sólo audio y sólo vídeo (</a:t>
                      </a:r>
                      <a:r>
                        <a:rPr lang="es-ES" sz="1800" b="1" kern="1200" dirty="0" smtClean="0">
                          <a:solidFill>
                            <a:schemeClr val="dk1"/>
                          </a:solidFill>
                          <a:latin typeface="+mn-lt"/>
                          <a:ea typeface="+mn-ea"/>
                          <a:cs typeface="+mn-cs"/>
                        </a:rPr>
                        <a:t>grabado). </a:t>
                      </a:r>
                      <a:r>
                        <a:rPr lang="es-ES" sz="1800" kern="1200" dirty="0" smtClean="0">
                          <a:solidFill>
                            <a:schemeClr val="dk1"/>
                          </a:solidFill>
                          <a:latin typeface="+mn-lt"/>
                          <a:ea typeface="+mn-ea"/>
                          <a:cs typeface="+mn-cs"/>
                        </a:rPr>
                        <a:t>Para </a:t>
                      </a:r>
                      <a:r>
                        <a:rPr lang="es-ES" sz="1800" kern="1200" dirty="0">
                          <a:solidFill>
                            <a:schemeClr val="dk1"/>
                          </a:solidFill>
                          <a:latin typeface="+mn-lt"/>
                          <a:ea typeface="+mn-ea"/>
                          <a:cs typeface="+mn-cs"/>
                        </a:rPr>
                        <a:t>contenido sólo audio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que presenta información equivalente para el contenido sólo audio grabado. Para contenido sólo video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se proporciona una pista sonora que presenta información equivalente al contenido del medio de sólo vídeo grabado.</a:t>
                      </a:r>
                    </a:p>
                  </a:txBody>
                  <a:tcPr marL="6350" marR="6350" marT="6350" marB="0" anchor="ctr"/>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(32) 10.1.2.2</a:t>
                      </a:r>
                      <a:r>
                        <a:rPr lang="es-ES" sz="1800" b="1" kern="1200" dirty="0" smtClean="0">
                          <a:solidFill>
                            <a:schemeClr val="dk1"/>
                          </a:solidFill>
                          <a:latin typeface="+mn-lt"/>
                          <a:ea typeface="+mn-ea"/>
                          <a:cs typeface="+mn-cs"/>
                        </a:rPr>
                        <a:t>. Subtítulos (grabados).</a:t>
                      </a:r>
                      <a:r>
                        <a:rPr lang="es-ES" sz="1800" b="1"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proporcionan subtítulos para el contenido de audio grabado dentro de contenido multimedia sincronizado, excepto cuando la presentación es un contenido multimedia alternativo al texto y está claramente identificado como tal.</a:t>
                      </a:r>
                    </a:p>
                  </a:txBody>
                  <a:tcPr marL="6350" marR="6350" marT="6350" marB="0" anchor="b"/>
                </a:tc>
                <a:extLst>
                  <a:ext uri="{0D108BD9-81ED-4DB2-BD59-A6C34878D82A}">
                    <a16:rowId xmlns:a16="http://schemas.microsoft.com/office/drawing/2014/main" xmlns="" val="10005"/>
                  </a:ext>
                </a:extLst>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28</a:t>
            </a:fld>
            <a:endParaRPr lang="es-ES" dirty="0"/>
          </a:p>
        </p:txBody>
      </p:sp>
    </p:spTree>
    <p:extLst>
      <p:ext uri="{BB962C8B-B14F-4D97-AF65-F5344CB8AC3E}">
        <p14:creationId xmlns:p14="http://schemas.microsoft.com/office/powerpoint/2010/main" val="584486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2/6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686827303"/>
              </p:ext>
            </p:extLst>
          </p:nvPr>
        </p:nvGraphicFramePr>
        <p:xfrm>
          <a:off x="527050" y="1492250"/>
          <a:ext cx="11026775" cy="461391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2/6</a:t>
                      </a:r>
                      <a:endParaRPr lang="es-ES" dirty="0" smtClean="0"/>
                    </a:p>
                  </a:txBody>
                  <a:tcPr/>
                </a:tc>
                <a:extLst>
                  <a:ext uri="{0D108BD9-81ED-4DB2-BD59-A6C34878D82A}">
                    <a16:rowId xmlns:a16="http://schemas.microsoft.com/office/drawing/2014/main" xmlns="" val="10000"/>
                  </a:ext>
                </a:extLst>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(32) 11.1.2.4 Subtítulos (en directo). </a:t>
                      </a:r>
                      <a:r>
                        <a:rPr lang="es-ES" sz="1800" kern="1200" dirty="0" smtClean="0">
                          <a:solidFill>
                            <a:schemeClr val="dk1"/>
                          </a:solidFill>
                          <a:latin typeface="+mn-lt"/>
                          <a:ea typeface="+mn-ea"/>
                          <a:cs typeface="+mn-cs"/>
                        </a:rPr>
                        <a:t>Se proporcionan subtítulos para todo el contenido de audio en directo de los multimedia sincronizados.</a:t>
                      </a: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(33) 11.1.2.5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(grabado). </a:t>
                      </a:r>
                      <a:r>
                        <a:rPr lang="es-ES" sz="1800" kern="1200" dirty="0" smtClean="0">
                          <a:solidFill>
                            <a:schemeClr val="dk1"/>
                          </a:solidFill>
                          <a:latin typeface="+mn-lt"/>
                          <a:ea typeface="+mn-ea"/>
                          <a:cs typeface="+mn-cs"/>
                        </a:rPr>
                        <a:t>Se proporciona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todo el contenido de vídeo grabado dentro de contenido multimedia sincronizado.</a:t>
                      </a: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(34) 11.1.3.1.1 Información y relaciones (funcionalidad abierta). </a:t>
                      </a:r>
                      <a:r>
                        <a:rPr lang="es-ES" sz="1800" kern="1200" dirty="0" smtClean="0">
                          <a:solidFill>
                            <a:schemeClr val="dk1"/>
                          </a:solidFill>
                          <a:latin typeface="+mn-lt"/>
                          <a:ea typeface="+mn-ea"/>
                          <a:cs typeface="+mn-cs"/>
                        </a:rPr>
                        <a:t>La información, estructura y relaciones comunicadas a través de la presentación pueden ser determinadas por software o están disponibles como texto. Hay</a:t>
                      </a:r>
                      <a:r>
                        <a:rPr lang="es-ES" sz="1800" kern="1200" baseline="0" dirty="0" smtClean="0">
                          <a:solidFill>
                            <a:schemeClr val="dk1"/>
                          </a:solidFill>
                          <a:latin typeface="+mn-lt"/>
                          <a:ea typeface="+mn-ea"/>
                          <a:cs typeface="+mn-cs"/>
                        </a:rPr>
                        <a:t> que considerar asociar etiquetas de texto a controles, agrupar controles, crear cabeceras de secciones, identificar tablas de datos, usar listas.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(35) 10.1.2.3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a:t>
                      </a:r>
                      <a:r>
                        <a:rPr lang="es-ES" sz="1800" kern="1200" dirty="0" smtClean="0">
                          <a:solidFill>
                            <a:schemeClr val="dk1"/>
                          </a:solidFill>
                          <a:latin typeface="+mn-lt"/>
                          <a:ea typeface="+mn-ea"/>
                          <a:cs typeface="+mn-cs"/>
                        </a:rPr>
                        <a:t>Se proporciona una alternativa para los medios </a:t>
                      </a:r>
                      <a:r>
                        <a:rPr lang="es-ES" sz="1800" kern="1200" dirty="0" err="1" smtClean="0">
                          <a:solidFill>
                            <a:schemeClr val="dk1"/>
                          </a:solidFill>
                          <a:latin typeface="+mn-lt"/>
                          <a:ea typeface="+mn-ea"/>
                          <a:cs typeface="+mn-cs"/>
                        </a:rPr>
                        <a:t>tempodependientes</a:t>
                      </a:r>
                      <a:r>
                        <a:rPr lang="es-ES" sz="1800" kern="1200" dirty="0" smtClean="0">
                          <a:solidFill>
                            <a:schemeClr val="dk1"/>
                          </a:solidFill>
                          <a:latin typeface="+mn-lt"/>
                          <a:ea typeface="+mn-ea"/>
                          <a:cs typeface="+mn-cs"/>
                        </a:rPr>
                        <a:t> o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el contenido de vídeo grabado en los multimedia sincronizados, excepto cuando ese contenido es un contenido multimedia alternativo al texto y está claramente identificado como tal.</a:t>
                      </a:r>
                    </a:p>
                  </a:txBody>
                  <a:tcPr marL="6350" marR="6350" marT="6350" marB="0" anchor="b"/>
                </a:tc>
              </a:tr>
              <a:tr h="370840">
                <a:tc>
                  <a:txBody>
                    <a:bodyPr/>
                    <a:lstStyle/>
                    <a:p>
                      <a:pPr algn="l" fontAlgn="b"/>
                      <a:r>
                        <a:rPr lang="es-ES" sz="1800" b="1" kern="1200" dirty="0" smtClean="0">
                          <a:solidFill>
                            <a:schemeClr val="dk1"/>
                          </a:solidFill>
                          <a:latin typeface="+mn-lt"/>
                          <a:ea typeface="+mn-ea"/>
                          <a:cs typeface="+mn-cs"/>
                        </a:rPr>
                        <a:t>(36) 10.1.3.2 Secuencia significativa.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la secuencia en que se presenta el contenido afecta a su significado, se puede determinar por software la secuencia correcta de lectura.</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29</a:t>
            </a:fld>
            <a:endParaRPr lang="es-ES" dirty="0"/>
          </a:p>
        </p:txBody>
      </p:sp>
    </p:spTree>
    <p:extLst>
      <p:ext uri="{BB962C8B-B14F-4D97-AF65-F5344CB8AC3E}">
        <p14:creationId xmlns:p14="http://schemas.microsoft.com/office/powerpoint/2010/main" val="1924802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3</a:t>
            </a:fld>
            <a:endParaRPr lang="es-ES"/>
          </a:p>
        </p:txBody>
      </p:sp>
    </p:spTree>
    <p:extLst>
      <p:ext uri="{BB962C8B-B14F-4D97-AF65-F5344CB8AC3E}">
        <p14:creationId xmlns:p14="http://schemas.microsoft.com/office/powerpoint/2010/main" val="2681230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3/6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01101026"/>
              </p:ext>
            </p:extLst>
          </p:nvPr>
        </p:nvGraphicFramePr>
        <p:xfrm>
          <a:off x="527050" y="1492250"/>
          <a:ext cx="11026775" cy="479171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3/6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(37) 10.1.3.3 Características sensoriales. </a:t>
                      </a:r>
                      <a:r>
                        <a:rPr lang="es-ES" sz="1800" kern="1200" dirty="0" smtClean="0">
                          <a:solidFill>
                            <a:schemeClr val="dk1"/>
                          </a:solidFill>
                          <a:latin typeface="+mn-lt"/>
                          <a:ea typeface="+mn-ea"/>
                          <a:cs typeface="+mn-cs"/>
                        </a:rPr>
                        <a:t>Las instrucciones proporcionadas para entender y operar el contenido no dependen exclusivamente en las características sensoriales de los componentes como su forma, tamaño, ubicación visual, orientación o sonido.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a:t>
                      </a:r>
                      <a:r>
                        <a:rPr lang="es-ES" sz="1800" b="1" kern="1200" dirty="0" smtClean="0">
                          <a:solidFill>
                            <a:schemeClr val="dk1"/>
                          </a:solidFill>
                          <a:latin typeface="+mn-lt"/>
                          <a:ea typeface="+mn-ea"/>
                          <a:cs typeface="+mn-cs"/>
                        </a:rPr>
                        <a:t>38) 10.1.3.4 </a:t>
                      </a:r>
                      <a:r>
                        <a:rPr lang="es-ES" sz="1800" b="1" kern="1200" dirty="0" smtClean="0">
                          <a:solidFill>
                            <a:schemeClr val="dk1"/>
                          </a:solidFill>
                          <a:latin typeface="+mn-lt"/>
                          <a:ea typeface="+mn-ea"/>
                          <a:cs typeface="+mn-cs"/>
                        </a:rPr>
                        <a:t>Orientación. </a:t>
                      </a:r>
                      <a:r>
                        <a:rPr lang="es-ES" sz="1800" kern="1200" dirty="0" smtClean="0">
                          <a:solidFill>
                            <a:schemeClr val="dk1"/>
                          </a:solidFill>
                          <a:latin typeface="+mn-lt"/>
                          <a:ea typeface="+mn-ea"/>
                          <a:cs typeface="+mn-cs"/>
                        </a:rPr>
                        <a:t>El contenido no restringe su vista y funcionamiento a una sola orientación de visualización, como vertical u horizontal, a menos que una orientación de visualización específica sea esencial.</a:t>
                      </a: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a:t>
                      </a:r>
                      <a:r>
                        <a:rPr lang="es-ES" sz="1800" b="1" kern="1200" dirty="0" smtClean="0">
                          <a:solidFill>
                            <a:schemeClr val="dk1"/>
                          </a:solidFill>
                          <a:latin typeface="+mn-lt"/>
                          <a:ea typeface="+mn-ea"/>
                          <a:cs typeface="+mn-cs"/>
                        </a:rPr>
                        <a:t>39) 10.1.3.5 </a:t>
                      </a:r>
                      <a:r>
                        <a:rPr lang="es-ES" sz="1800" b="1" kern="1200" dirty="0" smtClean="0">
                          <a:solidFill>
                            <a:schemeClr val="dk1"/>
                          </a:solidFill>
                          <a:latin typeface="+mn-lt"/>
                          <a:ea typeface="+mn-ea"/>
                          <a:cs typeface="+mn-cs"/>
                        </a:rPr>
                        <a:t>Identificación del propósito de la entrada.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propósito de cada campo de entrada que recopila información sobre el usuario puede determinarse mediante programación cuando: </a:t>
                      </a:r>
                    </a:p>
                    <a:p>
                      <a:pPr algn="l" fontAlgn="b"/>
                      <a:r>
                        <a:rPr lang="es-ES" sz="1800" kern="1200" baseline="0" dirty="0" smtClean="0">
                          <a:solidFill>
                            <a:schemeClr val="dk1"/>
                          </a:solidFill>
                          <a:latin typeface="+mn-lt"/>
                          <a:ea typeface="+mn-ea"/>
                          <a:cs typeface="+mn-cs"/>
                        </a:rPr>
                        <a:t>-El campo de entrada cumple un propósito identificado en la sección </a:t>
                      </a:r>
                      <a:r>
                        <a:rPr lang="es-ES" sz="1800" kern="1200" baseline="0" dirty="0" smtClean="0">
                          <a:solidFill>
                            <a:schemeClr val="dk1"/>
                          </a:solidFill>
                          <a:latin typeface="+mn-lt"/>
                          <a:ea typeface="+mn-ea"/>
                          <a:cs typeface="+mn-cs"/>
                          <a:hlinkClick r:id="rId2"/>
                        </a:rPr>
                        <a:t>“Propósitos de entrada para componentes de interfaz de usuario” del estándar WCAG 2.1</a:t>
                      </a:r>
                      <a:r>
                        <a:rPr lang="es-ES" sz="1800" kern="1200" baseline="0" dirty="0" smtClean="0">
                          <a:solidFill>
                            <a:schemeClr val="dk1"/>
                          </a:solidFill>
                          <a:latin typeface="+mn-lt"/>
                          <a:ea typeface="+mn-ea"/>
                          <a:cs typeface="+mn-cs"/>
                        </a:rPr>
                        <a:t> (p. ej.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given</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family</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username</a:t>
                      </a:r>
                      <a:r>
                        <a:rPr lang="es-ES" sz="1800" kern="1200" baseline="0" dirty="0" smtClean="0">
                          <a:solidFill>
                            <a:schemeClr val="dk1"/>
                          </a:solidFill>
                          <a:latin typeface="+mn-lt"/>
                          <a:ea typeface="+mn-ea"/>
                          <a:cs typeface="+mn-cs"/>
                        </a:rPr>
                        <a:t>, country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p>
                    <a:p>
                      <a:pPr algn="l" fontAlgn="b"/>
                      <a:r>
                        <a:rPr lang="es-ES" sz="1800" kern="1200" baseline="0" dirty="0" smtClean="0">
                          <a:solidFill>
                            <a:schemeClr val="dk1"/>
                          </a:solidFill>
                          <a:latin typeface="+mn-lt"/>
                          <a:ea typeface="+mn-ea"/>
                          <a:cs typeface="+mn-cs"/>
                        </a:rPr>
                        <a:t> -El contenido se implementa utilizando tecnologías con soporte para identificar el significado esperado para los datos de entrada de formulario.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(40) 10.1.4.1 </a:t>
                      </a:r>
                      <a:r>
                        <a:rPr lang="es-ES" sz="1800" b="1" kern="1200" dirty="0" smtClean="0">
                          <a:solidFill>
                            <a:schemeClr val="dk1"/>
                          </a:solidFill>
                          <a:latin typeface="+mn-lt"/>
                          <a:ea typeface="+mn-ea"/>
                          <a:cs typeface="+mn-cs"/>
                        </a:rPr>
                        <a:t>Uso del color.</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El color no se usa como único medio visual para transmitir la información, indicar una acción, solicitar una respuesta o distinguir un elemento visual.</a:t>
                      </a:r>
                      <a:endParaRPr lang="es-ES" sz="1800" b="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6"/>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(41) 10.1.4.2 Control del audio. </a:t>
                      </a:r>
                      <a:r>
                        <a:rPr lang="es-ES" sz="1800" kern="1200" dirty="0" smtClean="0">
                          <a:solidFill>
                            <a:schemeClr val="dk1"/>
                          </a:solidFill>
                          <a:latin typeface="+mn-lt"/>
                          <a:ea typeface="+mn-ea"/>
                          <a:cs typeface="+mn-cs"/>
                        </a:rPr>
                        <a:t>Si el audio de un documento suena automáticamente durante más de tres segundos, se proporciona un mecanismo, bien para pausar o detener el audio, o bien para controlar el volumen del sonido que es independiente del nivel de volumen global del sistema.</a:t>
                      </a: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30</a:t>
            </a:fld>
            <a:endParaRPr lang="es-ES" dirty="0"/>
          </a:p>
        </p:txBody>
      </p:sp>
    </p:spTree>
    <p:extLst>
      <p:ext uri="{BB962C8B-B14F-4D97-AF65-F5344CB8AC3E}">
        <p14:creationId xmlns:p14="http://schemas.microsoft.com/office/powerpoint/2010/main" val="3708378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4/6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42515422"/>
              </p:ext>
            </p:extLst>
          </p:nvPr>
        </p:nvGraphicFramePr>
        <p:xfrm>
          <a:off x="527050" y="1492250"/>
          <a:ext cx="11026775" cy="37846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4/6</a:t>
                      </a:r>
                      <a:endParaRPr lang="es-ES" dirty="0" smtClean="0"/>
                    </a:p>
                  </a:txBody>
                  <a:tcPr/>
                </a:tc>
                <a:extLst>
                  <a:ext uri="{0D108BD9-81ED-4DB2-BD59-A6C34878D82A}">
                    <a16:rowId xmlns:a16="http://schemas.microsoft.com/office/drawing/2014/main" xmlns="" val="10000"/>
                  </a:ext>
                </a:extLst>
              </a:tr>
              <a:tr h="370840">
                <a:tc>
                  <a:txBody>
                    <a:bodyPr/>
                    <a:lstStyle/>
                    <a:p>
                      <a:pPr algn="l" fontAlgn="b"/>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a:t>
                      </a:r>
                      <a:r>
                        <a:rPr lang="es-ES" sz="1800" b="1" kern="1200" dirty="0" smtClean="0">
                          <a:solidFill>
                            <a:schemeClr val="dk1"/>
                          </a:solidFill>
                          <a:latin typeface="+mn-lt"/>
                          <a:ea typeface="+mn-ea"/>
                          <a:cs typeface="+mn-cs"/>
                        </a:rPr>
                        <a:t>42) 10.1.4.3 </a:t>
                      </a:r>
                      <a:r>
                        <a:rPr lang="es-ES" sz="1800" b="1" kern="1200" dirty="0" smtClean="0">
                          <a:solidFill>
                            <a:schemeClr val="dk1"/>
                          </a:solidFill>
                          <a:latin typeface="+mn-lt"/>
                          <a:ea typeface="+mn-ea"/>
                          <a:cs typeface="+mn-cs"/>
                        </a:rPr>
                        <a:t>Contraste (mínimo). </a:t>
                      </a:r>
                      <a:r>
                        <a:rPr lang="es-ES" sz="1800" kern="1200" dirty="0" smtClean="0">
                          <a:solidFill>
                            <a:schemeClr val="dk1"/>
                          </a:solidFill>
                          <a:latin typeface="+mn-lt"/>
                          <a:ea typeface="+mn-ea"/>
                          <a:cs typeface="+mn-cs"/>
                        </a:rPr>
                        <a:t>La presentación visual de texto e imágenes de texto tiene una relación de contraste de, al menos, 4.5:1.</a:t>
                      </a:r>
                    </a:p>
                  </a:txBody>
                  <a:tcPr marL="6350" marR="6350" marT="6350" marB="0" anchor="b"/>
                </a:tc>
                <a:extLst>
                  <a:ext uri="{0D108BD9-81ED-4DB2-BD59-A6C34878D82A}">
                    <a16:rowId xmlns:a16="http://schemas.microsoft.com/office/drawing/2014/main" xmlns="" val="10002"/>
                  </a:ext>
                </a:extLst>
              </a:tr>
              <a:tr h="370840">
                <a:tc>
                  <a:txBody>
                    <a:bodyPr/>
                    <a:lstStyle/>
                    <a:p>
                      <a:pPr algn="l" fontAlgn="b"/>
                      <a:r>
                        <a:rPr lang="es-ES" sz="1800" b="1" kern="1200" dirty="0" smtClean="0">
                          <a:solidFill>
                            <a:schemeClr val="dk1"/>
                          </a:solidFill>
                          <a:latin typeface="+mn-lt"/>
                          <a:ea typeface="+mn-ea"/>
                          <a:cs typeface="+mn-cs"/>
                        </a:rPr>
                        <a:t>(</a:t>
                      </a:r>
                      <a:r>
                        <a:rPr lang="es-ES" sz="1800" b="1" kern="1200" dirty="0" smtClean="0">
                          <a:solidFill>
                            <a:schemeClr val="dk1"/>
                          </a:solidFill>
                          <a:latin typeface="+mn-lt"/>
                          <a:ea typeface="+mn-ea"/>
                          <a:cs typeface="+mn-cs"/>
                        </a:rPr>
                        <a:t>43) 10.1.4.4 </a:t>
                      </a:r>
                      <a:r>
                        <a:rPr lang="es-ES" sz="1800" b="1" kern="1200" dirty="0" smtClean="0">
                          <a:solidFill>
                            <a:schemeClr val="dk1"/>
                          </a:solidFill>
                          <a:latin typeface="+mn-lt"/>
                          <a:ea typeface="+mn-ea"/>
                          <a:cs typeface="+mn-cs"/>
                        </a:rPr>
                        <a:t>Cambio de tamaño del </a:t>
                      </a:r>
                      <a:r>
                        <a:rPr lang="es-ES" sz="1800" b="1" kern="1200" dirty="0" smtClean="0">
                          <a:solidFill>
                            <a:schemeClr val="dk1"/>
                          </a:solidFill>
                          <a:latin typeface="+mn-lt"/>
                          <a:ea typeface="+mn-ea"/>
                          <a:cs typeface="+mn-cs"/>
                        </a:rPr>
                        <a:t>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A excepción de los subtítulos y las imágenes de texto, todo el texto puede ser ajustado sin ayudas técnicas hasta un 200 por ciento sin que se pierdan el contenido o la funcionalidad.</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(44) </a:t>
                      </a:r>
                      <a:r>
                        <a:rPr lang="es-ES" sz="1800" b="1" kern="1200" dirty="0" smtClean="0">
                          <a:solidFill>
                            <a:schemeClr val="dk1"/>
                          </a:solidFill>
                          <a:latin typeface="+mn-lt"/>
                          <a:ea typeface="+mn-ea"/>
                          <a:cs typeface="+mn-cs"/>
                        </a:rPr>
                        <a:t>10.1.4.5 </a:t>
                      </a:r>
                      <a:r>
                        <a:rPr lang="es-ES" sz="1800" b="1" kern="1200" dirty="0" smtClean="0">
                          <a:solidFill>
                            <a:schemeClr val="dk1"/>
                          </a:solidFill>
                          <a:latin typeface="+mn-lt"/>
                          <a:ea typeface="+mn-ea"/>
                          <a:cs typeface="+mn-cs"/>
                        </a:rPr>
                        <a:t>Imágenes de </a:t>
                      </a:r>
                      <a:r>
                        <a:rPr lang="es-ES" sz="1800" b="1" kern="1200" dirty="0" smtClean="0">
                          <a:solidFill>
                            <a:schemeClr val="dk1"/>
                          </a:solidFill>
                          <a:latin typeface="+mn-lt"/>
                          <a:ea typeface="+mn-ea"/>
                          <a:cs typeface="+mn-cs"/>
                        </a:rPr>
                        <a:t>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Si con las tecnologías que se están utilizando se puede conseguir la presentación visual deseada, se utiliza texto para transmitir la información en vez de imágenes de texto.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algn="l" fontAlgn="b"/>
                      <a:r>
                        <a:rPr lang="es-ES" sz="1800" b="1" kern="1200" dirty="0" smtClean="0">
                          <a:solidFill>
                            <a:schemeClr val="dk1"/>
                          </a:solidFill>
                          <a:latin typeface="+mn-lt"/>
                          <a:ea typeface="+mn-ea"/>
                          <a:cs typeface="+mn-cs"/>
                        </a:rPr>
                        <a:t>(45) </a:t>
                      </a:r>
                      <a:r>
                        <a:rPr lang="es-ES" sz="1800" b="1" kern="1200" dirty="0" smtClean="0">
                          <a:solidFill>
                            <a:schemeClr val="dk1"/>
                          </a:solidFill>
                          <a:latin typeface="+mn-lt"/>
                          <a:ea typeface="+mn-ea"/>
                          <a:cs typeface="+mn-cs"/>
                        </a:rPr>
                        <a:t>10.1.4.10 </a:t>
                      </a:r>
                      <a:r>
                        <a:rPr lang="es-ES" sz="1800" b="1" kern="1200" dirty="0" smtClean="0">
                          <a:solidFill>
                            <a:schemeClr val="dk1"/>
                          </a:solidFill>
                          <a:latin typeface="+mn-lt"/>
                          <a:ea typeface="+mn-ea"/>
                          <a:cs typeface="+mn-cs"/>
                        </a:rPr>
                        <a:t>Reajuste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contenido puede presentarse sin pérdida de información o de funcionalidad y sin necesidad de desplazamiento bidimensional para:</a:t>
                      </a:r>
                    </a:p>
                    <a:p>
                      <a:pPr algn="l" fontAlgn="b"/>
                      <a:r>
                        <a:rPr lang="es-ES" sz="1800" kern="1200" baseline="0" dirty="0" smtClean="0">
                          <a:solidFill>
                            <a:schemeClr val="dk1"/>
                          </a:solidFill>
                          <a:latin typeface="+mn-lt"/>
                          <a:ea typeface="+mn-ea"/>
                          <a:cs typeface="+mn-cs"/>
                        </a:rPr>
                        <a:t>– El contenido de desplazamiento vertical con una anchura equivalente a 320 píxeles CSS</a:t>
                      </a:r>
                    </a:p>
                    <a:p>
                      <a:pPr algn="l" fontAlgn="b"/>
                      <a:r>
                        <a:rPr lang="es-ES" sz="1800" kern="1200" baseline="0" dirty="0" smtClean="0">
                          <a:solidFill>
                            <a:schemeClr val="dk1"/>
                          </a:solidFill>
                          <a:latin typeface="+mn-lt"/>
                          <a:ea typeface="+mn-ea"/>
                          <a:cs typeface="+mn-cs"/>
                        </a:rPr>
                        <a:t>– El contenido de desplazamiento horizontal con una altura equivalente a 256 píxeles CSS</a:t>
                      </a:r>
                    </a:p>
                    <a:p>
                      <a:pPr algn="l" fontAlgn="b"/>
                      <a:r>
                        <a:rPr lang="es-ES" sz="1800" kern="1200" baseline="0" dirty="0" smtClean="0">
                          <a:solidFill>
                            <a:schemeClr val="dk1"/>
                          </a:solidFill>
                          <a:latin typeface="+mn-lt"/>
                          <a:ea typeface="+mn-ea"/>
                          <a:cs typeface="+mn-cs"/>
                        </a:rPr>
                        <a:t>con la excepción de las partes del contenido cuyo uso o significado requieren un diseño bidimensional.</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31</a:t>
            </a:fld>
            <a:endParaRPr lang="es-ES" dirty="0"/>
          </a:p>
        </p:txBody>
      </p:sp>
    </p:spTree>
    <p:extLst>
      <p:ext uri="{BB962C8B-B14F-4D97-AF65-F5344CB8AC3E}">
        <p14:creationId xmlns:p14="http://schemas.microsoft.com/office/powerpoint/2010/main" val="3222145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846164397"/>
              </p:ext>
            </p:extLst>
          </p:nvPr>
        </p:nvGraphicFramePr>
        <p:xfrm>
          <a:off x="527050" y="1492250"/>
          <a:ext cx="11026775" cy="50469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5/6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a:t>
                      </a:r>
                      <a:r>
                        <a:rPr lang="es-ES" sz="1800" b="1" kern="1200" dirty="0" smtClean="0">
                          <a:solidFill>
                            <a:schemeClr val="dk1"/>
                          </a:solidFill>
                          <a:latin typeface="+mn-lt"/>
                          <a:ea typeface="+mn-ea"/>
                          <a:cs typeface="+mn-cs"/>
                        </a:rPr>
                        <a:t>46) 10.1.4.11 </a:t>
                      </a:r>
                      <a:r>
                        <a:rPr lang="es-ES" sz="1800" b="1" kern="1200" dirty="0" smtClean="0">
                          <a:solidFill>
                            <a:schemeClr val="dk1"/>
                          </a:solidFill>
                          <a:latin typeface="+mn-lt"/>
                          <a:ea typeface="+mn-ea"/>
                          <a:cs typeface="+mn-cs"/>
                        </a:rPr>
                        <a:t>Contraste no textual.</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presentación visual de lo siguiente tiene una relación de contraste de al menos 3: 1 contra los colores adyacentes: </a:t>
                      </a:r>
                    </a:p>
                    <a:p>
                      <a:pPr algn="l" fontAlgn="b"/>
                      <a:r>
                        <a:rPr lang="es-ES" sz="1800" kern="1200" baseline="0" dirty="0" smtClean="0">
                          <a:solidFill>
                            <a:schemeClr val="dk1"/>
                          </a:solidFill>
                          <a:latin typeface="+mn-lt"/>
                          <a:ea typeface="+mn-ea"/>
                          <a:cs typeface="+mn-cs"/>
                        </a:rPr>
                        <a:t>- Componentes de interfaz de usuario. Información visual requerida para identificar los componentes y estados de la interfaz de usuario, excepto los componentes inactivos o donde la apariencia del componente es determinada por el agente de usuario y no modificada por el autor; </a:t>
                      </a:r>
                    </a:p>
                    <a:p>
                      <a:pPr algn="l" fontAlgn="b"/>
                      <a:r>
                        <a:rPr lang="es-ES" sz="1800" kern="1200" baseline="0" dirty="0" smtClean="0">
                          <a:solidFill>
                            <a:schemeClr val="dk1"/>
                          </a:solidFill>
                          <a:latin typeface="+mn-lt"/>
                          <a:ea typeface="+mn-ea"/>
                          <a:cs typeface="+mn-cs"/>
                        </a:rPr>
                        <a:t>- Objetos gráficos. Se requieren partes de gráficos para comprender el contenido, excepto cuando una presentación particular de gráficos es esencial para la información que se transmite.</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(47) 10.1.4.12 Espaciado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En el contenido implementado utilizando lenguajes de marcado que admiten las siguientes propiedades de estilo de texto, no se produce pérdida de contenido o funcionalidad al configurar todo lo siguiente y al no cambiar ninguna otra propiedad de estilo: </a:t>
                      </a:r>
                    </a:p>
                    <a:p>
                      <a:pPr algn="l" fontAlgn="b"/>
                      <a:r>
                        <a:rPr lang="es-ES" sz="1800" kern="1200" baseline="0" dirty="0" smtClean="0">
                          <a:solidFill>
                            <a:schemeClr val="dk1"/>
                          </a:solidFill>
                          <a:latin typeface="+mn-lt"/>
                          <a:ea typeface="+mn-ea"/>
                          <a:cs typeface="+mn-cs"/>
                        </a:rPr>
                        <a:t>- Altura de línea (espacio entre líneas) a al menos 1,5 veces el tamaño de fuente ; </a:t>
                      </a:r>
                    </a:p>
                    <a:p>
                      <a:pPr algn="l" fontAlgn="b"/>
                      <a:r>
                        <a:rPr lang="es-ES" sz="1800" kern="1200" baseline="0" dirty="0" smtClean="0">
                          <a:solidFill>
                            <a:schemeClr val="dk1"/>
                          </a:solidFill>
                          <a:latin typeface="+mn-lt"/>
                          <a:ea typeface="+mn-ea"/>
                          <a:cs typeface="+mn-cs"/>
                        </a:rPr>
                        <a:t>- Espacio siguientes párrafos a al menos 2 veces el tamaño de fuente; </a:t>
                      </a:r>
                    </a:p>
                    <a:p>
                      <a:pPr algn="l" fontAlgn="b"/>
                      <a:r>
                        <a:rPr lang="es-ES" sz="1800" kern="1200" baseline="0" dirty="0" smtClean="0">
                          <a:solidFill>
                            <a:schemeClr val="dk1"/>
                          </a:solidFill>
                          <a:latin typeface="+mn-lt"/>
                          <a:ea typeface="+mn-ea"/>
                          <a:cs typeface="+mn-cs"/>
                        </a:rPr>
                        <a:t>- Espacio entre letras (seguimiento) de al menos 0,12 veces el tamaño de letra; </a:t>
                      </a:r>
                    </a:p>
                    <a:p>
                      <a:pPr algn="l" fontAlgn="b"/>
                      <a:r>
                        <a:rPr lang="es-ES" sz="1800" kern="1200" baseline="0" dirty="0" smtClean="0">
                          <a:solidFill>
                            <a:schemeClr val="dk1"/>
                          </a:solidFill>
                          <a:latin typeface="+mn-lt"/>
                          <a:ea typeface="+mn-ea"/>
                          <a:cs typeface="+mn-cs"/>
                        </a:rPr>
                        <a:t>- Espacio entre palabras al menos 0,16 veces el tamaño de fuente. </a:t>
                      </a:r>
                    </a:p>
                    <a:p>
                      <a:pPr algn="l" fontAlgn="b"/>
                      <a:r>
                        <a:rPr lang="es-ES" sz="1800" kern="1200" baseline="0" dirty="0" smtClean="0">
                          <a:solidFill>
                            <a:schemeClr val="dk1"/>
                          </a:solidFill>
                          <a:latin typeface="+mn-lt"/>
                          <a:ea typeface="+mn-ea"/>
                          <a:cs typeface="+mn-cs"/>
                        </a:rPr>
                        <a:t>Excepción: los lenguajes humanos y las secuencias de comandos que no utilizan una o más de estas propiedades de estilo de texto en el texto escrito pueden ajustarse utilizando solo las propiedades que existen para esa combinación de lenguaje y secuencia de comandos.</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32</a:t>
            </a:fld>
            <a:endParaRPr lang="es-ES" dirty="0"/>
          </a:p>
        </p:txBody>
      </p:sp>
    </p:spTree>
    <p:extLst>
      <p:ext uri="{BB962C8B-B14F-4D97-AF65-F5344CB8AC3E}">
        <p14:creationId xmlns:p14="http://schemas.microsoft.com/office/powerpoint/2010/main" val="682700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198327034"/>
              </p:ext>
            </p:extLst>
          </p:nvPr>
        </p:nvGraphicFramePr>
        <p:xfrm>
          <a:off x="527050" y="1492250"/>
          <a:ext cx="11026775" cy="257175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6/6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a:t>
                      </a:r>
                      <a:r>
                        <a:rPr lang="es-ES" sz="1800" b="1" kern="1200" dirty="0" smtClean="0">
                          <a:solidFill>
                            <a:schemeClr val="dk1"/>
                          </a:solidFill>
                          <a:latin typeface="+mn-lt"/>
                          <a:ea typeface="+mn-ea"/>
                          <a:cs typeface="+mn-cs"/>
                        </a:rPr>
                        <a:t>48) 10.1.4.13 </a:t>
                      </a:r>
                      <a:r>
                        <a:rPr lang="es-ES" sz="1800" b="1" kern="1200" dirty="0" smtClean="0">
                          <a:solidFill>
                            <a:schemeClr val="dk1"/>
                          </a:solidFill>
                          <a:latin typeface="+mn-lt"/>
                          <a:ea typeface="+mn-ea"/>
                          <a:cs typeface="+mn-cs"/>
                        </a:rPr>
                        <a:t>Contenido señalado con el puntero o que tiene el foco.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recibir y luego quitar el puntero o el foco del teclado activa el contenido adicional para hacerse visible y luego oculto, lo siguiente es cierto: </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Dismissable</a:t>
                      </a:r>
                      <a:r>
                        <a:rPr lang="es-ES" sz="1800" kern="1200" baseline="0" dirty="0" smtClean="0">
                          <a:solidFill>
                            <a:schemeClr val="dk1"/>
                          </a:solidFill>
                          <a:latin typeface="+mn-lt"/>
                          <a:ea typeface="+mn-ea"/>
                          <a:cs typeface="+mn-cs"/>
                        </a:rPr>
                        <a:t>. Está disponible un mecanismo para descartar el contenido adicional sin mover el puntero o el foco del teclado, a menos que el contenido adicional comunique un error de entrada o no oculte o reemplace otro contenido;</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Hoverable</a:t>
                      </a:r>
                      <a:r>
                        <a:rPr lang="es-ES" sz="1800" kern="1200" baseline="0" dirty="0" smtClean="0">
                          <a:solidFill>
                            <a:schemeClr val="dk1"/>
                          </a:solidFill>
                          <a:latin typeface="+mn-lt"/>
                          <a:ea typeface="+mn-ea"/>
                          <a:cs typeface="+mn-cs"/>
                        </a:rPr>
                        <a:t>. Si el puntero puede activar el contenido adicional, entonces el puntero puede moverse sobre el contenido adicional sin que el contenido adicional desaparezca; </a:t>
                      </a:r>
                    </a:p>
                    <a:p>
                      <a:pPr algn="l" fontAlgn="b"/>
                      <a:r>
                        <a:rPr lang="es-ES" sz="1800" kern="1200" baseline="0" dirty="0" smtClean="0">
                          <a:solidFill>
                            <a:schemeClr val="dk1"/>
                          </a:solidFill>
                          <a:latin typeface="+mn-lt"/>
                          <a:ea typeface="+mn-ea"/>
                          <a:cs typeface="+mn-cs"/>
                        </a:rPr>
                        <a:t>- Persistente. El contenido adicional permanece visible hasta que se elimina el activador de desplazamiento o foco, el usuario lo descarta o su información ya no es válida. </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33</a:t>
            </a:fld>
            <a:endParaRPr lang="es-ES" dirty="0"/>
          </a:p>
        </p:txBody>
      </p:sp>
    </p:spTree>
    <p:extLst>
      <p:ext uri="{BB962C8B-B14F-4D97-AF65-F5344CB8AC3E}">
        <p14:creationId xmlns:p14="http://schemas.microsoft.com/office/powerpoint/2010/main" val="760346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doc</a:t>
            </a:r>
            <a:r>
              <a:rPr lang="es-ES" dirty="0" smtClean="0"/>
              <a:t>. </a:t>
            </a:r>
            <a:r>
              <a:rPr lang="es-ES" dirty="0"/>
              <a:t>n</a:t>
            </a:r>
            <a:r>
              <a:rPr lang="es-ES" dirty="0" smtClean="0"/>
              <a:t>o web</a:t>
            </a:r>
            <a:r>
              <a:rPr lang="es-ES" dirty="0" smtClean="0"/>
              <a:t>: </a:t>
            </a:r>
            <a:r>
              <a:rPr lang="es-ES" dirty="0"/>
              <a:t>Principio </a:t>
            </a:r>
            <a:r>
              <a:rPr lang="es-ES" dirty="0" smtClean="0"/>
              <a:t>2 Operable 1/5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87766727"/>
              </p:ext>
            </p:extLst>
          </p:nvPr>
        </p:nvGraphicFramePr>
        <p:xfrm>
          <a:off x="527050" y="1492250"/>
          <a:ext cx="11026775" cy="50342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a:t>
                      </a:r>
                      <a:r>
                        <a:rPr lang="es-ES" baseline="0" dirty="0" smtClean="0"/>
                        <a:t>DOCUMENTOS NO WEB </a:t>
                      </a:r>
                      <a:r>
                        <a:rPr lang="es-ES" baseline="0" dirty="0" smtClean="0"/>
                        <a:t>(BASADOS EN PRINCIPIO 2 OPERABLE) 1/5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(49) 10.2.1.1 Teclado.</a:t>
                      </a:r>
                      <a:r>
                        <a:rPr lang="es-ES" b="1" baseline="0" dirty="0" smtClean="0"/>
                        <a:t> </a:t>
                      </a:r>
                      <a:r>
                        <a:rPr lang="es-ES" baseline="0" dirty="0" smtClean="0"/>
                        <a:t>Toda la funcionalidad del contenido es operable a través de una interfaz de teclado sin que se requiera una determinada velocidad para cada pulsación individual de las teclas, excepto cuando la función interna requiere de una entrada que depende del trayecto de los movimientos del usuario y no sólo de los puntos inicial y final.</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smtClean="0"/>
                        <a:t>50) 10.2.1.2 </a:t>
                      </a:r>
                      <a:r>
                        <a:rPr lang="es-ES" b="1" dirty="0" smtClean="0"/>
                        <a:t>Sin trampas para el foco del teclado.</a:t>
                      </a:r>
                      <a:r>
                        <a:rPr lang="es-ES" b="1" baseline="0" dirty="0" smtClean="0"/>
                        <a:t> </a:t>
                      </a:r>
                      <a:r>
                        <a:rPr lang="es-ES" baseline="0" dirty="0" smtClean="0"/>
                        <a:t>Si es posible mover el foco a un componente del </a:t>
                      </a:r>
                      <a:r>
                        <a:rPr lang="es-ES" baseline="0" dirty="0" smtClean="0"/>
                        <a:t>documento usando </a:t>
                      </a:r>
                      <a:r>
                        <a:rPr lang="es-ES" baseline="0" dirty="0" smtClean="0"/>
                        <a:t>una interfaz de teclado, entonces el foco se puede quitar de ese componente usando solo la interfaz de teclado y, si se requiere algo más que las teclas de dirección o de tabulación, se informa al usuario acerca del método apropiado para mover el foco.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a:t>
                      </a:r>
                      <a:r>
                        <a:rPr lang="es-ES" b="1" dirty="0" smtClean="0"/>
                        <a:t>51) 10.2.1.4 </a:t>
                      </a:r>
                      <a:r>
                        <a:rPr lang="es-ES" b="1" dirty="0" smtClean="0"/>
                        <a:t>Atajos del </a:t>
                      </a:r>
                      <a:r>
                        <a:rPr lang="es-ES" b="1" dirty="0" smtClean="0"/>
                        <a:t>teclado.</a:t>
                      </a:r>
                      <a:r>
                        <a:rPr lang="es-ES" b="1" baseline="0" dirty="0" smtClean="0"/>
                        <a:t> </a:t>
                      </a:r>
                      <a:r>
                        <a:rPr lang="es-ES" baseline="0" dirty="0" smtClean="0"/>
                        <a:t>Si se implementa un método abreviado de teclado en el contenido usando solo letras (incluyendo letras mayúsculas y minúsculas), signos de puntuación, números o símbolos, entonces al menos uno de los siguientes es verdadero: </a:t>
                      </a:r>
                    </a:p>
                    <a:p>
                      <a:r>
                        <a:rPr lang="es-ES" baseline="0" dirty="0" smtClean="0"/>
                        <a:t>- Apagar. Hay un mecanismo disponible para desactivar el acceso directo; </a:t>
                      </a:r>
                    </a:p>
                    <a:p>
                      <a:r>
                        <a:rPr lang="es-ES" baseline="0" dirty="0" smtClean="0"/>
                        <a:t>- </a:t>
                      </a:r>
                      <a:r>
                        <a:rPr lang="es-ES" baseline="0" dirty="0" err="1" smtClean="0"/>
                        <a:t>Remap</a:t>
                      </a:r>
                      <a:r>
                        <a:rPr lang="es-ES" baseline="0" dirty="0" smtClean="0"/>
                        <a:t>. Hay un mecanismo disponible para reasignar el acceso directo para usar uno o más caracteres de teclado no imprimibles (por ejemplo, </a:t>
                      </a:r>
                      <a:r>
                        <a:rPr lang="es-ES" baseline="0" dirty="0" err="1" smtClean="0"/>
                        <a:t>Ctrl</a:t>
                      </a:r>
                      <a:r>
                        <a:rPr lang="es-ES" baseline="0" dirty="0" smtClean="0"/>
                        <a:t>, </a:t>
                      </a:r>
                      <a:r>
                        <a:rPr lang="es-ES" baseline="0" dirty="0" err="1" smtClean="0"/>
                        <a:t>Alt</a:t>
                      </a:r>
                      <a:r>
                        <a:rPr lang="es-ES" baseline="0" dirty="0" smtClean="0"/>
                        <a:t>, etc.); </a:t>
                      </a:r>
                    </a:p>
                    <a:p>
                      <a:r>
                        <a:rPr lang="es-ES" baseline="0" dirty="0" smtClean="0"/>
                        <a:t>- Activar solo en foco. El método abreviado de teclado para un componente de la interfaz de usuario solo está activo cuando ese componente tiene el foco.</a:t>
                      </a:r>
                      <a:endParaRPr lang="es-ES" dirty="0" smtClean="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34</a:t>
            </a:fld>
            <a:endParaRPr lang="es-ES" dirty="0"/>
          </a:p>
        </p:txBody>
      </p:sp>
    </p:spTree>
    <p:extLst>
      <p:ext uri="{BB962C8B-B14F-4D97-AF65-F5344CB8AC3E}">
        <p14:creationId xmlns:p14="http://schemas.microsoft.com/office/powerpoint/2010/main" val="2064064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2/5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75179300"/>
              </p:ext>
            </p:extLst>
          </p:nvPr>
        </p:nvGraphicFramePr>
        <p:xfrm>
          <a:off x="527050" y="1492250"/>
          <a:ext cx="11026775" cy="375412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2/5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52) 10.2.2.1 </a:t>
                      </a:r>
                      <a:r>
                        <a:rPr lang="es-ES" b="1" dirty="0" smtClean="0"/>
                        <a:t>Tiempo ajustable.</a:t>
                      </a:r>
                      <a:r>
                        <a:rPr lang="es-ES" b="1" baseline="0" dirty="0" smtClean="0"/>
                        <a:t> </a:t>
                      </a:r>
                      <a:r>
                        <a:rPr lang="es-ES" baseline="0" dirty="0" smtClean="0"/>
                        <a:t>Para cada límite de tiempo impuesto por el </a:t>
                      </a:r>
                      <a:r>
                        <a:rPr lang="es-ES" baseline="0" dirty="0" smtClean="0"/>
                        <a:t>documento, </a:t>
                      </a:r>
                      <a:r>
                        <a:rPr lang="es-ES" baseline="0" dirty="0" smtClean="0"/>
                        <a:t>se cumple al menos uno de los siguientes casos:</a:t>
                      </a:r>
                    </a:p>
                    <a:p>
                      <a:r>
                        <a:rPr lang="es-ES" baseline="0" dirty="0" smtClean="0"/>
                        <a:t>– Apagar. El usuario puede detener el límite de tiempo antes de alcanzarlo; o</a:t>
                      </a:r>
                    </a:p>
                    <a:p>
                      <a:r>
                        <a:rPr lang="es-ES" baseline="0" dirty="0" smtClean="0"/>
                        <a:t>– Ajustar. El usuario puede ajustar el límite de tiempo antes de alcanzarlo en un rango amplio que es, al menos, 10 veces mayor que el tiempo fijado originalmente; o</a:t>
                      </a:r>
                    </a:p>
                    <a:p>
                      <a:r>
                        <a:rPr lang="es-ES" baseline="0" dirty="0" smtClean="0"/>
                        <a:t>– Extender. Se advierte al usuario antes de que el tiempo expire y se le conceden al menos 20 s para extender el límite temporal con una acción simple (por ejemplo, «presione la barra de espacio») y el usuario puede extender ese límite de tiempo al menos 10 veces; o</a:t>
                      </a:r>
                    </a:p>
                    <a:p>
                      <a:r>
                        <a:rPr lang="es-ES" baseline="0" dirty="0" smtClean="0"/>
                        <a:t>– Excepción de tiempo real. El límite de tiempo es un requisito que forma parte de un evento en tiempo real (por ejemplo, una subasta) y no resulta posible ofrecer una alternativa al límite de tiempo; o</a:t>
                      </a:r>
                    </a:p>
                    <a:p>
                      <a:r>
                        <a:rPr lang="es-ES" baseline="0" dirty="0" smtClean="0"/>
                        <a:t>– Excepción por ser esencial. El límite de tiempo es esencial y, si se extendiera, invalidaría la actividad; o</a:t>
                      </a:r>
                    </a:p>
                    <a:p>
                      <a:r>
                        <a:rPr lang="es-ES" baseline="0" dirty="0" smtClean="0"/>
                        <a:t>– Excepción de 20 h. El límite de tiempo es mayor de 20 h.</a:t>
                      </a:r>
                      <a:endParaRPr lang="es-ES" dirty="0" smtClean="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35</a:t>
            </a:fld>
            <a:endParaRPr lang="es-ES" dirty="0"/>
          </a:p>
        </p:txBody>
      </p:sp>
    </p:spTree>
    <p:extLst>
      <p:ext uri="{BB962C8B-B14F-4D97-AF65-F5344CB8AC3E}">
        <p14:creationId xmlns:p14="http://schemas.microsoft.com/office/powerpoint/2010/main" val="441271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3/5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16360762"/>
              </p:ext>
            </p:extLst>
          </p:nvPr>
        </p:nvGraphicFramePr>
        <p:xfrm>
          <a:off x="527050" y="1492250"/>
          <a:ext cx="11026775" cy="42164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3/5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53) 10.2.2.2 </a:t>
                      </a:r>
                      <a:r>
                        <a:rPr lang="es-ES" b="1" dirty="0" smtClean="0"/>
                        <a:t>Poner en pausa, detener, ocultar.</a:t>
                      </a:r>
                      <a:r>
                        <a:rPr lang="es-ES" b="1" baseline="0" dirty="0" smtClean="0"/>
                        <a:t> </a:t>
                      </a:r>
                      <a:r>
                        <a:rPr lang="es-ES" baseline="0" dirty="0" smtClean="0"/>
                        <a:t>Para la información que tiene movimiento, parpadeo, se desplaza o se actualiza automáticamente, se cumplen todos los casos siguientes:</a:t>
                      </a:r>
                    </a:p>
                    <a:p>
                      <a:r>
                        <a:rPr lang="es-ES" baseline="0" dirty="0" smtClean="0"/>
                        <a:t>– Movimiento, parpadeo, desplazamiento: Para toda información que se mueve, parpadea o se desplaza, que (1) comienza automáticamente, (2) dura más de cinco segundos y (3) se presenta en paralelo con otro contenido, existe un mecanismo para que el usuario la pueda poner en pausa, detener u ocultar, a menos que el movimiento, parpadeo o desplazamiento sea parte esencial de una actividad; y</a:t>
                      </a:r>
                    </a:p>
                    <a:p>
                      <a:r>
                        <a:rPr lang="es-ES" baseline="0" dirty="0" smtClean="0"/>
                        <a:t>– Actualización automática: Para toda información que se actualiza automáticamente, que (1) se inicia automáticamente y (2) se presenta en paralelo con otro contenido, existe un mecanismo para que el usuario la pueda poner en pausa, detener u ocultar, o controlar la frecuencia de actualización a menos que la actualización automática sea parte esencial de una actividad.</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smtClean="0"/>
                        <a:t>54) 10.2.3.1 </a:t>
                      </a:r>
                      <a:r>
                        <a:rPr lang="es-ES" b="1" dirty="0" smtClean="0"/>
                        <a:t>Umbral de tres destellos o menos.</a:t>
                      </a:r>
                      <a:r>
                        <a:rPr lang="es-ES" b="1" baseline="0" dirty="0" smtClean="0"/>
                        <a:t> </a:t>
                      </a:r>
                      <a:r>
                        <a:rPr lang="es-ES" baseline="0" dirty="0" smtClean="0"/>
                        <a:t>Los documentos </a:t>
                      </a:r>
                      <a:r>
                        <a:rPr lang="es-ES" baseline="0" dirty="0" smtClean="0"/>
                        <a:t>no </a:t>
                      </a:r>
                      <a:r>
                        <a:rPr lang="es-ES" baseline="0" dirty="0" smtClean="0"/>
                        <a:t>contienen ningún elemento que </a:t>
                      </a:r>
                      <a:r>
                        <a:rPr lang="es-ES" baseline="0" dirty="0" smtClean="0"/>
                        <a:t>destelle más de tres veces en un segundo o el destello está por debajo del umbral de destello general y de destello rojo.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(55)</a:t>
                      </a:r>
                      <a:r>
                        <a:rPr lang="es-ES" b="1" baseline="0" dirty="0" smtClean="0"/>
                        <a:t> </a:t>
                      </a:r>
                      <a:r>
                        <a:rPr lang="es-ES" b="1" dirty="0" smtClean="0"/>
                        <a:t>10.2.4.2 Titulado del documento. </a:t>
                      </a:r>
                      <a:r>
                        <a:rPr lang="es-ES" dirty="0" smtClean="0"/>
                        <a:t>Los documentos tienen títulos que describen el tema o propósito.</a:t>
                      </a:r>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36</a:t>
            </a:fld>
            <a:endParaRPr lang="es-ES" dirty="0"/>
          </a:p>
        </p:txBody>
      </p:sp>
    </p:spTree>
    <p:extLst>
      <p:ext uri="{BB962C8B-B14F-4D97-AF65-F5344CB8AC3E}">
        <p14:creationId xmlns:p14="http://schemas.microsoft.com/office/powerpoint/2010/main" val="2239004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4/5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555822808"/>
              </p:ext>
            </p:extLst>
          </p:nvPr>
        </p:nvGraphicFramePr>
        <p:xfrm>
          <a:off x="527050" y="1492250"/>
          <a:ext cx="11026775" cy="43992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4/5</a:t>
                      </a:r>
                      <a:endParaRPr lang="es-ES" dirty="0" smtClean="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(56) 10.2.4.3 Orden del foco.</a:t>
                      </a:r>
                      <a:r>
                        <a:rPr lang="es-ES" b="1" baseline="0" dirty="0" smtClean="0"/>
                        <a:t> </a:t>
                      </a:r>
                      <a:r>
                        <a:rPr lang="es-ES" baseline="0" dirty="0" smtClean="0"/>
                        <a:t>Si se puede navegar secuencialmente por un documento y la secuencia de navegación afecta a su significado o su operación, los componentes que pueden recibir el foco lo hacen en un orden que preserva su significado y </a:t>
                      </a:r>
                      <a:r>
                        <a:rPr lang="es-ES" baseline="0" dirty="0" err="1" smtClean="0"/>
                        <a:t>operabilidad</a:t>
                      </a:r>
                      <a:r>
                        <a:rPr lang="es-ES" baseline="0" dirty="0" smtClean="0"/>
                        <a:t>.</a:t>
                      </a:r>
                      <a:endParaRPr lang="es-ES" dirty="0" smtClean="0"/>
                    </a:p>
                  </a:txBody>
                  <a:tcPr/>
                </a:tc>
              </a:tr>
              <a:tr h="370840">
                <a:tc>
                  <a:txBody>
                    <a:bodyPr/>
                    <a:lstStyle/>
                    <a:p>
                      <a:r>
                        <a:rPr lang="es-ES" b="1" dirty="0" smtClean="0"/>
                        <a:t>(</a:t>
                      </a:r>
                      <a:r>
                        <a:rPr lang="es-ES" b="1" dirty="0" smtClean="0"/>
                        <a:t>57) 10.2.4.4 </a:t>
                      </a:r>
                      <a:r>
                        <a:rPr lang="es-ES" b="1" dirty="0" smtClean="0"/>
                        <a:t>Propósito de los enlaces (en contexto).</a:t>
                      </a:r>
                      <a:r>
                        <a:rPr lang="es-ES" b="1" baseline="0" dirty="0" smtClean="0"/>
                        <a:t> </a:t>
                      </a:r>
                      <a:r>
                        <a:rPr lang="es-ES" baseline="0" dirty="0" smtClean="0"/>
                        <a:t>El propósito de cada enlace puede ser determinado con sólo el texto del enlace o a través del texto del enlace sumado al contexto del enlace determinado por software, excepto cuando el propósito del enlace resultara ambiguo para los usuarios en general.</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(58) 10.2.4.6 </a:t>
                      </a:r>
                      <a:r>
                        <a:rPr lang="es-ES" b="1" dirty="0" smtClean="0"/>
                        <a:t>Encabezados y etiquetas.</a:t>
                      </a:r>
                      <a:r>
                        <a:rPr lang="es-ES" b="1" baseline="0" dirty="0" smtClean="0"/>
                        <a:t> </a:t>
                      </a:r>
                      <a:r>
                        <a:rPr lang="es-ES" baseline="0" dirty="0" smtClean="0"/>
                        <a:t>Los encabezados y etiquetas describen el tema o propósito.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(59) 10.2.4.7 </a:t>
                      </a:r>
                      <a:r>
                        <a:rPr lang="es-ES" b="1" dirty="0" smtClean="0"/>
                        <a:t>Foco visible. </a:t>
                      </a:r>
                      <a:r>
                        <a:rPr lang="es-ES" dirty="0" smtClean="0"/>
                        <a:t>Cualquier interfaz de usuario operable por teclado tiene una forma de operar en la cuál el indicador del foco del teclado resulta visible.</a:t>
                      </a:r>
                    </a:p>
                  </a:txBody>
                  <a:tcPr/>
                </a:tc>
                <a:extLst>
                  <a:ext uri="{0D108BD9-81ED-4DB2-BD59-A6C34878D82A}">
                    <a16:rowId xmlns:a16="http://schemas.microsoft.com/office/drawing/2014/main" xmlns="" val="10003"/>
                  </a:ext>
                </a:extLst>
              </a:tr>
              <a:tr h="370840">
                <a:tc>
                  <a:txBody>
                    <a:bodyPr/>
                    <a:lstStyle/>
                    <a:p>
                      <a:r>
                        <a:rPr lang="es-ES" b="1" dirty="0" smtClean="0"/>
                        <a:t>(</a:t>
                      </a:r>
                      <a:r>
                        <a:rPr lang="es-ES" b="1" dirty="0" smtClean="0"/>
                        <a:t>60) 10.2.5.1 </a:t>
                      </a:r>
                      <a:r>
                        <a:rPr lang="es-ES" b="1" dirty="0" smtClean="0"/>
                        <a:t>Gestos con el puntero. </a:t>
                      </a:r>
                      <a:r>
                        <a:rPr lang="es-ES" dirty="0" smtClean="0"/>
                        <a:t>Toda funcionalidad para cuya operación se utilicen gestos con múltiples puntos o que dependan de la trayectoria puede operarse con un único punto de contacto con la pantalla sin un gesto que dependa de la trayectoria, salvo que sea esencial un gesto con múltiples puntos de contacto o que dependa de la trayectoria.</a:t>
                      </a:r>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37</a:t>
            </a:fld>
            <a:endParaRPr lang="es-ES" dirty="0"/>
          </a:p>
        </p:txBody>
      </p:sp>
    </p:spTree>
    <p:extLst>
      <p:ext uri="{BB962C8B-B14F-4D97-AF65-F5344CB8AC3E}">
        <p14:creationId xmlns:p14="http://schemas.microsoft.com/office/powerpoint/2010/main" val="2651123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5/5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3307020"/>
              </p:ext>
            </p:extLst>
          </p:nvPr>
        </p:nvGraphicFramePr>
        <p:xfrm>
          <a:off x="527050" y="1492250"/>
          <a:ext cx="11026775" cy="53086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5/5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61) 10.2.5.2 </a:t>
                      </a:r>
                      <a:r>
                        <a:rPr lang="es-ES" b="1" dirty="0" smtClean="0"/>
                        <a:t>Cancelación del puntero. </a:t>
                      </a:r>
                      <a:r>
                        <a:rPr lang="es-ES" dirty="0" smtClean="0"/>
                        <a:t>Para la funcionalidad que pueda operarse mediante un único puntero, se cumple al menos uno de los siguientes casos:</a:t>
                      </a:r>
                    </a:p>
                    <a:p>
                      <a:r>
                        <a:rPr lang="es-ES" dirty="0" smtClean="0"/>
                        <a:t>– No activar ningún evento por pulsación. No se ejecuta ninguna de las partes de la función mediante la pulsación del puntero.</a:t>
                      </a:r>
                    </a:p>
                    <a:p>
                      <a:r>
                        <a:rPr lang="es-ES" dirty="0" smtClean="0"/>
                        <a:t>– Abortar o Deshacer. La función se completa cuando se suelta el puntero, y existe un mecanismo para abortar la función antes de que se complete o para deshacer la función una vez completada.</a:t>
                      </a:r>
                    </a:p>
                    <a:p>
                      <a:r>
                        <a:rPr lang="es-ES" dirty="0" smtClean="0"/>
                        <a:t>– Invertir al soltar el puntero. El evento activado al soltar el puntero invierte cualquier resultado del evento activado por la pulsación anterior</a:t>
                      </a:r>
                    </a:p>
                    <a:p>
                      <a:r>
                        <a:rPr lang="es-ES" dirty="0" smtClean="0"/>
                        <a:t>– Excepción por ser esencial. Es esencial que se complete la función al pulsar el puntero.</a:t>
                      </a:r>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smtClean="0"/>
                        <a:t>62) 10.2.5.3 </a:t>
                      </a:r>
                      <a:r>
                        <a:rPr lang="es-ES" b="1" dirty="0" smtClean="0"/>
                        <a:t>Inclusión de la etiqueta en el nombre.</a:t>
                      </a:r>
                      <a:r>
                        <a:rPr lang="es-ES" b="1" baseline="0" dirty="0" smtClean="0"/>
                        <a:t> </a:t>
                      </a:r>
                      <a:r>
                        <a:rPr lang="es-ES" baseline="0" dirty="0" smtClean="0"/>
                        <a:t>Para los componentes de la interfaz de usuario con etiquetas que incluyen texto o imágenes de texto, el nombre contiene el texto que se presenta visualmente.</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a:t>
                      </a:r>
                      <a:r>
                        <a:rPr lang="es-ES" b="1" dirty="0" smtClean="0"/>
                        <a:t>63) 10.2.5.4 </a:t>
                      </a:r>
                      <a:r>
                        <a:rPr lang="es-ES" b="1" dirty="0" smtClean="0"/>
                        <a:t>Activación mediante movimiento.</a:t>
                      </a:r>
                      <a:r>
                        <a:rPr lang="es-ES" b="1" baseline="0" dirty="0" smtClean="0"/>
                        <a:t> </a:t>
                      </a:r>
                      <a:r>
                        <a:rPr lang="es-ES" baseline="0" dirty="0" smtClean="0"/>
                        <a:t>La funcionalidad que puede ser operada por el movimiento del dispositivo o el movimiento del usuario también puede ser operada por los componentes de la interfaz de usuario y la respuesta al movimiento puede deshabilitarse para evitar la activación accidental, excepto cuando: </a:t>
                      </a:r>
                    </a:p>
                    <a:p>
                      <a:r>
                        <a:rPr lang="es-ES" baseline="0" dirty="0" smtClean="0"/>
                        <a:t>- Interfaz compatible. El movimiento se utiliza para operar la funcionalidad a través de una interfaz compatible con accesibilidad; </a:t>
                      </a:r>
                    </a:p>
                    <a:p>
                      <a:r>
                        <a:rPr lang="es-ES" baseline="0" dirty="0" smtClean="0"/>
                        <a:t>- Esencial. El movimiento es esencial para la función y hacerlo invalidaría la actividad.</a:t>
                      </a:r>
                      <a:endParaRPr lang="es-ES" dirty="0" smtClean="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38</a:t>
            </a:fld>
            <a:endParaRPr lang="es-ES" dirty="0"/>
          </a:p>
        </p:txBody>
      </p:sp>
    </p:spTree>
    <p:extLst>
      <p:ext uri="{BB962C8B-B14F-4D97-AF65-F5344CB8AC3E}">
        <p14:creationId xmlns:p14="http://schemas.microsoft.com/office/powerpoint/2010/main" val="1925684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smtClean="0"/>
              <a:t>doc. </a:t>
            </a:r>
            <a:r>
              <a:rPr lang="es-ES" dirty="0"/>
              <a:t>n</a:t>
            </a:r>
            <a:r>
              <a:rPr lang="es-ES" dirty="0" smtClean="0"/>
              <a:t>o web</a:t>
            </a:r>
            <a:r>
              <a:rPr lang="es-ES" dirty="0" smtClean="0"/>
              <a:t>: </a:t>
            </a:r>
            <a:r>
              <a:rPr lang="es-ES" dirty="0" smtClean="0"/>
              <a:t>Principio 3 Comprensible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218060038"/>
              </p:ext>
            </p:extLst>
          </p:nvPr>
        </p:nvGraphicFramePr>
        <p:xfrm>
          <a:off x="527050" y="1381418"/>
          <a:ext cx="11026775" cy="449072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a:t>
                      </a:r>
                      <a:r>
                        <a:rPr lang="es-ES" baseline="0" dirty="0" smtClean="0"/>
                        <a:t>DE DOCUMENTOS NO WEB </a:t>
                      </a:r>
                      <a:r>
                        <a:rPr lang="es-ES" baseline="0" dirty="0" smtClean="0"/>
                        <a:t>(BASADOS EN PRINCIPIO 3 COMPRENSIBLE) 1/2</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64) 10.3.1.1 </a:t>
                      </a:r>
                      <a:r>
                        <a:rPr lang="es-ES" b="1" dirty="0" smtClean="0"/>
                        <a:t>Idioma </a:t>
                      </a:r>
                      <a:r>
                        <a:rPr lang="es-ES" b="1" dirty="0" smtClean="0"/>
                        <a:t>del documento.</a:t>
                      </a:r>
                      <a:r>
                        <a:rPr lang="es-ES" baseline="0" dirty="0" smtClean="0"/>
                        <a:t> </a:t>
                      </a:r>
                      <a:r>
                        <a:rPr lang="es-ES" baseline="0" dirty="0" smtClean="0"/>
                        <a:t>El idioma humano predeterminado </a:t>
                      </a:r>
                      <a:r>
                        <a:rPr lang="es-ES" baseline="0" dirty="0" smtClean="0"/>
                        <a:t>de cada documento puede </a:t>
                      </a:r>
                      <a:r>
                        <a:rPr lang="es-ES" baseline="0" dirty="0" smtClean="0"/>
                        <a:t>ser determinado por software.</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(65)</a:t>
                      </a:r>
                      <a:r>
                        <a:rPr lang="es-ES" b="1" baseline="0" dirty="0" smtClean="0"/>
                        <a:t> 10.3.1.2 Idioma de las partes. </a:t>
                      </a:r>
                      <a:r>
                        <a:rPr lang="es-ES" baseline="0" dirty="0" smtClean="0"/>
                        <a:t>El idioma de cada pasaje o frase en el documento puede ser determinado por software, excepto los nombres propios, los términos técnicos, las palabras que estén en un idioma indeterminado y las palabras o frases que se hayan convertido en parte natural del texto que las rodea.</a:t>
                      </a:r>
                    </a:p>
                  </a:txBody>
                  <a:tcPr/>
                </a:tc>
              </a:tr>
              <a:tr h="370840">
                <a:tc>
                  <a:txBody>
                    <a:bodyPr/>
                    <a:lstStyle/>
                    <a:p>
                      <a:r>
                        <a:rPr lang="es-ES" b="1" dirty="0" smtClean="0"/>
                        <a:t>(</a:t>
                      </a:r>
                      <a:r>
                        <a:rPr lang="es-ES" b="1" dirty="0" smtClean="0"/>
                        <a:t>66) 10.3.2.1 </a:t>
                      </a:r>
                      <a:r>
                        <a:rPr lang="es-ES" b="1" dirty="0" smtClean="0"/>
                        <a:t>Al recibir el foco.</a:t>
                      </a:r>
                      <a:r>
                        <a:rPr lang="es-ES" b="1" baseline="0" dirty="0" smtClean="0"/>
                        <a:t> </a:t>
                      </a:r>
                      <a:r>
                        <a:rPr lang="es-ES" baseline="0" dirty="0" smtClean="0"/>
                        <a:t>Cuando cualquier componente recibe el foco, no inicia ningún cambio en el contexto.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a:t>
                      </a:r>
                      <a:r>
                        <a:rPr lang="es-ES" b="1" dirty="0" smtClean="0"/>
                        <a:t>67) 10.3.2.2 </a:t>
                      </a:r>
                      <a:r>
                        <a:rPr lang="es-ES" b="1" dirty="0" smtClean="0"/>
                        <a:t>Al recibir entradas.</a:t>
                      </a:r>
                      <a:r>
                        <a:rPr lang="es-ES" b="1" baseline="0" dirty="0" smtClean="0"/>
                        <a:t> </a:t>
                      </a:r>
                      <a:r>
                        <a:rPr lang="es-ES" baseline="0" dirty="0" smtClean="0"/>
                        <a:t>El cambio de estado en cualquier componente de la interfaz de usuario no provoca automáticamente un cambio en el contexto a menos que el usuario haya sido advertido de ese comportamiento antes de usar el componente.</a:t>
                      </a:r>
                      <a:endParaRPr lang="es-ES" dirty="0" smtClean="0"/>
                    </a:p>
                  </a:txBody>
                  <a:tcPr/>
                </a:tc>
                <a:extLst>
                  <a:ext uri="{0D108BD9-81ED-4DB2-BD59-A6C34878D82A}">
                    <a16:rowId xmlns:a16="http://schemas.microsoft.com/office/drawing/2014/main" xmlns="" val="10004"/>
                  </a:ext>
                </a:extLst>
              </a:tr>
              <a:tr h="370840">
                <a:tc>
                  <a:txBody>
                    <a:bodyPr/>
                    <a:lstStyle/>
                    <a:p>
                      <a:r>
                        <a:rPr lang="es-ES" b="1" dirty="0" smtClean="0"/>
                        <a:t>(68) 10.3.3.1 </a:t>
                      </a:r>
                      <a:r>
                        <a:rPr lang="es-ES" b="1" dirty="0" smtClean="0"/>
                        <a:t>Identificación de </a:t>
                      </a:r>
                      <a:r>
                        <a:rPr lang="es-ES" b="1" dirty="0" smtClean="0"/>
                        <a:t>errores. </a:t>
                      </a:r>
                      <a:r>
                        <a:rPr lang="es-ES" dirty="0" smtClean="0"/>
                        <a:t>Si se detecta automáticamente un error en la entrada de datos, el elemento erróneo es identificado y el error se describe al usuario mediante un texto.</a:t>
                      </a:r>
                    </a:p>
                  </a:txBody>
                  <a:tcPr/>
                </a:tc>
                <a:extLst>
                  <a:ext uri="{0D108BD9-81ED-4DB2-BD59-A6C34878D82A}">
                    <a16:rowId xmlns:a16="http://schemas.microsoft.com/office/drawing/2014/main" xmlns="" val="1588535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(69) 10.3.3.2 Etiquetas o instrucciones. </a:t>
                      </a:r>
                      <a:r>
                        <a:rPr lang="es-ES" dirty="0" smtClean="0"/>
                        <a:t>Se proporcionan etiquetas o instrucciones cuando el contenido requiere la introducción de datos por parte del usuario.</a:t>
                      </a:r>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39</a:t>
            </a:fld>
            <a:endParaRPr lang="es-ES" dirty="0"/>
          </a:p>
        </p:txBody>
      </p:sp>
    </p:spTree>
    <p:extLst>
      <p:ext uri="{BB962C8B-B14F-4D97-AF65-F5344CB8AC3E}">
        <p14:creationId xmlns:p14="http://schemas.microsoft.com/office/powerpoint/2010/main" val="2232438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1. Introducción</a:t>
            </a:r>
            <a:endParaRPr lang="es-ES" dirty="0"/>
          </a:p>
        </p:txBody>
      </p:sp>
      <p:sp>
        <p:nvSpPr>
          <p:cNvPr id="6" name="Marcador de contenido 5"/>
          <p:cNvSpPr>
            <a:spLocks noGrp="1"/>
          </p:cNvSpPr>
          <p:nvPr>
            <p:ph idx="1"/>
          </p:nvPr>
        </p:nvSpPr>
        <p:spPr/>
        <p:txBody>
          <a:bodyPr>
            <a:normAutofit/>
          </a:bodyPr>
          <a:lstStyle/>
          <a:p>
            <a:r>
              <a:rPr lang="es-ES" dirty="0" smtClean="0"/>
              <a:t>Fuentes a tener en cuenta en la evaluación (en este orden)</a:t>
            </a:r>
          </a:p>
          <a:p>
            <a:pPr marL="914400" lvl="1" indent="-457200">
              <a:buFont typeface="+mj-lt"/>
              <a:buAutoNum type="arabicPeriod"/>
            </a:pPr>
            <a:r>
              <a:rPr lang="es-ES" dirty="0"/>
              <a:t>Directiva (UE) 2016/2102</a:t>
            </a:r>
          </a:p>
          <a:p>
            <a:pPr marL="914400" lvl="1" indent="-457200">
              <a:buFont typeface="+mj-lt"/>
              <a:buAutoNum type="arabicPeriod"/>
            </a:pPr>
            <a:r>
              <a:rPr lang="es-ES" dirty="0"/>
              <a:t>Real Decreto </a:t>
            </a:r>
            <a:r>
              <a:rPr lang="es-ES" dirty="0" smtClean="0"/>
              <a:t>1112/2018</a:t>
            </a:r>
            <a:endParaRPr lang="es-ES" dirty="0"/>
          </a:p>
          <a:p>
            <a:pPr marL="914400" lvl="1" indent="-457200">
              <a:buFont typeface="+mj-lt"/>
              <a:buAutoNum type="arabicPeriod"/>
            </a:pPr>
            <a:r>
              <a:rPr lang="es-ES" dirty="0"/>
              <a:t>Decisión (UE) 2018/1524 sobre seguimiento y presentación de informes</a:t>
            </a:r>
          </a:p>
          <a:p>
            <a:pPr marL="914400" lvl="1" indent="-457200">
              <a:buFont typeface="+mj-lt"/>
              <a:buAutoNum type="arabicPeriod"/>
            </a:pPr>
            <a:r>
              <a:rPr lang="es-ES" dirty="0"/>
              <a:t>Metodología WCAG-EM </a:t>
            </a:r>
            <a:r>
              <a:rPr lang="es-ES" dirty="0" smtClean="0"/>
              <a:t>1.0</a:t>
            </a:r>
            <a:endParaRPr lang="es-ES" dirty="0"/>
          </a:p>
          <a:p>
            <a:pPr marL="914400" lvl="1" indent="-457200">
              <a:buFont typeface="+mj-lt"/>
              <a:buAutoNum type="arabicPeriod"/>
            </a:pPr>
            <a:r>
              <a:rPr lang="es-ES" dirty="0" smtClean="0"/>
              <a:t>Estándar </a:t>
            </a:r>
            <a:r>
              <a:rPr lang="es-ES" dirty="0"/>
              <a:t>EN 301549 </a:t>
            </a:r>
            <a:r>
              <a:rPr lang="es-ES" dirty="0" smtClean="0"/>
              <a:t>V3.1.1 </a:t>
            </a:r>
            <a:r>
              <a:rPr lang="es-ES" dirty="0" smtClean="0"/>
              <a:t>(</a:t>
            </a:r>
            <a:r>
              <a:rPr lang="es-ES" dirty="0" smtClean="0"/>
              <a:t>2019)</a:t>
            </a:r>
            <a:endParaRPr lang="es-ES" dirty="0" smtClean="0"/>
          </a:p>
          <a:p>
            <a:pPr marL="914400" lvl="1" indent="-457200">
              <a:buFont typeface="+mj-lt"/>
              <a:buAutoNum type="arabicPeriod"/>
            </a:pPr>
            <a:r>
              <a:rPr lang="es-ES" dirty="0"/>
              <a:t>Norma </a:t>
            </a:r>
            <a:r>
              <a:rPr lang="es-ES" dirty="0" smtClean="0"/>
              <a:t>UNE-EN </a:t>
            </a:r>
            <a:r>
              <a:rPr lang="es-ES" dirty="0" smtClean="0"/>
              <a:t>301549:2020</a:t>
            </a:r>
            <a:endParaRPr lang="es-ES" dirty="0" smtClean="0"/>
          </a:p>
          <a:p>
            <a:pPr marL="914400" lvl="1" indent="-457200">
              <a:buFont typeface="+mj-lt"/>
              <a:buAutoNum type="arabicPeriod"/>
            </a:pPr>
            <a:r>
              <a:rPr lang="es-ES" dirty="0"/>
              <a:t>R</a:t>
            </a:r>
            <a:r>
              <a:rPr lang="es-ES" dirty="0" smtClean="0"/>
              <a:t>ecomendación </a:t>
            </a:r>
            <a:r>
              <a:rPr lang="es-ES" dirty="0" smtClean="0">
                <a:hlinkClick r:id="rId2"/>
              </a:rPr>
              <a:t>WCAG 2.1</a:t>
            </a:r>
            <a:endParaRPr lang="es-ES" dirty="0" smtClean="0"/>
          </a:p>
          <a:p>
            <a:pPr marL="914400" lvl="1" indent="-457200">
              <a:buFont typeface="+mj-lt"/>
              <a:buAutoNum type="arabicPeriod"/>
            </a:pPr>
            <a:r>
              <a:rPr lang="es-ES" dirty="0" smtClean="0"/>
              <a:t>Decisión </a:t>
            </a:r>
            <a:r>
              <a:rPr lang="es-ES" dirty="0"/>
              <a:t>(UE) </a:t>
            </a:r>
            <a:r>
              <a:rPr lang="es-ES" dirty="0" smtClean="0"/>
              <a:t>2018/1523 sobre declaración de accesibilidad</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a:t>
            </a:fld>
            <a:endParaRPr lang="es-ES" dirty="0"/>
          </a:p>
        </p:txBody>
      </p:sp>
    </p:spTree>
    <p:extLst>
      <p:ext uri="{BB962C8B-B14F-4D97-AF65-F5344CB8AC3E}">
        <p14:creationId xmlns:p14="http://schemas.microsoft.com/office/powerpoint/2010/main" val="4105484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doc. no web: Principio 3 Comprensible </a:t>
            </a:r>
            <a:r>
              <a:rPr lang="es-ES" dirty="0" smtClean="0"/>
              <a:t>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81917420"/>
              </p:ext>
            </p:extLst>
          </p:nvPr>
        </p:nvGraphicFramePr>
        <p:xfrm>
          <a:off x="527050" y="1492250"/>
          <a:ext cx="11026775" cy="38455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3 COMPRENSIBLE) 2/2</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70) 10.3.3.3 </a:t>
                      </a:r>
                      <a:r>
                        <a:rPr lang="es-ES" b="1" dirty="0" smtClean="0"/>
                        <a:t>Sugerencias ante errores.</a:t>
                      </a:r>
                      <a:r>
                        <a:rPr lang="es-ES" b="1" baseline="0" dirty="0" smtClean="0"/>
                        <a:t> </a:t>
                      </a:r>
                      <a:r>
                        <a:rPr lang="es-ES" baseline="0" dirty="0" smtClean="0"/>
                        <a:t>Si se detecta automáticamente un error en la entrada de datos y se dispone de sugerencias para hacer la corrección, entonces se presentan las sugerencias al usuario, a menos que esto ponga en riesgo la seguridad o el propósito del contenido.</a:t>
                      </a:r>
                      <a:endParaRPr lang="es-ES" dirty="0" smtClean="0"/>
                    </a:p>
                  </a:txBody>
                  <a:tcPr/>
                </a:tc>
                <a:extLst>
                  <a:ext uri="{0D108BD9-81ED-4DB2-BD59-A6C34878D82A}">
                    <a16:rowId xmlns:a16="http://schemas.microsoft.com/office/drawing/2014/main" xmlns="" val="10008"/>
                  </a:ext>
                </a:extLst>
              </a:tr>
              <a:tr h="370840">
                <a:tc>
                  <a:txBody>
                    <a:bodyPr/>
                    <a:lstStyle/>
                    <a:p>
                      <a:r>
                        <a:rPr lang="es-ES" b="1" dirty="0" smtClean="0"/>
                        <a:t>(</a:t>
                      </a:r>
                      <a:r>
                        <a:rPr lang="es-ES" b="1" dirty="0" smtClean="0"/>
                        <a:t>71) 10.3.3.4</a:t>
                      </a:r>
                      <a:r>
                        <a:rPr lang="es-ES" b="1" dirty="0" smtClean="0"/>
                        <a:t>. Prevención de errores (legales, financieros, de datos). </a:t>
                      </a:r>
                      <a:r>
                        <a:rPr lang="es-ES" dirty="0" smtClean="0"/>
                        <a:t>Para </a:t>
                      </a:r>
                      <a:r>
                        <a:rPr lang="es-ES" dirty="0" smtClean="0"/>
                        <a:t>los documentos </a:t>
                      </a:r>
                      <a:r>
                        <a:rPr lang="es-ES" dirty="0" smtClean="0"/>
                        <a:t>que </a:t>
                      </a:r>
                      <a:r>
                        <a:rPr lang="es-ES" dirty="0" smtClean="0"/>
                        <a:t>representan </a:t>
                      </a:r>
                      <a:r>
                        <a:rPr lang="es-ES" dirty="0" smtClean="0"/>
                        <a:t>para el usuario compromisos legales o transacciones financieras, que modifica o elimina datos controlables por el usuario en sistemas de almacenamiento de datos o que envía las respuestas del usuario a una prueba, se cumple al menos uno de los siguientes casos:</a:t>
                      </a:r>
                    </a:p>
                    <a:p>
                      <a:r>
                        <a:rPr lang="es-ES" dirty="0" smtClean="0"/>
                        <a:t>1) Reversibilidad. El envío es reversible.</a:t>
                      </a:r>
                    </a:p>
                    <a:p>
                      <a:r>
                        <a:rPr lang="es-ES" dirty="0" smtClean="0"/>
                        <a:t>2) Revisión. Se verifica la información para detectar errores en los datos de entrada y se proporciona al usuario una oportunidad de corregirlos.</a:t>
                      </a:r>
                    </a:p>
                    <a:p>
                      <a:r>
                        <a:rPr lang="es-ES" dirty="0" smtClean="0"/>
                        <a:t>3) Confirmación. Se proporciona un mecanismo para revisar, confirmar y corregir la información antes de finalizar el envío de los datos.</a:t>
                      </a:r>
                    </a:p>
                  </a:txBody>
                  <a:tcPr/>
                </a:tc>
                <a:extLst>
                  <a:ext uri="{0D108BD9-81ED-4DB2-BD59-A6C34878D82A}">
                    <a16:rowId xmlns:a16="http://schemas.microsoft.com/office/drawing/2014/main" xmlns="" val="1000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40</a:t>
            </a:fld>
            <a:endParaRPr lang="es-ES" dirty="0"/>
          </a:p>
        </p:txBody>
      </p:sp>
    </p:spTree>
    <p:extLst>
      <p:ext uri="{BB962C8B-B14F-4D97-AF65-F5344CB8AC3E}">
        <p14:creationId xmlns:p14="http://schemas.microsoft.com/office/powerpoint/2010/main" val="2508117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doc. </a:t>
            </a:r>
            <a:r>
              <a:rPr lang="es-ES" dirty="0"/>
              <a:t>n</a:t>
            </a:r>
            <a:r>
              <a:rPr lang="es-ES" dirty="0" smtClean="0"/>
              <a:t>o web</a:t>
            </a:r>
            <a:r>
              <a:rPr lang="es-ES" dirty="0" smtClean="0"/>
              <a:t>: </a:t>
            </a:r>
            <a:r>
              <a:rPr lang="es-ES" dirty="0"/>
              <a:t>Principio </a:t>
            </a:r>
            <a:r>
              <a:rPr lang="es-ES" dirty="0" smtClean="0"/>
              <a:t>4 Robusto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709382571"/>
              </p:ext>
            </p:extLst>
          </p:nvPr>
        </p:nvGraphicFramePr>
        <p:xfrm>
          <a:off x="527050" y="1492250"/>
          <a:ext cx="11026775" cy="421132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a:t>
                      </a:r>
                      <a:r>
                        <a:rPr lang="es-ES" baseline="0" dirty="0" smtClean="0"/>
                        <a:t>DOCUMENTOS NO WEB </a:t>
                      </a:r>
                      <a:r>
                        <a:rPr lang="es-ES" baseline="0" dirty="0" smtClean="0"/>
                        <a:t>(BASADOS EN PRINCIPIO 4 ROBUSTO) 1/1</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72) 10.4.1.1 Procesamiento. </a:t>
                      </a:r>
                      <a:r>
                        <a:rPr lang="es-ES" dirty="0" smtClean="0"/>
                        <a:t>En </a:t>
                      </a:r>
                      <a:r>
                        <a:rPr lang="es-ES" dirty="0" smtClean="0"/>
                        <a:t>los</a:t>
                      </a:r>
                      <a:r>
                        <a:rPr lang="es-ES" baseline="0" dirty="0" smtClean="0"/>
                        <a:t> documentos </a:t>
                      </a:r>
                      <a:r>
                        <a:rPr lang="es-ES" dirty="0" smtClean="0"/>
                        <a:t>que usen </a:t>
                      </a:r>
                      <a:r>
                        <a:rPr lang="es-ES" dirty="0" smtClean="0"/>
                        <a:t>lenguajes de marcas de forma que las marcas se muestren por separado y estén disponibles para los productos de apoyo y características de accesibilidad del software o para un agente de usuario seleccionable por este, los elementos tienen las etiquetas de apertura y cierre completas, los elementos están anidados de acuerdo con sus especificaciones, los elementos no contienen atributos duplicados y los ID son únicos, excepto cuando las especificaciones permitan estas características.</a:t>
                      </a:r>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smtClean="0"/>
                        <a:t>73) 10.4.1.2 </a:t>
                      </a:r>
                      <a:r>
                        <a:rPr lang="es-ES" b="1" dirty="0" smtClean="0"/>
                        <a:t>Nombre, función, </a:t>
                      </a:r>
                      <a:r>
                        <a:rPr lang="es-ES" b="1" dirty="0" smtClean="0"/>
                        <a:t>valor. </a:t>
                      </a:r>
                      <a:r>
                        <a:rPr lang="es-ES" dirty="0" smtClean="0"/>
                        <a:t>Para todos los componentes de la interfaz de usuario (entre los que se incluyen, pero sin limitarse a ellos, elementos de formulario, enlaces, ..), el nombre y la función pueden ser determinados por software; los estados, propiedades y valores que pueden ser asignados por el usuario pueden ser especificados por software; y los cambios en estos elementos se encuentran disponibles para su consulta por los agentes de usuario, incluyendo los productos de apoyo.</a:t>
                      </a:r>
                    </a:p>
                  </a:txBody>
                  <a:tcPr/>
                </a:tc>
                <a:extLst>
                  <a:ext uri="{0D108BD9-81ED-4DB2-BD59-A6C34878D82A}">
                    <a16:rowId xmlns:a16="http://schemas.microsoft.com/office/drawing/2014/main" xmlns="" val="10003"/>
                  </a:ext>
                </a:extLst>
              </a:tr>
              <a:tr h="370840">
                <a:tc>
                  <a:txBody>
                    <a:bodyPr/>
                    <a:lstStyle/>
                    <a:p>
                      <a:r>
                        <a:rPr lang="es-ES" b="1" dirty="0" smtClean="0"/>
                        <a:t>(74) 10.4.1.3 Mensajes de estado. </a:t>
                      </a:r>
                      <a:r>
                        <a:rPr lang="es-ES" dirty="0" smtClean="0"/>
                        <a:t>En el contenido implementado utilizando lenguajes de marcado, los mensajes de estado se pueden determinar por software a través de roles o propiedades de modo que se puedan presentar al usuario mediante tecnologías de apoyo sin recibir el foco.</a:t>
                      </a:r>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41</a:t>
            </a:fld>
            <a:endParaRPr lang="es-ES" dirty="0"/>
          </a:p>
        </p:txBody>
      </p:sp>
    </p:spTree>
    <p:extLst>
      <p:ext uri="{BB962C8B-B14F-4D97-AF65-F5344CB8AC3E}">
        <p14:creationId xmlns:p14="http://schemas.microsoft.com/office/powerpoint/2010/main" val="27462835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de </a:t>
            </a:r>
            <a:r>
              <a:rPr lang="es-ES" dirty="0" smtClean="0"/>
              <a:t>software equivalentes a WCAG 2.1</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El estándar EN 301549 </a:t>
            </a:r>
            <a:r>
              <a:rPr lang="es-ES" dirty="0"/>
              <a:t>V</a:t>
            </a:r>
            <a:r>
              <a:rPr lang="es-ES" dirty="0" smtClean="0"/>
              <a:t>3.1.1 incluye 42 </a:t>
            </a:r>
            <a:r>
              <a:rPr lang="es-ES" dirty="0" smtClean="0"/>
              <a:t>requisitos que son equivalentes a </a:t>
            </a:r>
            <a:r>
              <a:rPr lang="es-ES" dirty="0" smtClean="0"/>
              <a:t>42 </a:t>
            </a:r>
            <a:r>
              <a:rPr lang="es-ES" dirty="0" smtClean="0"/>
              <a:t>de los 50 </a:t>
            </a:r>
            <a:r>
              <a:rPr lang="es-ES" dirty="0" smtClean="0"/>
              <a:t>criterios </a:t>
            </a:r>
            <a:r>
              <a:rPr lang="es-ES" dirty="0" smtClean="0"/>
              <a:t>de conformidad de </a:t>
            </a:r>
            <a:r>
              <a:rPr lang="es-ES" dirty="0" smtClean="0">
                <a:hlinkClick r:id="rId2"/>
              </a:rPr>
              <a:t>WCAG 2.1</a:t>
            </a:r>
            <a:r>
              <a:rPr lang="es-ES" dirty="0" smtClean="0"/>
              <a:t> de niveles A y AA, que pueden ser aplicables a apps nativas</a:t>
            </a:r>
          </a:p>
          <a:p>
            <a:r>
              <a:rPr lang="es-ES" dirty="0" smtClean="0"/>
              <a:t>Utiliza la misma numeración que en WCAG 2.1, pero con prefijo “11.”.</a:t>
            </a:r>
          </a:p>
          <a:p>
            <a:r>
              <a:rPr lang="es-ES" dirty="0" smtClean="0"/>
              <a:t>Como en WCAG 2.1 se pueden clasifican según el principio de accesibilidad en el que se basan, que indica que una app debe ser:</a:t>
            </a:r>
          </a:p>
          <a:p>
            <a:pPr lvl="1"/>
            <a:r>
              <a:rPr lang="es-ES" dirty="0" smtClean="0"/>
              <a:t>Principio 1: Perceptible </a:t>
            </a:r>
            <a:r>
              <a:rPr lang="es-ES" dirty="0" smtClean="0"/>
              <a:t>(19 </a:t>
            </a:r>
            <a:r>
              <a:rPr lang="es-ES" dirty="0" smtClean="0"/>
              <a:t>requisitos</a:t>
            </a:r>
            <a:r>
              <a:rPr lang="es-ES" dirty="0" smtClean="0"/>
              <a:t>) + (5 </a:t>
            </a:r>
            <a:r>
              <a:rPr lang="es-ES" dirty="0" err="1" smtClean="0"/>
              <a:t>req</a:t>
            </a:r>
            <a:r>
              <a:rPr lang="es-ES" dirty="0" smtClean="0"/>
              <a:t>. a</a:t>
            </a:r>
            <a:r>
              <a:rPr lang="es-ES" dirty="0" smtClean="0"/>
              <a:t>lternativos p</a:t>
            </a:r>
            <a:r>
              <a:rPr lang="es-ES" dirty="0" smtClean="0"/>
              <a:t>ara funcionalidad cerrada)</a:t>
            </a:r>
            <a:endParaRPr lang="es-ES" dirty="0" smtClean="0"/>
          </a:p>
          <a:p>
            <a:pPr lvl="1"/>
            <a:r>
              <a:rPr lang="es-ES" dirty="0" smtClean="0"/>
              <a:t>Principio 2: Operable (</a:t>
            </a:r>
            <a:r>
              <a:rPr lang="es-ES" dirty="0" smtClean="0"/>
              <a:t>14 </a:t>
            </a:r>
            <a:r>
              <a:rPr lang="es-ES" dirty="0" smtClean="0"/>
              <a:t>requisitos</a:t>
            </a:r>
            <a:r>
              <a:rPr lang="es-ES" dirty="0" smtClean="0"/>
              <a:t>) + (2 </a:t>
            </a:r>
            <a:r>
              <a:rPr lang="es-ES" dirty="0" err="1" smtClean="0"/>
              <a:t>req</a:t>
            </a:r>
            <a:r>
              <a:rPr lang="es-ES" dirty="0"/>
              <a:t>. alternativos para </a:t>
            </a:r>
            <a:r>
              <a:rPr lang="es-ES" dirty="0" smtClean="0"/>
              <a:t>funcionalidad cerrada)</a:t>
            </a:r>
            <a:endParaRPr lang="es-ES" dirty="0" smtClean="0"/>
          </a:p>
          <a:p>
            <a:pPr lvl="1"/>
            <a:r>
              <a:rPr lang="es-ES" dirty="0" smtClean="0"/>
              <a:t>Principio 3: Comprensible </a:t>
            </a:r>
            <a:r>
              <a:rPr lang="es-ES" dirty="0" smtClean="0"/>
              <a:t>(7 </a:t>
            </a:r>
            <a:r>
              <a:rPr lang="es-ES" dirty="0" smtClean="0"/>
              <a:t>requisitos</a:t>
            </a:r>
            <a:r>
              <a:rPr lang="es-ES" dirty="0" smtClean="0"/>
              <a:t>) </a:t>
            </a:r>
            <a:r>
              <a:rPr lang="es-ES" dirty="0"/>
              <a:t>+ </a:t>
            </a:r>
            <a:r>
              <a:rPr lang="es-ES" dirty="0" smtClean="0"/>
              <a:t>(</a:t>
            </a:r>
            <a:r>
              <a:rPr lang="es-ES" dirty="0"/>
              <a:t>2</a:t>
            </a:r>
            <a:r>
              <a:rPr lang="es-ES" dirty="0" smtClean="0"/>
              <a:t> </a:t>
            </a:r>
            <a:r>
              <a:rPr lang="es-ES" dirty="0" err="1"/>
              <a:t>req</a:t>
            </a:r>
            <a:r>
              <a:rPr lang="es-ES" dirty="0"/>
              <a:t>. alternativos </a:t>
            </a:r>
            <a:r>
              <a:rPr lang="es-ES" dirty="0" smtClean="0"/>
              <a:t>para </a:t>
            </a:r>
            <a:r>
              <a:rPr lang="es-ES" dirty="0"/>
              <a:t>funcionalidad cerrada)</a:t>
            </a:r>
          </a:p>
          <a:p>
            <a:pPr lvl="1"/>
            <a:r>
              <a:rPr lang="es-ES" dirty="0" smtClean="0"/>
              <a:t>Principio </a:t>
            </a:r>
            <a:r>
              <a:rPr lang="es-ES" dirty="0" smtClean="0"/>
              <a:t>4: Robusta </a:t>
            </a:r>
            <a:r>
              <a:rPr lang="es-ES" dirty="0" smtClean="0"/>
              <a:t>(2 </a:t>
            </a:r>
            <a:r>
              <a:rPr lang="es-ES" dirty="0" smtClean="0"/>
              <a:t>requisitos</a:t>
            </a:r>
            <a:r>
              <a:rPr lang="es-ES" dirty="0"/>
              <a:t>) + </a:t>
            </a:r>
            <a:r>
              <a:rPr lang="es-ES" dirty="0" smtClean="0"/>
              <a:t>(</a:t>
            </a:r>
            <a:r>
              <a:rPr lang="es-ES" dirty="0"/>
              <a:t>1</a:t>
            </a:r>
            <a:r>
              <a:rPr lang="es-ES" dirty="0" smtClean="0"/>
              <a:t> </a:t>
            </a:r>
            <a:r>
              <a:rPr lang="es-ES" dirty="0" err="1"/>
              <a:t>req</a:t>
            </a:r>
            <a:r>
              <a:rPr lang="es-ES" dirty="0"/>
              <a:t>. </a:t>
            </a:r>
            <a:r>
              <a:rPr lang="es-ES" dirty="0" smtClean="0"/>
              <a:t>alternativo para </a:t>
            </a:r>
            <a:r>
              <a:rPr lang="es-ES" dirty="0"/>
              <a:t>funcionalidad </a:t>
            </a:r>
            <a:r>
              <a:rPr lang="es-ES" dirty="0" smtClean="0"/>
              <a:t>cerrada</a:t>
            </a:r>
            <a:r>
              <a:rPr lang="es-ES" dirty="0"/>
              <a:t>)</a:t>
            </a:r>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42</a:t>
            </a:fld>
            <a:endParaRPr lang="es-ES" dirty="0"/>
          </a:p>
        </p:txBody>
      </p:sp>
    </p:spTree>
    <p:extLst>
      <p:ext uri="{BB962C8B-B14F-4D97-AF65-F5344CB8AC3E}">
        <p14:creationId xmlns:p14="http://schemas.microsoft.com/office/powerpoint/2010/main" val="29565679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1/6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560330207"/>
              </p:ext>
            </p:extLst>
          </p:nvPr>
        </p:nvGraphicFramePr>
        <p:xfrm>
          <a:off x="527050" y="1492250"/>
          <a:ext cx="11026775" cy="506603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1/6</a:t>
                      </a:r>
                      <a:endParaRPr lang="es-ES" dirty="0" smtClean="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(75</a:t>
                      </a:r>
                      <a:r>
                        <a:rPr lang="es-ES" sz="1800" b="1" kern="1200" dirty="0" smtClean="0">
                          <a:solidFill>
                            <a:schemeClr val="dk1"/>
                          </a:solidFill>
                          <a:latin typeface="+mn-lt"/>
                          <a:ea typeface="+mn-ea"/>
                          <a:cs typeface="+mn-cs"/>
                        </a:rPr>
                        <a:t>) 11.1.1.1.1 </a:t>
                      </a:r>
                      <a:r>
                        <a:rPr lang="es-ES" sz="1800" b="1" kern="1200" dirty="0">
                          <a:solidFill>
                            <a:schemeClr val="dk1"/>
                          </a:solidFill>
                          <a:latin typeface="+mn-lt"/>
                          <a:ea typeface="+mn-ea"/>
                          <a:cs typeface="+mn-cs"/>
                        </a:rPr>
                        <a:t>Contenido no </a:t>
                      </a:r>
                      <a:r>
                        <a:rPr lang="es-ES" sz="1800" b="1" kern="1200" dirty="0" smtClean="0">
                          <a:solidFill>
                            <a:schemeClr val="dk1"/>
                          </a:solidFill>
                          <a:latin typeface="+mn-lt"/>
                          <a:ea typeface="+mn-ea"/>
                          <a:cs typeface="+mn-cs"/>
                        </a:rPr>
                        <a:t>textual (</a:t>
                      </a:r>
                      <a:r>
                        <a:rPr lang="es-ES" b="1" dirty="0" smtClean="0"/>
                        <a:t>funcionalidad abierta). </a:t>
                      </a:r>
                      <a:r>
                        <a:rPr lang="es-ES" sz="1800" kern="1200" dirty="0" smtClean="0">
                          <a:solidFill>
                            <a:schemeClr val="dk1"/>
                          </a:solidFill>
                          <a:latin typeface="+mn-lt"/>
                          <a:ea typeface="+mn-ea"/>
                          <a:cs typeface="+mn-cs"/>
                        </a:rPr>
                        <a:t>Todo </a:t>
                      </a:r>
                      <a:r>
                        <a:rPr lang="es-ES" sz="1800" kern="1200" dirty="0">
                          <a:solidFill>
                            <a:schemeClr val="dk1"/>
                          </a:solidFill>
                          <a:latin typeface="+mn-lt"/>
                          <a:ea typeface="+mn-ea"/>
                          <a:cs typeface="+mn-cs"/>
                        </a:rPr>
                        <a:t>contenido no textual que se presenta al usuario tiene una alternativa textual que cumple el mismo propósito.</a:t>
                      </a:r>
                    </a:p>
                  </a:txBody>
                  <a:tcPr marL="6350" marR="6350" marT="6350" marB="0" anchor="b"/>
                </a:tc>
                <a:extLst>
                  <a:ext uri="{0D108BD9-81ED-4DB2-BD59-A6C34878D82A}">
                    <a16:rowId xmlns:a16="http://schemas.microsoft.com/office/drawing/2014/main" xmlns="" val="10001"/>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(76</a:t>
                      </a:r>
                      <a:r>
                        <a:rPr lang="es-ES" sz="1800" b="1" kern="1200" dirty="0" smtClean="0">
                          <a:solidFill>
                            <a:schemeClr val="dk1"/>
                          </a:solidFill>
                          <a:latin typeface="+mn-lt"/>
                          <a:ea typeface="+mn-ea"/>
                          <a:cs typeface="+mn-cs"/>
                        </a:rPr>
                        <a:t>) </a:t>
                      </a:r>
                      <a:r>
                        <a:rPr lang="es-ES" sz="1800" b="1" kern="1200" dirty="0" smtClean="0">
                          <a:solidFill>
                            <a:schemeClr val="dk1"/>
                          </a:solidFill>
                          <a:latin typeface="+mn-lt"/>
                          <a:ea typeface="+mn-ea"/>
                          <a:cs typeface="+mn-cs"/>
                        </a:rPr>
                        <a:t>11.1.1.1.2 </a:t>
                      </a:r>
                      <a:r>
                        <a:rPr lang="es-ES" sz="1800" b="1" kern="1200" dirty="0" smtClean="0">
                          <a:solidFill>
                            <a:schemeClr val="dk1"/>
                          </a:solidFill>
                          <a:latin typeface="+mn-lt"/>
                          <a:ea typeface="+mn-ea"/>
                          <a:cs typeface="+mn-cs"/>
                        </a:rPr>
                        <a:t>Contenido no textual (funcionalidad cerrada). </a:t>
                      </a:r>
                      <a:r>
                        <a:rPr lang="es-ES" sz="1800" b="0" kern="1200" dirty="0" smtClean="0">
                          <a:solidFill>
                            <a:schemeClr val="dk1"/>
                          </a:solidFill>
                          <a:latin typeface="+mn-lt"/>
                          <a:ea typeface="+mn-ea"/>
                          <a:cs typeface="+mn-cs"/>
                        </a:rPr>
                        <a:t>Cuando se presente contenido no textual, una alternativa para el contenido no textual debe presentarse a los usuarios mediante salida de voz.</a:t>
                      </a:r>
                      <a:endParaRPr lang="es-ES" sz="1800" b="0" kern="1200" dirty="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2"/>
                  </a:ext>
                </a:extLst>
              </a:tr>
              <a:tr h="370840">
                <a:tc>
                  <a:txBody>
                    <a:bodyPr/>
                    <a:lstStyle/>
                    <a:p>
                      <a:pPr algn="just" fontAlgn="ctr"/>
                      <a:r>
                        <a:rPr lang="es-ES" sz="1800" b="1" kern="1200" dirty="0" smtClean="0">
                          <a:solidFill>
                            <a:schemeClr val="dk1"/>
                          </a:solidFill>
                          <a:latin typeface="+mn-lt"/>
                          <a:ea typeface="+mn-ea"/>
                          <a:cs typeface="+mn-cs"/>
                        </a:rPr>
                        <a:t>(77</a:t>
                      </a:r>
                      <a:r>
                        <a:rPr lang="es-ES" sz="1800" b="1" kern="1200" dirty="0" smtClean="0">
                          <a:solidFill>
                            <a:schemeClr val="dk1"/>
                          </a:solidFill>
                          <a:latin typeface="+mn-lt"/>
                          <a:ea typeface="+mn-ea"/>
                          <a:cs typeface="+mn-cs"/>
                        </a:rPr>
                        <a:t>) 11.1.2.1.1 </a:t>
                      </a:r>
                      <a:r>
                        <a:rPr lang="es-ES" sz="1800" b="1" kern="1200" dirty="0">
                          <a:solidFill>
                            <a:schemeClr val="dk1"/>
                          </a:solidFill>
                          <a:latin typeface="+mn-lt"/>
                          <a:ea typeface="+mn-ea"/>
                          <a:cs typeface="+mn-cs"/>
                        </a:rPr>
                        <a:t>Sólo audio y sólo vídeo (</a:t>
                      </a:r>
                      <a:r>
                        <a:rPr lang="es-ES" sz="1800" b="1" kern="1200" dirty="0" smtClean="0">
                          <a:solidFill>
                            <a:schemeClr val="dk1"/>
                          </a:solidFill>
                          <a:latin typeface="+mn-lt"/>
                          <a:ea typeface="+mn-ea"/>
                          <a:cs typeface="+mn-cs"/>
                        </a:rPr>
                        <a:t>grabado – funcionalidad</a:t>
                      </a:r>
                      <a:r>
                        <a:rPr lang="es-ES" sz="1800" b="1" kern="1200" baseline="0" dirty="0" smtClean="0">
                          <a:solidFill>
                            <a:schemeClr val="dk1"/>
                          </a:solidFill>
                          <a:latin typeface="+mn-lt"/>
                          <a:ea typeface="+mn-ea"/>
                          <a:cs typeface="+mn-cs"/>
                        </a:rPr>
                        <a:t> abierta</a:t>
                      </a:r>
                      <a:r>
                        <a:rPr lang="es-ES" sz="1800" b="1" kern="1200" dirty="0" smtClean="0">
                          <a:solidFill>
                            <a:schemeClr val="dk1"/>
                          </a:solidFill>
                          <a:latin typeface="+mn-lt"/>
                          <a:ea typeface="+mn-ea"/>
                          <a:cs typeface="+mn-cs"/>
                        </a:rPr>
                        <a:t>). </a:t>
                      </a:r>
                      <a:r>
                        <a:rPr lang="es-ES" sz="1800" kern="1200" dirty="0" smtClean="0">
                          <a:solidFill>
                            <a:schemeClr val="dk1"/>
                          </a:solidFill>
                          <a:latin typeface="+mn-lt"/>
                          <a:ea typeface="+mn-ea"/>
                          <a:cs typeface="+mn-cs"/>
                        </a:rPr>
                        <a:t>Para </a:t>
                      </a:r>
                      <a:r>
                        <a:rPr lang="es-ES" sz="1800" kern="1200" dirty="0">
                          <a:solidFill>
                            <a:schemeClr val="dk1"/>
                          </a:solidFill>
                          <a:latin typeface="+mn-lt"/>
                          <a:ea typeface="+mn-ea"/>
                          <a:cs typeface="+mn-cs"/>
                        </a:rPr>
                        <a:t>contenido sólo audio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que presenta información equivalente para el contenido sólo audio grabado. Para contenido sólo video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se proporciona una pista sonora que presenta información equivalente al contenido del medio de sólo vídeo grabado.</a:t>
                      </a:r>
                    </a:p>
                  </a:txBody>
                  <a:tcPr marL="6350" marR="6350" marT="6350" marB="0" anchor="ctr"/>
                </a:tc>
                <a:extLst>
                  <a:ext uri="{0D108BD9-81ED-4DB2-BD59-A6C34878D82A}">
                    <a16:rowId xmlns:a16="http://schemas.microsoft.com/office/drawing/2014/main" xmlns="" val="10003"/>
                  </a:ext>
                </a:extLst>
              </a:tr>
              <a:tr h="370840">
                <a:tc>
                  <a:txBody>
                    <a:bodyPr/>
                    <a:lstStyle/>
                    <a:p>
                      <a:pPr algn="just" fontAlgn="ctr"/>
                      <a:r>
                        <a:rPr lang="es-ES" sz="1800" b="1" kern="1200" dirty="0" smtClean="0">
                          <a:solidFill>
                            <a:schemeClr val="dk1"/>
                          </a:solidFill>
                          <a:latin typeface="+mn-lt"/>
                          <a:ea typeface="+mn-ea"/>
                          <a:cs typeface="+mn-cs"/>
                        </a:rPr>
                        <a:t>(78</a:t>
                      </a:r>
                      <a:r>
                        <a:rPr lang="es-ES" sz="1800" b="1" kern="1200" dirty="0" smtClean="0">
                          <a:solidFill>
                            <a:schemeClr val="dk1"/>
                          </a:solidFill>
                          <a:latin typeface="+mn-lt"/>
                          <a:ea typeface="+mn-ea"/>
                          <a:cs typeface="+mn-cs"/>
                        </a:rPr>
                        <a:t>) </a:t>
                      </a:r>
                      <a:r>
                        <a:rPr lang="es-ES" sz="1800" b="1" kern="1200" dirty="0" smtClean="0">
                          <a:solidFill>
                            <a:schemeClr val="dk1"/>
                          </a:solidFill>
                          <a:latin typeface="+mn-lt"/>
                          <a:ea typeface="+mn-ea"/>
                          <a:cs typeface="+mn-cs"/>
                        </a:rPr>
                        <a:t>11.1.2.1.2 </a:t>
                      </a:r>
                      <a:r>
                        <a:rPr lang="es-ES" sz="1800" b="1" kern="1200" dirty="0" smtClean="0">
                          <a:solidFill>
                            <a:schemeClr val="dk1"/>
                          </a:solidFill>
                          <a:latin typeface="+mn-lt"/>
                          <a:ea typeface="+mn-ea"/>
                          <a:cs typeface="+mn-cs"/>
                        </a:rPr>
                        <a:t>Solo audio y solo video (grabado - funcionalidad cerrada). </a:t>
                      </a:r>
                      <a:r>
                        <a:rPr lang="es-ES" sz="1800" kern="1200" dirty="0" smtClean="0">
                          <a:solidFill>
                            <a:schemeClr val="dk1"/>
                          </a:solidFill>
                          <a:latin typeface="+mn-lt"/>
                          <a:ea typeface="+mn-ea"/>
                          <a:cs typeface="+mn-cs"/>
                        </a:rPr>
                        <a:t>En el caso de que se necesite información sonora grabada para permitir el uso de las funciones cerradas, la app debe proporcionar información visual que sea equivalente a la salida sonora grabada. En el caso de que sean necesarios contenidos de vídeo grabado para permitir el uso de las funciones cerradas de la app y la salida de voz se proporcione como forma de acceso no visual a la funcionalidad cerrada, la salida de voz debe presentar información equivalente para los contenidos de vídeo grabado.</a:t>
                      </a:r>
                    </a:p>
                  </a:txBody>
                  <a:tcPr marL="6350" marR="6350" marT="6350" marB="0" anchor="ctr"/>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(79</a:t>
                      </a:r>
                      <a:r>
                        <a:rPr lang="es-ES" sz="1800" b="1" kern="1200" dirty="0" smtClean="0">
                          <a:solidFill>
                            <a:schemeClr val="dk1"/>
                          </a:solidFill>
                          <a:latin typeface="+mn-lt"/>
                          <a:ea typeface="+mn-ea"/>
                          <a:cs typeface="+mn-cs"/>
                        </a:rPr>
                        <a:t>) 11.1.2.2. Subtítulos (grabados).</a:t>
                      </a:r>
                      <a:r>
                        <a:rPr lang="es-ES" sz="1800" b="1"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proporcionan subtítulos para el contenido de audio grabado dentro de contenido multimedia sincronizado, excepto cuando la presentación es un contenido multimedia alternativo al texto y está claramente identificado como tal.</a:t>
                      </a:r>
                    </a:p>
                  </a:txBody>
                  <a:tcPr marL="6350" marR="6350" marT="6350" marB="0" anchor="b"/>
                </a:tc>
                <a:extLst>
                  <a:ext uri="{0D108BD9-81ED-4DB2-BD59-A6C34878D82A}">
                    <a16:rowId xmlns:a16="http://schemas.microsoft.com/office/drawing/2014/main" xmlns=""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43</a:t>
            </a:fld>
            <a:endParaRPr lang="es-ES" dirty="0"/>
          </a:p>
        </p:txBody>
      </p:sp>
    </p:spTree>
    <p:extLst>
      <p:ext uri="{BB962C8B-B14F-4D97-AF65-F5344CB8AC3E}">
        <p14:creationId xmlns:p14="http://schemas.microsoft.com/office/powerpoint/2010/main" val="9365257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2/6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341400729"/>
              </p:ext>
            </p:extLst>
          </p:nvPr>
        </p:nvGraphicFramePr>
        <p:xfrm>
          <a:off x="527050" y="1492250"/>
          <a:ext cx="11026775" cy="479171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2/6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(80</a:t>
                      </a:r>
                      <a:r>
                        <a:rPr lang="es-ES" sz="1800" b="1" kern="1200" dirty="0" smtClean="0">
                          <a:solidFill>
                            <a:schemeClr val="dk1"/>
                          </a:solidFill>
                          <a:latin typeface="+mn-lt"/>
                          <a:ea typeface="+mn-ea"/>
                          <a:cs typeface="+mn-cs"/>
                        </a:rPr>
                        <a:t>) 11.1.2.3.1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abierta).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una </a:t>
                      </a:r>
                      <a:r>
                        <a:rPr lang="es-ES" sz="1800" kern="1200" dirty="0" err="1">
                          <a:solidFill>
                            <a:schemeClr val="dk1"/>
                          </a:solidFill>
                          <a:latin typeface="+mn-lt"/>
                          <a:ea typeface="+mn-ea"/>
                          <a:cs typeface="+mn-cs"/>
                        </a:rPr>
                        <a:t>audiodescripción</a:t>
                      </a:r>
                      <a:r>
                        <a:rPr lang="es-ES" sz="1800" kern="1200" dirty="0">
                          <a:solidFill>
                            <a:schemeClr val="dk1"/>
                          </a:solidFill>
                          <a:latin typeface="+mn-lt"/>
                          <a:ea typeface="+mn-ea"/>
                          <a:cs typeface="+mn-cs"/>
                        </a:rPr>
                        <a:t> para el contenido de vídeo grabado en los multimedia sincronizados, excepto cuando ese contenido es un contenido multimedia alternativo al texto y está claramente identificado como tal.</a:t>
                      </a: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(81</a:t>
                      </a:r>
                      <a:r>
                        <a:rPr lang="es-ES" sz="1800" b="1" kern="1200" dirty="0" smtClean="0">
                          <a:solidFill>
                            <a:schemeClr val="dk1"/>
                          </a:solidFill>
                          <a:latin typeface="+mn-lt"/>
                          <a:ea typeface="+mn-ea"/>
                          <a:cs typeface="+mn-cs"/>
                        </a:rPr>
                        <a:t>) 11.1.2.3.2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cerrada). </a:t>
                      </a:r>
                      <a:r>
                        <a:rPr lang="es-ES" sz="1800" kern="1200" dirty="0" smtClean="0">
                          <a:solidFill>
                            <a:schemeClr val="dk1"/>
                          </a:solidFill>
                          <a:latin typeface="+mn-lt"/>
                          <a:ea typeface="+mn-ea"/>
                          <a:cs typeface="+mn-cs"/>
                        </a:rPr>
                        <a:t>En el caso de que sean necesarios contenidos de vídeo grabado para permitir el uso de las funciones cerradas</a:t>
                      </a:r>
                      <a:r>
                        <a:rPr lang="es-ES" sz="1800" kern="1200" baseline="0" dirty="0" smtClean="0">
                          <a:solidFill>
                            <a:schemeClr val="dk1"/>
                          </a:solidFill>
                          <a:latin typeface="+mn-lt"/>
                          <a:ea typeface="+mn-ea"/>
                          <a:cs typeface="+mn-cs"/>
                        </a:rPr>
                        <a:t> de la app </a:t>
                      </a:r>
                      <a:r>
                        <a:rPr lang="es-ES" sz="1800" kern="1200" dirty="0" smtClean="0">
                          <a:solidFill>
                            <a:schemeClr val="dk1"/>
                          </a:solidFill>
                          <a:latin typeface="+mn-lt"/>
                          <a:ea typeface="+mn-ea"/>
                          <a:cs typeface="+mn-cs"/>
                        </a:rPr>
                        <a:t>y la salida de voz se proporcione como forma de acceso no visual a la funcionalidad cerrada, la salida de voz debe presentar información equivalente para los contenidos de vídeo grabado.</a:t>
                      </a:r>
                    </a:p>
                  </a:txBody>
                  <a:tcPr marL="6350" marR="6350" marT="6350" marB="0" anchor="b"/>
                </a:tc>
                <a:extLst>
                  <a:ext uri="{0D108BD9-81ED-4DB2-BD59-A6C34878D82A}">
                    <a16:rowId xmlns:a16="http://schemas.microsoft.com/office/drawing/2014/main" xmlns="" val="10002"/>
                  </a:ext>
                </a:extLst>
              </a:tr>
              <a:tr h="370840">
                <a:tc>
                  <a:txBody>
                    <a:bodyPr/>
                    <a:lstStyle/>
                    <a:p>
                      <a:pPr algn="l" fontAlgn="b"/>
                      <a:r>
                        <a:rPr lang="es-ES" sz="1800" b="1" kern="1200" dirty="0" smtClean="0">
                          <a:solidFill>
                            <a:schemeClr val="dk1"/>
                          </a:solidFill>
                          <a:latin typeface="+mn-lt"/>
                          <a:ea typeface="+mn-ea"/>
                          <a:cs typeface="+mn-cs"/>
                        </a:rPr>
                        <a:t>(82) </a:t>
                      </a:r>
                      <a:r>
                        <a:rPr lang="es-ES" sz="1800" b="1" kern="1200" dirty="0" smtClean="0">
                          <a:solidFill>
                            <a:schemeClr val="dk1"/>
                          </a:solidFill>
                          <a:latin typeface="+mn-lt"/>
                          <a:ea typeface="+mn-ea"/>
                          <a:cs typeface="+mn-cs"/>
                        </a:rPr>
                        <a:t>11.1.2.5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(grabado). </a:t>
                      </a:r>
                      <a:r>
                        <a:rPr lang="es-ES" sz="1800" kern="1200" dirty="0" smtClean="0">
                          <a:solidFill>
                            <a:schemeClr val="dk1"/>
                          </a:solidFill>
                          <a:latin typeface="+mn-lt"/>
                          <a:ea typeface="+mn-ea"/>
                          <a:cs typeface="+mn-cs"/>
                        </a:rPr>
                        <a:t>Se proporciona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todo el contenido de vídeo grabado dentro de contenido multimedia sincronizado.</a:t>
                      </a: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(83) </a:t>
                      </a:r>
                      <a:r>
                        <a:rPr lang="es-ES" sz="1800" b="1" kern="1200" dirty="0" smtClean="0">
                          <a:solidFill>
                            <a:schemeClr val="dk1"/>
                          </a:solidFill>
                          <a:latin typeface="+mn-lt"/>
                          <a:ea typeface="+mn-ea"/>
                          <a:cs typeface="+mn-cs"/>
                        </a:rPr>
                        <a:t>11.1.3.1.1 Información y relaciones (funcionalidad abierta). </a:t>
                      </a:r>
                      <a:r>
                        <a:rPr lang="es-ES" sz="1800" kern="1200" dirty="0" smtClean="0">
                          <a:solidFill>
                            <a:schemeClr val="dk1"/>
                          </a:solidFill>
                          <a:latin typeface="+mn-lt"/>
                          <a:ea typeface="+mn-ea"/>
                          <a:cs typeface="+mn-cs"/>
                        </a:rPr>
                        <a:t>La información, estructura y relaciones comunicadas a través de la presentación pueden ser determinadas por software o están disponibles como texto. Hay</a:t>
                      </a:r>
                      <a:r>
                        <a:rPr lang="es-ES" sz="1800" kern="1200" baseline="0" dirty="0" smtClean="0">
                          <a:solidFill>
                            <a:schemeClr val="dk1"/>
                          </a:solidFill>
                          <a:latin typeface="+mn-lt"/>
                          <a:ea typeface="+mn-ea"/>
                          <a:cs typeface="+mn-cs"/>
                        </a:rPr>
                        <a:t> que considerar asociar etiquetas de texto a controles, agrupar controles, crear cabeceras de secciones, identificar tablas de datos, usar listas.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(84) 11.1.3.2.1 Secuencia significativa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la secuencia en que se presenta el contenido afecta a su significado, se puede determinar por software la secuencia correcta de lectura.</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44</a:t>
            </a:fld>
            <a:endParaRPr lang="es-ES" dirty="0"/>
          </a:p>
        </p:txBody>
      </p:sp>
    </p:spTree>
    <p:extLst>
      <p:ext uri="{BB962C8B-B14F-4D97-AF65-F5344CB8AC3E}">
        <p14:creationId xmlns:p14="http://schemas.microsoft.com/office/powerpoint/2010/main" val="1574799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3/6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60601011"/>
              </p:ext>
            </p:extLst>
          </p:nvPr>
        </p:nvGraphicFramePr>
        <p:xfrm>
          <a:off x="527050" y="1492250"/>
          <a:ext cx="11026775" cy="47853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3/6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(85) </a:t>
                      </a:r>
                      <a:r>
                        <a:rPr lang="es-ES" sz="1800" b="1" kern="1200" dirty="0" smtClean="0">
                          <a:solidFill>
                            <a:schemeClr val="dk1"/>
                          </a:solidFill>
                          <a:latin typeface="+mn-lt"/>
                          <a:ea typeface="+mn-ea"/>
                          <a:cs typeface="+mn-cs"/>
                        </a:rPr>
                        <a:t>11.1.3.3 Características sensoriales. </a:t>
                      </a:r>
                      <a:r>
                        <a:rPr lang="es-ES" sz="1800" kern="1200" dirty="0" smtClean="0">
                          <a:solidFill>
                            <a:schemeClr val="dk1"/>
                          </a:solidFill>
                          <a:latin typeface="+mn-lt"/>
                          <a:ea typeface="+mn-ea"/>
                          <a:cs typeface="+mn-cs"/>
                        </a:rPr>
                        <a:t>Las instrucciones proporcionadas para entender y operar el contenido no dependen exclusivamente en las características sensoriales de los componentes como su forma, tamaño, ubicación visual, orientación o sonido.</a:t>
                      </a: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(86) </a:t>
                      </a:r>
                      <a:r>
                        <a:rPr lang="es-ES" sz="1800" b="1" kern="1200" dirty="0" smtClean="0">
                          <a:solidFill>
                            <a:schemeClr val="dk1"/>
                          </a:solidFill>
                          <a:latin typeface="+mn-lt"/>
                          <a:ea typeface="+mn-ea"/>
                          <a:cs typeface="+mn-cs"/>
                        </a:rPr>
                        <a:t>11.1.3.4 Orientación. </a:t>
                      </a:r>
                      <a:r>
                        <a:rPr lang="es-ES" sz="1800" kern="1200" dirty="0" smtClean="0">
                          <a:solidFill>
                            <a:schemeClr val="dk1"/>
                          </a:solidFill>
                          <a:latin typeface="+mn-lt"/>
                          <a:ea typeface="+mn-ea"/>
                          <a:cs typeface="+mn-cs"/>
                        </a:rPr>
                        <a:t>El contenido no restringe su vista y funcionamiento a una sola orientación de visualización, como vertical u horizontal, a menos que una orientación de visualización específica sea esencial.</a:t>
                      </a: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(87) </a:t>
                      </a:r>
                      <a:r>
                        <a:rPr lang="es-ES" sz="1800" b="1" kern="1200" dirty="0" smtClean="0">
                          <a:solidFill>
                            <a:schemeClr val="dk1"/>
                          </a:solidFill>
                          <a:latin typeface="+mn-lt"/>
                          <a:ea typeface="+mn-ea"/>
                          <a:cs typeface="+mn-cs"/>
                        </a:rPr>
                        <a:t>11.1.3.5 Identificación del propósito de la </a:t>
                      </a:r>
                      <a:r>
                        <a:rPr lang="es-ES" sz="1800" b="1" kern="1200" dirty="0" smtClean="0">
                          <a:solidFill>
                            <a:schemeClr val="dk1"/>
                          </a:solidFill>
                          <a:latin typeface="+mn-lt"/>
                          <a:ea typeface="+mn-ea"/>
                          <a:cs typeface="+mn-cs"/>
                        </a:rPr>
                        <a:t>entrada (funcionalidad</a:t>
                      </a:r>
                      <a:r>
                        <a:rPr lang="es-ES" sz="1800" b="1" kern="1200" baseline="0" dirty="0" smtClean="0">
                          <a:solidFill>
                            <a:schemeClr val="dk1"/>
                          </a:solidFill>
                          <a:latin typeface="+mn-lt"/>
                          <a:ea typeface="+mn-ea"/>
                          <a:cs typeface="+mn-cs"/>
                        </a:rPr>
                        <a:t> abierta)</a:t>
                      </a:r>
                      <a:r>
                        <a:rPr lang="es-ES" sz="1800" b="1" kern="1200" dirty="0" smtClean="0">
                          <a:solidFill>
                            <a:schemeClr val="dk1"/>
                          </a:solidFill>
                          <a:latin typeface="+mn-lt"/>
                          <a:ea typeface="+mn-ea"/>
                          <a:cs typeface="+mn-cs"/>
                        </a:rPr>
                        <a:t>.</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propósito de cada campo de entrada que recopila información sobre el usuario puede determinarse mediante programación cuando: </a:t>
                      </a:r>
                    </a:p>
                    <a:p>
                      <a:pPr algn="l" fontAlgn="b"/>
                      <a:r>
                        <a:rPr lang="es-ES" sz="1800" kern="1200" baseline="0" dirty="0" smtClean="0">
                          <a:solidFill>
                            <a:schemeClr val="dk1"/>
                          </a:solidFill>
                          <a:latin typeface="+mn-lt"/>
                          <a:ea typeface="+mn-ea"/>
                          <a:cs typeface="+mn-cs"/>
                        </a:rPr>
                        <a:t>-El campo de entrada cumple un propósito identificado en la sección </a:t>
                      </a:r>
                      <a:r>
                        <a:rPr lang="es-ES" sz="1800" kern="1200" baseline="0" dirty="0" smtClean="0">
                          <a:solidFill>
                            <a:schemeClr val="dk1"/>
                          </a:solidFill>
                          <a:latin typeface="+mn-lt"/>
                          <a:ea typeface="+mn-ea"/>
                          <a:cs typeface="+mn-cs"/>
                          <a:hlinkClick r:id="rId2"/>
                        </a:rPr>
                        <a:t>Propósitos </a:t>
                      </a:r>
                      <a:r>
                        <a:rPr lang="es-ES" sz="1800" kern="1200" baseline="0" dirty="0" smtClean="0">
                          <a:solidFill>
                            <a:schemeClr val="dk1"/>
                          </a:solidFill>
                          <a:latin typeface="+mn-lt"/>
                          <a:ea typeface="+mn-ea"/>
                          <a:cs typeface="+mn-cs"/>
                          <a:hlinkClick r:id="rId2"/>
                        </a:rPr>
                        <a:t>de entrada para componentes de interfaz de usuario” del estándar WCAG 2.1</a:t>
                      </a:r>
                      <a:r>
                        <a:rPr lang="es-ES" sz="1800" kern="1200" baseline="0" dirty="0" smtClean="0">
                          <a:solidFill>
                            <a:schemeClr val="dk1"/>
                          </a:solidFill>
                          <a:latin typeface="+mn-lt"/>
                          <a:ea typeface="+mn-ea"/>
                          <a:cs typeface="+mn-cs"/>
                        </a:rPr>
                        <a:t> (p. ej.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given</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family</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username</a:t>
                      </a:r>
                      <a:r>
                        <a:rPr lang="es-ES" sz="1800" kern="1200" baseline="0" dirty="0" smtClean="0">
                          <a:solidFill>
                            <a:schemeClr val="dk1"/>
                          </a:solidFill>
                          <a:latin typeface="+mn-lt"/>
                          <a:ea typeface="+mn-ea"/>
                          <a:cs typeface="+mn-cs"/>
                        </a:rPr>
                        <a:t>, country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p>
                    <a:p>
                      <a:pPr algn="l" fontAlgn="b"/>
                      <a:r>
                        <a:rPr lang="es-ES" sz="1800" kern="1200" baseline="0" dirty="0" smtClean="0">
                          <a:solidFill>
                            <a:schemeClr val="dk1"/>
                          </a:solidFill>
                          <a:latin typeface="+mn-lt"/>
                          <a:ea typeface="+mn-ea"/>
                          <a:cs typeface="+mn-cs"/>
                        </a:rPr>
                        <a:t> -El contenido se implementa utilizando tecnologías con soporte para identificar el significado esperado para los datos de entrada de formulario.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algn="l" fontAlgn="b"/>
                      <a:r>
                        <a:rPr lang="es-ES" sz="1800" b="1" kern="1200" dirty="0" smtClean="0">
                          <a:solidFill>
                            <a:schemeClr val="dk1"/>
                          </a:solidFill>
                          <a:latin typeface="+mn-lt"/>
                          <a:ea typeface="+mn-ea"/>
                          <a:cs typeface="+mn-cs"/>
                        </a:rPr>
                        <a:t>(88) 11.1.3.5.2 Identificación del propósito de la entrada (funcionalidad cerrada). </a:t>
                      </a:r>
                      <a:r>
                        <a:rPr lang="es-ES" sz="1800" kern="1200" dirty="0" smtClean="0">
                          <a:solidFill>
                            <a:schemeClr val="dk1"/>
                          </a:solidFill>
                          <a:latin typeface="+mn-lt"/>
                          <a:ea typeface="+mn-ea"/>
                          <a:cs typeface="+mn-cs"/>
                        </a:rPr>
                        <a:t>La app debe, en al menos un modo operativo, presentar al usuario, en formato audio, el propósito de cada campo de entrada que recoge información del usuario en el caso de que el campo de la entrada sirva a un propósito identificado en el apartado </a:t>
                      </a:r>
                      <a:r>
                        <a:rPr lang="es-ES" sz="1800" kern="1200" baseline="0" dirty="0" smtClean="0">
                          <a:solidFill>
                            <a:schemeClr val="dk1"/>
                          </a:solidFill>
                          <a:latin typeface="+mn-lt"/>
                          <a:ea typeface="+mn-ea"/>
                          <a:cs typeface="+mn-cs"/>
                          <a:hlinkClick r:id="rId2"/>
                        </a:rPr>
                        <a:t>Propósitos de entrada para componentes de interfaz de usuario” del estándar WCAG 2.1</a:t>
                      </a:r>
                      <a:r>
                        <a:rPr lang="es-ES" sz="1800"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(p. ej.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given</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family</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username</a:t>
                      </a:r>
                      <a:r>
                        <a:rPr lang="es-ES" sz="1800" kern="1200" dirty="0" smtClean="0">
                          <a:solidFill>
                            <a:schemeClr val="dk1"/>
                          </a:solidFill>
                          <a:latin typeface="+mn-lt"/>
                          <a:ea typeface="+mn-ea"/>
                          <a:cs typeface="+mn-cs"/>
                        </a:rPr>
                        <a:t>, country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45</a:t>
            </a:fld>
            <a:endParaRPr lang="es-ES" dirty="0"/>
          </a:p>
        </p:txBody>
      </p:sp>
    </p:spTree>
    <p:extLst>
      <p:ext uri="{BB962C8B-B14F-4D97-AF65-F5344CB8AC3E}">
        <p14:creationId xmlns:p14="http://schemas.microsoft.com/office/powerpoint/2010/main" val="4126885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4/6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41571741"/>
              </p:ext>
            </p:extLst>
          </p:nvPr>
        </p:nvGraphicFramePr>
        <p:xfrm>
          <a:off x="527050" y="1492250"/>
          <a:ext cx="11026775" cy="47980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4/6</a:t>
                      </a:r>
                      <a:endParaRPr lang="es-ES" dirty="0" smtClean="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(89) 11.1.4.1 Uso del color.</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El color no se usa como único medio visual para transmitir la información, indicar una acción, solicitar una respuesta o distinguir un elemento visual.</a:t>
                      </a:r>
                      <a:endParaRPr lang="es-ES" sz="1800" b="0" kern="1200" dirty="0" smtClean="0">
                        <a:solidFill>
                          <a:schemeClr val="dk1"/>
                        </a:solidFill>
                        <a:latin typeface="+mn-lt"/>
                        <a:ea typeface="+mn-ea"/>
                        <a:cs typeface="+mn-cs"/>
                      </a:endParaRPr>
                    </a:p>
                  </a:txBody>
                  <a:tcPr marL="6350" marR="6350" marT="6350" marB="0" anchor="b"/>
                </a:tc>
              </a:tr>
              <a:tr h="370840">
                <a:tc>
                  <a:txBody>
                    <a:bodyPr/>
                    <a:lstStyle/>
                    <a:p>
                      <a:pPr algn="l" fontAlgn="b"/>
                      <a:r>
                        <a:rPr lang="es-ES" sz="1800" b="1" kern="1200" dirty="0" smtClean="0">
                          <a:solidFill>
                            <a:schemeClr val="dk1"/>
                          </a:solidFill>
                          <a:latin typeface="+mn-lt"/>
                          <a:ea typeface="+mn-ea"/>
                          <a:cs typeface="+mn-cs"/>
                        </a:rPr>
                        <a:t>(90</a:t>
                      </a:r>
                      <a:r>
                        <a:rPr lang="es-ES" sz="1800" b="1" kern="1200" dirty="0" smtClean="0">
                          <a:solidFill>
                            <a:schemeClr val="dk1"/>
                          </a:solidFill>
                          <a:latin typeface="+mn-lt"/>
                          <a:ea typeface="+mn-ea"/>
                          <a:cs typeface="+mn-cs"/>
                        </a:rPr>
                        <a:t>) 11.1.4.2 Control del audio. </a:t>
                      </a:r>
                      <a:r>
                        <a:rPr lang="es-ES" sz="1800" kern="1200" dirty="0" smtClean="0">
                          <a:solidFill>
                            <a:schemeClr val="dk1"/>
                          </a:solidFill>
                          <a:latin typeface="+mn-lt"/>
                          <a:ea typeface="+mn-ea"/>
                          <a:cs typeface="+mn-cs"/>
                        </a:rPr>
                        <a:t>Si el audio de una app suena automáticamente durante más de tres segundos, se proporciona un mecanismo, bien para pausar o detener el audio, o bien para controlar el volumen del sonido que es independiente del nivel de volumen global del sistema.</a:t>
                      </a: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(91</a:t>
                      </a:r>
                      <a:r>
                        <a:rPr lang="es-ES" sz="1800" b="1" kern="1200" dirty="0" smtClean="0">
                          <a:solidFill>
                            <a:schemeClr val="dk1"/>
                          </a:solidFill>
                          <a:latin typeface="+mn-lt"/>
                          <a:ea typeface="+mn-ea"/>
                          <a:cs typeface="+mn-cs"/>
                        </a:rPr>
                        <a:t>) 11.1.4.3 Contraste (mínimo). </a:t>
                      </a:r>
                      <a:r>
                        <a:rPr lang="es-ES" sz="1800" kern="1200" dirty="0" smtClean="0">
                          <a:solidFill>
                            <a:schemeClr val="dk1"/>
                          </a:solidFill>
                          <a:latin typeface="+mn-lt"/>
                          <a:ea typeface="+mn-ea"/>
                          <a:cs typeface="+mn-cs"/>
                        </a:rPr>
                        <a:t>La presentación visual de texto e imágenes de texto tiene una relación de contraste de, al menos, 4.5:1.</a:t>
                      </a:r>
                    </a:p>
                  </a:txBody>
                  <a:tcPr marL="6350" marR="6350" marT="6350" marB="0" anchor="b"/>
                </a:tc>
                <a:extLst>
                  <a:ext uri="{0D108BD9-81ED-4DB2-BD59-A6C34878D82A}">
                    <a16:rowId xmlns:a16="http://schemas.microsoft.com/office/drawing/2014/main" xmlns="" val="10002"/>
                  </a:ext>
                </a:extLst>
              </a:tr>
              <a:tr h="370840">
                <a:tc>
                  <a:txBody>
                    <a:bodyPr/>
                    <a:lstStyle/>
                    <a:p>
                      <a:pPr algn="l" fontAlgn="b"/>
                      <a:r>
                        <a:rPr lang="es-ES" sz="1800" b="1" kern="1200" dirty="0" smtClean="0">
                          <a:solidFill>
                            <a:schemeClr val="dk1"/>
                          </a:solidFill>
                          <a:latin typeface="+mn-lt"/>
                          <a:ea typeface="+mn-ea"/>
                          <a:cs typeface="+mn-cs"/>
                        </a:rPr>
                        <a:t>(92</a:t>
                      </a:r>
                      <a:r>
                        <a:rPr lang="es-ES" sz="1800" b="1" kern="1200" dirty="0" smtClean="0">
                          <a:solidFill>
                            <a:schemeClr val="dk1"/>
                          </a:solidFill>
                          <a:latin typeface="+mn-lt"/>
                          <a:ea typeface="+mn-ea"/>
                          <a:cs typeface="+mn-cs"/>
                        </a:rPr>
                        <a:t>) 11.1.4.4.1 Cambio de tamaño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A excepción de los subtítulos y las imágenes de texto, todo el texto puede ser ajustado sin ayudas técnicas hasta un 200 por ciento sin que se pierdan el contenido o la funcionalidad.</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(93</a:t>
                      </a:r>
                      <a:r>
                        <a:rPr lang="es-ES" sz="1800" b="1" kern="1200" dirty="0" smtClean="0">
                          <a:solidFill>
                            <a:schemeClr val="dk1"/>
                          </a:solidFill>
                          <a:latin typeface="+mn-lt"/>
                          <a:ea typeface="+mn-ea"/>
                          <a:cs typeface="+mn-cs"/>
                        </a:rPr>
                        <a:t>) 11.1.4.4.2 Cambio de tamaño del texto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 proporcionar un modo de operación en el que el texto y las imágenes de texto para toda la funcionalidad se visualicen de tal modo que una letra mayúscula «H» sin tilde subtienda un ángulo de al menos 0,7° desde una distancia de visualización especificada por el proveedor.</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(94</a:t>
                      </a:r>
                      <a:r>
                        <a:rPr lang="es-ES" sz="1800" b="1" kern="1200" dirty="0" smtClean="0">
                          <a:solidFill>
                            <a:schemeClr val="dk1"/>
                          </a:solidFill>
                          <a:latin typeface="+mn-lt"/>
                          <a:ea typeface="+mn-ea"/>
                          <a:cs typeface="+mn-cs"/>
                        </a:rPr>
                        <a:t>) 11.1.4.5.1 Imágenes de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Si con las tecnologías que se están utilizando se puede conseguir la presentación visual deseada, se utiliza texto para transmitir la información en vez de imágenes de texto.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46</a:t>
            </a:fld>
            <a:endParaRPr lang="es-ES" dirty="0"/>
          </a:p>
        </p:txBody>
      </p:sp>
    </p:spTree>
    <p:extLst>
      <p:ext uri="{BB962C8B-B14F-4D97-AF65-F5344CB8AC3E}">
        <p14:creationId xmlns:p14="http://schemas.microsoft.com/office/powerpoint/2010/main" val="290511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71292693"/>
              </p:ext>
            </p:extLst>
          </p:nvPr>
        </p:nvGraphicFramePr>
        <p:xfrm>
          <a:off x="527050" y="1492250"/>
          <a:ext cx="11026775" cy="36753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5/6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(95</a:t>
                      </a:r>
                      <a:r>
                        <a:rPr lang="es-ES" sz="1800" b="1" kern="1200" dirty="0" smtClean="0">
                          <a:solidFill>
                            <a:schemeClr val="dk1"/>
                          </a:solidFill>
                          <a:latin typeface="+mn-lt"/>
                          <a:ea typeface="+mn-ea"/>
                          <a:cs typeface="+mn-cs"/>
                        </a:rPr>
                        <a:t>) </a:t>
                      </a:r>
                      <a:r>
                        <a:rPr lang="es-ES" sz="1800" b="1" kern="1200" dirty="0" smtClean="0">
                          <a:solidFill>
                            <a:schemeClr val="dk1"/>
                          </a:solidFill>
                          <a:latin typeface="+mn-lt"/>
                          <a:ea typeface="+mn-ea"/>
                          <a:cs typeface="+mn-cs"/>
                        </a:rPr>
                        <a:t>11.1.4.10 </a:t>
                      </a:r>
                      <a:r>
                        <a:rPr lang="es-ES" sz="1800" b="1" kern="1200" dirty="0" smtClean="0">
                          <a:solidFill>
                            <a:schemeClr val="dk1"/>
                          </a:solidFill>
                          <a:latin typeface="+mn-lt"/>
                          <a:ea typeface="+mn-ea"/>
                          <a:cs typeface="+mn-cs"/>
                        </a:rPr>
                        <a:t>Reajuste del </a:t>
                      </a:r>
                      <a:r>
                        <a:rPr lang="es-ES" sz="1800" b="1" kern="1200" dirty="0" smtClean="0">
                          <a:solidFill>
                            <a:schemeClr val="dk1"/>
                          </a:solidFill>
                          <a:latin typeface="+mn-lt"/>
                          <a:ea typeface="+mn-ea"/>
                          <a:cs typeface="+mn-cs"/>
                        </a:rPr>
                        <a:t>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contenido puede presentarse sin pérdida de información o de funcionalidad y sin necesidad de desplazamiento bidimensional para:</a:t>
                      </a:r>
                    </a:p>
                    <a:p>
                      <a:pPr algn="l" fontAlgn="b"/>
                      <a:r>
                        <a:rPr lang="es-ES" sz="1800" kern="1200" baseline="0" dirty="0" smtClean="0">
                          <a:solidFill>
                            <a:schemeClr val="dk1"/>
                          </a:solidFill>
                          <a:latin typeface="+mn-lt"/>
                          <a:ea typeface="+mn-ea"/>
                          <a:cs typeface="+mn-cs"/>
                        </a:rPr>
                        <a:t>– El contenido de desplazamiento vertical con una anchura equivalente a 320 píxeles CSS</a:t>
                      </a:r>
                    </a:p>
                    <a:p>
                      <a:pPr algn="l" fontAlgn="b"/>
                      <a:r>
                        <a:rPr lang="es-ES" sz="1800" kern="1200" baseline="0" dirty="0" smtClean="0">
                          <a:solidFill>
                            <a:schemeClr val="dk1"/>
                          </a:solidFill>
                          <a:latin typeface="+mn-lt"/>
                          <a:ea typeface="+mn-ea"/>
                          <a:cs typeface="+mn-cs"/>
                        </a:rPr>
                        <a:t>– El contenido de desplazamiento horizontal con una altura equivalente a 256 píxeles CSS</a:t>
                      </a:r>
                    </a:p>
                    <a:p>
                      <a:pPr algn="l" fontAlgn="b"/>
                      <a:r>
                        <a:rPr lang="es-ES" sz="1800" kern="1200" baseline="0" dirty="0" smtClean="0">
                          <a:solidFill>
                            <a:schemeClr val="dk1"/>
                          </a:solidFill>
                          <a:latin typeface="+mn-lt"/>
                          <a:ea typeface="+mn-ea"/>
                          <a:cs typeface="+mn-cs"/>
                        </a:rPr>
                        <a:t>con la excepción de las partes del contenido cuyo uso o significado requieren un diseño bidimensional.</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(96) </a:t>
                      </a:r>
                      <a:r>
                        <a:rPr lang="es-ES" sz="1800" b="1" kern="1200" dirty="0" smtClean="0">
                          <a:solidFill>
                            <a:schemeClr val="dk1"/>
                          </a:solidFill>
                          <a:latin typeface="+mn-lt"/>
                          <a:ea typeface="+mn-ea"/>
                          <a:cs typeface="+mn-cs"/>
                        </a:rPr>
                        <a:t>11.1.4.11 Contraste no textual.</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presentación visual de lo siguiente tiene una relación de contraste de al menos 3: 1 contra los colores adyacentes: </a:t>
                      </a:r>
                    </a:p>
                    <a:p>
                      <a:pPr algn="l" fontAlgn="b"/>
                      <a:r>
                        <a:rPr lang="es-ES" sz="1800" kern="1200" baseline="0" dirty="0" smtClean="0">
                          <a:solidFill>
                            <a:schemeClr val="dk1"/>
                          </a:solidFill>
                          <a:latin typeface="+mn-lt"/>
                          <a:ea typeface="+mn-ea"/>
                          <a:cs typeface="+mn-cs"/>
                        </a:rPr>
                        <a:t>- Componentes de interfaz de usuario. Información visual requerida para identificar los componentes y estados de la interfaz de usuario, excepto los componentes inactivos o donde la apariencia del componente es determinada por el agente de usuario y no modificada por el autor; </a:t>
                      </a:r>
                    </a:p>
                    <a:p>
                      <a:pPr algn="l" fontAlgn="b"/>
                      <a:r>
                        <a:rPr lang="es-ES" sz="1800" kern="1200" baseline="0" dirty="0" smtClean="0">
                          <a:solidFill>
                            <a:schemeClr val="dk1"/>
                          </a:solidFill>
                          <a:latin typeface="+mn-lt"/>
                          <a:ea typeface="+mn-ea"/>
                          <a:cs typeface="+mn-cs"/>
                        </a:rPr>
                        <a:t>- Objetos gráficos. Se requieren partes de gráficos para comprender el contenido, excepto cuando una presentación particular de gráficos es esencial para la información que se transmite.</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47</a:t>
            </a:fld>
            <a:endParaRPr lang="es-ES" dirty="0"/>
          </a:p>
        </p:txBody>
      </p:sp>
    </p:spTree>
    <p:extLst>
      <p:ext uri="{BB962C8B-B14F-4D97-AF65-F5344CB8AC3E}">
        <p14:creationId xmlns:p14="http://schemas.microsoft.com/office/powerpoint/2010/main" val="4587939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a:t>
            </a:r>
            <a:r>
              <a:rPr lang="es-ES" dirty="0"/>
              <a:t>6</a:t>
            </a:r>
            <a:r>
              <a:rPr lang="es-ES" dirty="0" smtClean="0"/>
              <a:t>/6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898538116"/>
              </p:ext>
            </p:extLst>
          </p:nvPr>
        </p:nvGraphicFramePr>
        <p:xfrm>
          <a:off x="527050" y="1492250"/>
          <a:ext cx="11026775" cy="53213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6/6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(97) </a:t>
                      </a:r>
                      <a:r>
                        <a:rPr lang="es-ES" sz="1800" b="1" kern="1200" dirty="0" smtClean="0">
                          <a:solidFill>
                            <a:schemeClr val="dk1"/>
                          </a:solidFill>
                          <a:latin typeface="+mn-lt"/>
                          <a:ea typeface="+mn-ea"/>
                          <a:cs typeface="+mn-cs"/>
                        </a:rPr>
                        <a:t>11.1.4.12 Espaciado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En el contenido implementado utilizando lenguajes de marcado que admiten las siguientes propiedades de estilo de texto, no se produce pérdida de contenido o funcionalidad al configurar todo lo siguiente y al no cambiar ninguna otra propiedad de estilo: </a:t>
                      </a:r>
                    </a:p>
                    <a:p>
                      <a:pPr algn="l" fontAlgn="b"/>
                      <a:r>
                        <a:rPr lang="es-ES" sz="1800" kern="1200" baseline="0" dirty="0" smtClean="0">
                          <a:solidFill>
                            <a:schemeClr val="dk1"/>
                          </a:solidFill>
                          <a:latin typeface="+mn-lt"/>
                          <a:ea typeface="+mn-ea"/>
                          <a:cs typeface="+mn-cs"/>
                        </a:rPr>
                        <a:t>- Altura de línea (espacio entre líneas) a al menos 1,5 veces el tamaño de fuente ; </a:t>
                      </a:r>
                    </a:p>
                    <a:p>
                      <a:pPr algn="l" fontAlgn="b"/>
                      <a:r>
                        <a:rPr lang="es-ES" sz="1800" kern="1200" baseline="0" dirty="0" smtClean="0">
                          <a:solidFill>
                            <a:schemeClr val="dk1"/>
                          </a:solidFill>
                          <a:latin typeface="+mn-lt"/>
                          <a:ea typeface="+mn-ea"/>
                          <a:cs typeface="+mn-cs"/>
                        </a:rPr>
                        <a:t>- Espacio siguientes párrafos a al menos 2 veces el tamaño de fuente; </a:t>
                      </a:r>
                    </a:p>
                    <a:p>
                      <a:pPr algn="l" fontAlgn="b"/>
                      <a:r>
                        <a:rPr lang="es-ES" sz="1800" kern="1200" baseline="0" dirty="0" smtClean="0">
                          <a:solidFill>
                            <a:schemeClr val="dk1"/>
                          </a:solidFill>
                          <a:latin typeface="+mn-lt"/>
                          <a:ea typeface="+mn-ea"/>
                          <a:cs typeface="+mn-cs"/>
                        </a:rPr>
                        <a:t>- Espacio entre letras (seguimiento) de al menos 0,12 veces el tamaño de letra; </a:t>
                      </a:r>
                    </a:p>
                    <a:p>
                      <a:pPr algn="l" fontAlgn="b"/>
                      <a:r>
                        <a:rPr lang="es-ES" sz="1800" kern="1200" baseline="0" dirty="0" smtClean="0">
                          <a:solidFill>
                            <a:schemeClr val="dk1"/>
                          </a:solidFill>
                          <a:latin typeface="+mn-lt"/>
                          <a:ea typeface="+mn-ea"/>
                          <a:cs typeface="+mn-cs"/>
                        </a:rPr>
                        <a:t>- Espacio entre palabras al menos 0,16 veces el tamaño de fuente. </a:t>
                      </a:r>
                    </a:p>
                    <a:p>
                      <a:pPr algn="l" fontAlgn="b"/>
                      <a:r>
                        <a:rPr lang="es-ES" sz="1800" kern="1200" baseline="0" dirty="0" smtClean="0">
                          <a:solidFill>
                            <a:schemeClr val="dk1"/>
                          </a:solidFill>
                          <a:latin typeface="+mn-lt"/>
                          <a:ea typeface="+mn-ea"/>
                          <a:cs typeface="+mn-cs"/>
                        </a:rPr>
                        <a:t>Excepción: los lenguajes humanos y las secuencias de comandos que no utilizan una o más de estas propiedades de estilo de texto en el texto escrito pueden ajustarse utilizando solo las propiedades que existen para esa combinación de lenguaje y secuencia de comandos.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(98) </a:t>
                      </a:r>
                      <a:r>
                        <a:rPr lang="es-ES" sz="1800" b="1" kern="1200" dirty="0" smtClean="0">
                          <a:solidFill>
                            <a:schemeClr val="dk1"/>
                          </a:solidFill>
                          <a:latin typeface="+mn-lt"/>
                          <a:ea typeface="+mn-ea"/>
                          <a:cs typeface="+mn-cs"/>
                        </a:rPr>
                        <a:t>11.1.4.13 Contenido señalado con el puntero o que tiene el foco.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recibir y luego quitar el puntero o el foco del teclado activa el contenido adicional para hacerse visible y luego oculto, lo siguiente es cierto: </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Dismissable</a:t>
                      </a:r>
                      <a:r>
                        <a:rPr lang="es-ES" sz="1800" kern="1200" baseline="0" dirty="0" smtClean="0">
                          <a:solidFill>
                            <a:schemeClr val="dk1"/>
                          </a:solidFill>
                          <a:latin typeface="+mn-lt"/>
                          <a:ea typeface="+mn-ea"/>
                          <a:cs typeface="+mn-cs"/>
                        </a:rPr>
                        <a:t>. Está disponible un mecanismo para descartar el contenido adicional sin mover el puntero o el foco del teclado, a menos que el contenido adicional comunique un error de entrada o no oculte o reemplace otro contenido;</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Hoverable</a:t>
                      </a:r>
                      <a:r>
                        <a:rPr lang="es-ES" sz="1800" kern="1200" baseline="0" dirty="0" smtClean="0">
                          <a:solidFill>
                            <a:schemeClr val="dk1"/>
                          </a:solidFill>
                          <a:latin typeface="+mn-lt"/>
                          <a:ea typeface="+mn-ea"/>
                          <a:cs typeface="+mn-cs"/>
                        </a:rPr>
                        <a:t>. Si el puntero puede activar el contenido adicional, entonces el puntero puede moverse sobre el contenido adicional sin que el contenido adicional desaparezca; </a:t>
                      </a:r>
                    </a:p>
                    <a:p>
                      <a:pPr algn="l" fontAlgn="b"/>
                      <a:r>
                        <a:rPr lang="es-ES" sz="1800" kern="1200" baseline="0" dirty="0" smtClean="0">
                          <a:solidFill>
                            <a:schemeClr val="dk1"/>
                          </a:solidFill>
                          <a:latin typeface="+mn-lt"/>
                          <a:ea typeface="+mn-ea"/>
                          <a:cs typeface="+mn-cs"/>
                        </a:rPr>
                        <a:t>- Persistente. El contenido adicional permanece visible hasta que se elimina el activador de desplazamiento o foco, el usuario lo descarta o su información ya no es válida. </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48</a:t>
            </a:fld>
            <a:endParaRPr lang="es-ES" dirty="0"/>
          </a:p>
        </p:txBody>
      </p:sp>
    </p:spTree>
    <p:extLst>
      <p:ext uri="{BB962C8B-B14F-4D97-AF65-F5344CB8AC3E}">
        <p14:creationId xmlns:p14="http://schemas.microsoft.com/office/powerpoint/2010/main" val="1039894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1/5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054367314"/>
              </p:ext>
            </p:extLst>
          </p:nvPr>
        </p:nvGraphicFramePr>
        <p:xfrm>
          <a:off x="527050" y="1492250"/>
          <a:ext cx="11026775" cy="540512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1/5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(99) </a:t>
                      </a:r>
                      <a:r>
                        <a:rPr lang="es-ES" b="1" dirty="0" smtClean="0"/>
                        <a:t>11.2.1.1.1 Teclado (funcionalidad abierta).</a:t>
                      </a:r>
                      <a:r>
                        <a:rPr lang="es-ES" b="1" baseline="0" dirty="0" smtClean="0"/>
                        <a:t> </a:t>
                      </a:r>
                      <a:r>
                        <a:rPr lang="es-ES" baseline="0" dirty="0" smtClean="0"/>
                        <a:t>Toda la funcionalidad del contenido es operable a través de una interfaz de teclado sin que se requiera una determinada velocidad para cada pulsación individual de las teclas, excepto cuando la función interna requiere de una entrada que depende del trayecto de los movimientos del usuario y no sólo de los puntos inicial y final.</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(100) </a:t>
                      </a:r>
                      <a:r>
                        <a:rPr lang="es-ES" b="1" dirty="0" smtClean="0"/>
                        <a:t>11.2.1.1.2 Teclado (funcionalidad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(101) </a:t>
                      </a:r>
                      <a:r>
                        <a:rPr lang="es-ES" b="1" dirty="0" smtClean="0"/>
                        <a:t>11.2.1.2 Sin trampas para el foco del teclado.</a:t>
                      </a:r>
                      <a:r>
                        <a:rPr lang="es-ES" b="1" baseline="0" dirty="0" smtClean="0"/>
                        <a:t> </a:t>
                      </a:r>
                      <a:r>
                        <a:rPr lang="es-ES" baseline="0" dirty="0" smtClean="0"/>
                        <a:t>Si es posible mover el foco a un componente del software usando una interfaz de teclado, entonces el foco se puede quitar de ese componente usando solo la interfaz de teclado y, si se requiere algo más que las teclas de dirección o de tabulación, se informa al usuario acerca del método apropiado para mover el foco.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(102) </a:t>
                      </a:r>
                      <a:r>
                        <a:rPr lang="es-ES" b="1" dirty="0" smtClean="0"/>
                        <a:t>11.2.1.4.1 Atajos del teclado(funcionalidad abierta).</a:t>
                      </a:r>
                      <a:r>
                        <a:rPr lang="es-ES" b="1" baseline="0" dirty="0" smtClean="0"/>
                        <a:t> </a:t>
                      </a:r>
                      <a:r>
                        <a:rPr lang="es-ES" baseline="0" dirty="0" smtClean="0"/>
                        <a:t>Si se implementa un método abreviado de teclado en el contenido usando solo letras (incluyendo letras mayúsculas y minúsculas), signos de puntuación, números o símbolos, entonces al menos uno de los siguientes es verdadero: </a:t>
                      </a:r>
                    </a:p>
                    <a:p>
                      <a:r>
                        <a:rPr lang="es-ES" baseline="0" dirty="0" smtClean="0"/>
                        <a:t>- Apagar. Hay un mecanismo disponible para desactivar el acceso directo; </a:t>
                      </a:r>
                    </a:p>
                    <a:p>
                      <a:r>
                        <a:rPr lang="es-ES" baseline="0" dirty="0" smtClean="0"/>
                        <a:t>- </a:t>
                      </a:r>
                      <a:r>
                        <a:rPr lang="es-ES" baseline="0" dirty="0" err="1" smtClean="0"/>
                        <a:t>Remap</a:t>
                      </a:r>
                      <a:r>
                        <a:rPr lang="es-ES" baseline="0" dirty="0" smtClean="0"/>
                        <a:t>. Hay un mecanismo disponible para reasignar el acceso directo para usar uno o más caracteres de teclado no imprimibles (por ejemplo, </a:t>
                      </a:r>
                      <a:r>
                        <a:rPr lang="es-ES" baseline="0" dirty="0" err="1" smtClean="0"/>
                        <a:t>Ctrl</a:t>
                      </a:r>
                      <a:r>
                        <a:rPr lang="es-ES" baseline="0" dirty="0" smtClean="0"/>
                        <a:t>, </a:t>
                      </a:r>
                      <a:r>
                        <a:rPr lang="es-ES" baseline="0" dirty="0" err="1" smtClean="0"/>
                        <a:t>Alt</a:t>
                      </a:r>
                      <a:r>
                        <a:rPr lang="es-ES" baseline="0" dirty="0" smtClean="0"/>
                        <a:t>, etc.); </a:t>
                      </a:r>
                    </a:p>
                    <a:p>
                      <a:r>
                        <a:rPr lang="es-ES" baseline="0" dirty="0" smtClean="0"/>
                        <a:t>- Activar solo en foco. El método abreviado de teclado para un componente de la interfaz de usuario solo está activo cuando ese componente tiene el foco.</a:t>
                      </a:r>
                      <a:endParaRPr lang="es-ES" dirty="0" smtClean="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49</a:t>
            </a:fld>
            <a:endParaRPr lang="es-ES" dirty="0"/>
          </a:p>
        </p:txBody>
      </p:sp>
    </p:spTree>
    <p:extLst>
      <p:ext uri="{BB962C8B-B14F-4D97-AF65-F5344CB8AC3E}">
        <p14:creationId xmlns:p14="http://schemas.microsoft.com/office/powerpoint/2010/main" val="3537619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a:t>
            </a:fld>
            <a:endParaRPr lang="es-ES"/>
          </a:p>
        </p:txBody>
      </p:sp>
      <p:sp>
        <p:nvSpPr>
          <p:cNvPr id="6" name="Flecha derecha 5"/>
          <p:cNvSpPr/>
          <p:nvPr/>
        </p:nvSpPr>
        <p:spPr>
          <a:xfrm>
            <a:off x="624058" y="2320269"/>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65541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2/5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76717815"/>
              </p:ext>
            </p:extLst>
          </p:nvPr>
        </p:nvGraphicFramePr>
        <p:xfrm>
          <a:off x="527050" y="1492250"/>
          <a:ext cx="11026775" cy="41249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2/5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(103) </a:t>
                      </a:r>
                      <a:r>
                        <a:rPr lang="es-ES" b="1" dirty="0" smtClean="0"/>
                        <a:t>11.2.1.4.2 Atajos del teclado(funcionalidad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(104) </a:t>
                      </a:r>
                      <a:r>
                        <a:rPr lang="es-ES" b="1" dirty="0" smtClean="0"/>
                        <a:t>11.2.2.1 Tiempo ajustable.</a:t>
                      </a:r>
                      <a:r>
                        <a:rPr lang="es-ES" b="1" baseline="0" dirty="0" smtClean="0"/>
                        <a:t> </a:t>
                      </a:r>
                      <a:r>
                        <a:rPr lang="es-ES" baseline="0" dirty="0" smtClean="0"/>
                        <a:t>Para cada límite de tiempo impuesto por el software, se cumple al menos uno de los siguientes casos:</a:t>
                      </a:r>
                    </a:p>
                    <a:p>
                      <a:r>
                        <a:rPr lang="es-ES" baseline="0" dirty="0" smtClean="0"/>
                        <a:t>– Apagar. El usuario puede detener el límite de tiempo antes de alcanzarlo; o</a:t>
                      </a:r>
                    </a:p>
                    <a:p>
                      <a:r>
                        <a:rPr lang="es-ES" baseline="0" dirty="0" smtClean="0"/>
                        <a:t>– Ajustar. El usuario puede ajustar el límite de tiempo antes de alcanzarlo en un rango amplio que es, al menos, 10 veces mayor que el tiempo fijado originalmente; o</a:t>
                      </a:r>
                    </a:p>
                    <a:p>
                      <a:r>
                        <a:rPr lang="es-ES" baseline="0" dirty="0" smtClean="0"/>
                        <a:t>– Extender. Se advierte al usuario antes de que el tiempo expire y se le conceden al menos 20 s para extender el límite temporal con una acción simple (por ejemplo, «presione la barra de espacio») y el usuario puede extender ese límite de tiempo al menos 10 veces; o</a:t>
                      </a:r>
                    </a:p>
                    <a:p>
                      <a:r>
                        <a:rPr lang="es-ES" baseline="0" dirty="0" smtClean="0"/>
                        <a:t>– Excepción de tiempo real. El límite de tiempo es un requisito que forma parte de un evento en tiempo real (por ejemplo, una subasta) y no resulta posible ofrecer una alternativa al límite de tiempo; o</a:t>
                      </a:r>
                    </a:p>
                    <a:p>
                      <a:r>
                        <a:rPr lang="es-ES" baseline="0" dirty="0" smtClean="0"/>
                        <a:t>– Excepción por ser esencial. El límite de tiempo es esencial y, si se extendiera, invalidaría la actividad; o</a:t>
                      </a:r>
                    </a:p>
                    <a:p>
                      <a:r>
                        <a:rPr lang="es-ES" baseline="0" dirty="0" smtClean="0"/>
                        <a:t>– Excepción de 20 h. El límite de tiempo es mayor de 20 h.</a:t>
                      </a:r>
                      <a:endParaRPr lang="es-ES" dirty="0" smtClean="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50</a:t>
            </a:fld>
            <a:endParaRPr lang="es-ES" dirty="0"/>
          </a:p>
        </p:txBody>
      </p:sp>
    </p:spTree>
    <p:extLst>
      <p:ext uri="{BB962C8B-B14F-4D97-AF65-F5344CB8AC3E}">
        <p14:creationId xmlns:p14="http://schemas.microsoft.com/office/powerpoint/2010/main" val="2906872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3/5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062495474"/>
              </p:ext>
            </p:extLst>
          </p:nvPr>
        </p:nvGraphicFramePr>
        <p:xfrm>
          <a:off x="527050" y="1492250"/>
          <a:ext cx="11026775" cy="47599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3/5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(105) </a:t>
                      </a:r>
                      <a:r>
                        <a:rPr lang="es-ES" b="1" dirty="0" smtClean="0"/>
                        <a:t>11.2.2.2 Poner en pausa, detener, ocultar.</a:t>
                      </a:r>
                      <a:r>
                        <a:rPr lang="es-ES" b="1" baseline="0" dirty="0" smtClean="0"/>
                        <a:t> </a:t>
                      </a:r>
                      <a:r>
                        <a:rPr lang="es-ES" baseline="0" dirty="0" smtClean="0"/>
                        <a:t>Para la información que tiene movimiento, parpadeo, se desplaza o se actualiza automáticamente, se cumplen todos los casos siguientes:</a:t>
                      </a:r>
                    </a:p>
                    <a:p>
                      <a:r>
                        <a:rPr lang="es-ES" baseline="0" dirty="0" smtClean="0"/>
                        <a:t>– Movimiento, parpadeo, desplazamiento: Para toda información que se mueve, parpadea o se desplaza, que (1) comienza automáticamente, (2) dura más de cinco segundos y (3) se presenta en paralelo con otro contenido, existe un mecanismo para que el usuario la pueda poner en pausa, detener u ocultar, a menos que el movimiento, parpadeo o desplazamiento sea parte esencial de una actividad; y</a:t>
                      </a:r>
                    </a:p>
                    <a:p>
                      <a:r>
                        <a:rPr lang="es-ES" baseline="0" dirty="0" smtClean="0"/>
                        <a:t>– Actualización automática: Para toda información que se actualiza automáticamente, que (1) se inicia automáticamente y (2) se presenta en paralelo con otro contenido, existe un mecanismo para que el usuario la pueda poner en pausa, detener u ocultar, o controlar la frecuencia de actualización a menos que la actualización automática sea parte esencial de una actividad.</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(106) </a:t>
                      </a:r>
                      <a:r>
                        <a:rPr lang="es-ES" b="1" dirty="0" smtClean="0"/>
                        <a:t>11.2.3.1 Umbral de tres destellos o menos.</a:t>
                      </a:r>
                      <a:r>
                        <a:rPr lang="es-ES" b="1" baseline="0" dirty="0" smtClean="0"/>
                        <a:t> </a:t>
                      </a:r>
                      <a:r>
                        <a:rPr lang="es-ES" baseline="0" dirty="0" smtClean="0"/>
                        <a:t>La app no contiene nada que destelle más de tres veces en un segundo o el destello está por debajo del umbral de destello general y de destello rojo.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(107) </a:t>
                      </a:r>
                      <a:r>
                        <a:rPr lang="es-ES" b="1" dirty="0" smtClean="0"/>
                        <a:t>11.2.4.3 Orden del foco.</a:t>
                      </a:r>
                      <a:r>
                        <a:rPr lang="es-ES" b="1" baseline="0" dirty="0" smtClean="0"/>
                        <a:t> </a:t>
                      </a:r>
                      <a:r>
                        <a:rPr lang="es-ES" baseline="0" dirty="0" smtClean="0"/>
                        <a:t>Si se puede navegar secuencialmente por la app y la secuencia de navegación afecta a su significado o su operación, los componentes que pueden recibir el foco lo hacen en un orden que preserva su significado y </a:t>
                      </a:r>
                      <a:r>
                        <a:rPr lang="es-ES" baseline="0" dirty="0" err="1" smtClean="0"/>
                        <a:t>operabilidad</a:t>
                      </a:r>
                      <a:r>
                        <a:rPr lang="es-ES" baseline="0" dirty="0" smtClean="0"/>
                        <a:t>.</a:t>
                      </a:r>
                      <a:endParaRPr lang="es-ES" dirty="0" smtClean="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51</a:t>
            </a:fld>
            <a:endParaRPr lang="es-ES" dirty="0"/>
          </a:p>
        </p:txBody>
      </p:sp>
    </p:spTree>
    <p:extLst>
      <p:ext uri="{BB962C8B-B14F-4D97-AF65-F5344CB8AC3E}">
        <p14:creationId xmlns:p14="http://schemas.microsoft.com/office/powerpoint/2010/main" val="18637739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4/5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66458292"/>
              </p:ext>
            </p:extLst>
          </p:nvPr>
        </p:nvGraphicFramePr>
        <p:xfrm>
          <a:off x="527050" y="1492250"/>
          <a:ext cx="11026775" cy="34848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4/5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(108) </a:t>
                      </a:r>
                      <a:r>
                        <a:rPr lang="es-ES" b="1" dirty="0" smtClean="0"/>
                        <a:t>11.2.4.4 Propósito de los enlaces (en contexto).</a:t>
                      </a:r>
                      <a:r>
                        <a:rPr lang="es-ES" b="1" baseline="0" dirty="0" smtClean="0"/>
                        <a:t> </a:t>
                      </a:r>
                      <a:r>
                        <a:rPr lang="es-ES" baseline="0" dirty="0" smtClean="0"/>
                        <a:t>El propósito de cada enlace puede ser determinado con sólo el texto del enlace o a través del texto del enlace sumado al contexto del enlace determinado por software, excepto cuando el propósito del enlace resultara ambiguo para los usuarios en general.</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(109) </a:t>
                      </a:r>
                      <a:r>
                        <a:rPr lang="es-ES" b="1" dirty="0" smtClean="0"/>
                        <a:t>11.2.4.6 Encabezados y etiquetas.</a:t>
                      </a:r>
                      <a:r>
                        <a:rPr lang="es-ES" b="1" baseline="0" dirty="0" smtClean="0"/>
                        <a:t> </a:t>
                      </a:r>
                      <a:r>
                        <a:rPr lang="es-ES" baseline="0" dirty="0" smtClean="0"/>
                        <a:t>Los encabezados y etiquetas describen el tema o propósito.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(110) </a:t>
                      </a:r>
                      <a:r>
                        <a:rPr lang="es-ES" b="1" dirty="0" smtClean="0"/>
                        <a:t>11.2.4.7 Foco visible. </a:t>
                      </a:r>
                      <a:r>
                        <a:rPr lang="es-ES" dirty="0" smtClean="0"/>
                        <a:t>Cualquier interfaz de usuario operable por teclado tiene una forma de operar en la cuál el indicador del foco del teclado resulta visible.</a:t>
                      </a:r>
                    </a:p>
                  </a:txBody>
                  <a:tcPr/>
                </a:tc>
                <a:extLst>
                  <a:ext uri="{0D108BD9-81ED-4DB2-BD59-A6C34878D82A}">
                    <a16:rowId xmlns:a16="http://schemas.microsoft.com/office/drawing/2014/main" xmlns="" val="10003"/>
                  </a:ext>
                </a:extLst>
              </a:tr>
              <a:tr h="370840">
                <a:tc>
                  <a:txBody>
                    <a:bodyPr/>
                    <a:lstStyle/>
                    <a:p>
                      <a:r>
                        <a:rPr lang="es-ES" b="1" dirty="0" smtClean="0"/>
                        <a:t>(111) </a:t>
                      </a:r>
                      <a:r>
                        <a:rPr lang="es-ES" b="1" dirty="0" smtClean="0"/>
                        <a:t>11.2.5.1 Gestos con el puntero. </a:t>
                      </a:r>
                      <a:r>
                        <a:rPr lang="es-ES" dirty="0" smtClean="0"/>
                        <a:t>Toda funcionalidad para cuya operación se utilicen gestos con múltiples puntos o que dependan de la trayectoria puede operarse con un único punto de contacto con la pantalla sin un gesto que dependa de la trayectoria, salvo que sea esencial un gesto con múltiples puntos de contacto o que dependa de la trayectoria.</a:t>
                      </a:r>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52</a:t>
            </a:fld>
            <a:endParaRPr lang="es-ES" dirty="0"/>
          </a:p>
        </p:txBody>
      </p:sp>
    </p:spTree>
    <p:extLst>
      <p:ext uri="{BB962C8B-B14F-4D97-AF65-F5344CB8AC3E}">
        <p14:creationId xmlns:p14="http://schemas.microsoft.com/office/powerpoint/2010/main" val="1270602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5/5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52440068"/>
              </p:ext>
            </p:extLst>
          </p:nvPr>
        </p:nvGraphicFramePr>
        <p:xfrm>
          <a:off x="527050" y="1492250"/>
          <a:ext cx="11026775" cy="53086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5/5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(112) </a:t>
                      </a:r>
                      <a:r>
                        <a:rPr lang="es-ES" b="1" dirty="0" smtClean="0"/>
                        <a:t>11.2.5.2 Cancelación del puntero. </a:t>
                      </a:r>
                      <a:r>
                        <a:rPr lang="es-ES" dirty="0" smtClean="0"/>
                        <a:t>Para la funcionalidad que pueda operarse mediante un único puntero, se cumple al menos uno de los siguientes casos:</a:t>
                      </a:r>
                    </a:p>
                    <a:p>
                      <a:r>
                        <a:rPr lang="es-ES" dirty="0" smtClean="0"/>
                        <a:t>– No activar ningún evento por pulsación. No se ejecuta ninguna de las partes de la función mediante la pulsación del puntero.</a:t>
                      </a:r>
                    </a:p>
                    <a:p>
                      <a:r>
                        <a:rPr lang="es-ES" dirty="0" smtClean="0"/>
                        <a:t>– Abortar o Deshacer. La función se completa cuando se suelta el puntero, y existe un mecanismo para abortar la función antes de que se complete o para deshacer la función una vez completada.</a:t>
                      </a:r>
                    </a:p>
                    <a:p>
                      <a:r>
                        <a:rPr lang="es-ES" dirty="0" smtClean="0"/>
                        <a:t>– Invertir al soltar el puntero. El evento activado al soltar el puntero invierte cualquier resultado del evento activado por la pulsación anterior</a:t>
                      </a:r>
                    </a:p>
                    <a:p>
                      <a:r>
                        <a:rPr lang="es-ES" dirty="0" smtClean="0"/>
                        <a:t>– Excepción por ser esencial. Es esencial que se complete la función al pulsar el puntero.</a:t>
                      </a:r>
                    </a:p>
                  </a:txBody>
                  <a:tcPr/>
                </a:tc>
                <a:extLst>
                  <a:ext uri="{0D108BD9-81ED-4DB2-BD59-A6C34878D82A}">
                    <a16:rowId xmlns:a16="http://schemas.microsoft.com/office/drawing/2014/main" xmlns="" val="10001"/>
                  </a:ext>
                </a:extLst>
              </a:tr>
              <a:tr h="370840">
                <a:tc>
                  <a:txBody>
                    <a:bodyPr/>
                    <a:lstStyle/>
                    <a:p>
                      <a:r>
                        <a:rPr lang="es-ES" b="1" dirty="0" smtClean="0"/>
                        <a:t>(113) </a:t>
                      </a:r>
                      <a:r>
                        <a:rPr lang="es-ES" b="1" dirty="0" smtClean="0"/>
                        <a:t>11.2.5.3 Inclusión de la etiqueta en el nombre.</a:t>
                      </a:r>
                      <a:r>
                        <a:rPr lang="es-ES" b="1" baseline="0" dirty="0" smtClean="0"/>
                        <a:t> </a:t>
                      </a:r>
                      <a:r>
                        <a:rPr lang="es-ES" baseline="0" dirty="0" smtClean="0"/>
                        <a:t>Para los componentes de la interfaz de usuario con etiquetas que incluyen texto o imágenes de texto, el nombre contiene el texto que se presenta visualmente.</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(114) </a:t>
                      </a:r>
                      <a:r>
                        <a:rPr lang="es-ES" b="1" dirty="0" smtClean="0"/>
                        <a:t>11.2.5.4 Activación mediante movimiento.</a:t>
                      </a:r>
                      <a:r>
                        <a:rPr lang="es-ES" b="1" baseline="0" dirty="0" smtClean="0"/>
                        <a:t> </a:t>
                      </a:r>
                      <a:r>
                        <a:rPr lang="es-ES" baseline="0" dirty="0" smtClean="0"/>
                        <a:t>La funcionalidad que puede ser operada por el movimiento del dispositivo o el movimiento del usuario también puede ser operada por los componentes de la interfaz de usuario y la respuesta al movimiento puede deshabilitarse para evitar la activación accidental, excepto cuando: </a:t>
                      </a:r>
                    </a:p>
                    <a:p>
                      <a:r>
                        <a:rPr lang="es-ES" baseline="0" dirty="0" smtClean="0"/>
                        <a:t>- Interfaz compatible. El movimiento se utiliza para operar la funcionalidad a través de una interfaz compatible con accesibilidad; </a:t>
                      </a:r>
                    </a:p>
                    <a:p>
                      <a:r>
                        <a:rPr lang="es-ES" baseline="0" dirty="0" smtClean="0"/>
                        <a:t>- Esencial. El movimiento es esencial para la función y hacerlo invalidaría la actividad.</a:t>
                      </a:r>
                      <a:endParaRPr lang="es-ES" dirty="0" smtClean="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53</a:t>
            </a:fld>
            <a:endParaRPr lang="es-ES" dirty="0"/>
          </a:p>
        </p:txBody>
      </p:sp>
    </p:spTree>
    <p:extLst>
      <p:ext uri="{BB962C8B-B14F-4D97-AF65-F5344CB8AC3E}">
        <p14:creationId xmlns:p14="http://schemas.microsoft.com/office/powerpoint/2010/main" val="42108587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605455905"/>
              </p:ext>
            </p:extLst>
          </p:nvPr>
        </p:nvGraphicFramePr>
        <p:xfrm>
          <a:off x="467416" y="1381418"/>
          <a:ext cx="11191185" cy="5496560"/>
        </p:xfrm>
        <a:graphic>
          <a:graphicData uri="http://schemas.openxmlformats.org/drawingml/2006/table">
            <a:tbl>
              <a:tblPr firstRow="1" bandRow="1">
                <a:tableStyleId>{5C22544A-7EE6-4342-B048-85BDC9FD1C3A}</a:tableStyleId>
              </a:tblPr>
              <a:tblGrid>
                <a:gridCol w="1119118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1/2</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(115) </a:t>
                      </a:r>
                      <a:r>
                        <a:rPr lang="es-ES" b="1" dirty="0" smtClean="0"/>
                        <a:t>11.3.1.1.1 Idioma del software (funcionalidad abierta).</a:t>
                      </a:r>
                      <a:r>
                        <a:rPr lang="es-ES" baseline="0" dirty="0" smtClean="0"/>
                        <a:t> El idioma humano predeterminado del software puede ser determinado por software.</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(116) </a:t>
                      </a:r>
                      <a:r>
                        <a:rPr lang="es-ES" b="1" dirty="0" smtClean="0"/>
                        <a:t>11.3.1.1.2 Idioma del software (funcionalidad cerrada).</a:t>
                      </a:r>
                      <a:r>
                        <a:rPr lang="es-ES" b="1" baseline="0" dirty="0" smtClean="0"/>
                        <a:t> </a:t>
                      </a:r>
                      <a:r>
                        <a:rPr lang="es-ES" baseline="0" dirty="0" smtClean="0"/>
                        <a:t>En el caso de que se proporcione la salida de voz como forma de acceso no visual a la funcionalidad cerrada, la salida de voz debe estar en el mismo idioma que el contenido visualizado, salvo:</a:t>
                      </a:r>
                    </a:p>
                    <a:p>
                      <a:r>
                        <a:rPr lang="es-ES" baseline="0" dirty="0" smtClean="0"/>
                        <a:t>a) para los nombres propios, los términos técnicos, las palabras de un idioma indeterminado y las palabras o frases que se hayan convertido en parte natural del texto que las rodea;</a:t>
                      </a:r>
                    </a:p>
                    <a:p>
                      <a:r>
                        <a:rPr lang="es-ES" baseline="0" dirty="0" smtClean="0"/>
                        <a:t>b) en el caso de que el contenido tenga un origen externo y no sujeto al control del proveedor de la app;</a:t>
                      </a:r>
                    </a:p>
                    <a:p>
                      <a:r>
                        <a:rPr lang="es-ES" baseline="0" dirty="0" smtClean="0"/>
                        <a:t>c) para los idiomas que se visualicen y que no puedan seleccionarse mediante un acceso no visual;</a:t>
                      </a:r>
                    </a:p>
                    <a:p>
                      <a:r>
                        <a:rPr lang="es-ES" baseline="0" dirty="0" smtClean="0"/>
                        <a:t>d) en el caso de que el usuario seleccione de forma expresa una lengua hablada distinta del idioma del contenido visualizado.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(117) </a:t>
                      </a:r>
                      <a:r>
                        <a:rPr lang="es-ES" b="1" dirty="0" smtClean="0"/>
                        <a:t>11.3.2.1 Al recibir el foco.</a:t>
                      </a:r>
                      <a:r>
                        <a:rPr lang="es-ES" b="1" baseline="0" dirty="0" smtClean="0"/>
                        <a:t> </a:t>
                      </a:r>
                      <a:r>
                        <a:rPr lang="es-ES" baseline="0" dirty="0" smtClean="0"/>
                        <a:t>Cuando cualquier componente recibe el foco, no inicia ningún cambio en el contexto.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(118) </a:t>
                      </a:r>
                      <a:r>
                        <a:rPr lang="es-ES" b="1" dirty="0" smtClean="0"/>
                        <a:t>11.3.2.2 Al recibir entradas.</a:t>
                      </a:r>
                      <a:r>
                        <a:rPr lang="es-ES" b="1" baseline="0" dirty="0" smtClean="0"/>
                        <a:t> </a:t>
                      </a:r>
                      <a:r>
                        <a:rPr lang="es-ES" baseline="0" dirty="0" smtClean="0"/>
                        <a:t>El cambio de estado en cualquier componente de la interfaz de usuario no provoca automáticamente un cambio en el contexto a menos que el usuario haya sido advertido de ese comportamiento antes de usar el componente.</a:t>
                      </a:r>
                      <a:endParaRPr lang="es-ES" dirty="0" smtClean="0"/>
                    </a:p>
                  </a:txBody>
                  <a:tcPr/>
                </a:tc>
                <a:extLst>
                  <a:ext uri="{0D108BD9-81ED-4DB2-BD59-A6C34878D82A}">
                    <a16:rowId xmlns:a16="http://schemas.microsoft.com/office/drawing/2014/main" xmlns="" val="10004"/>
                  </a:ext>
                </a:extLst>
              </a:tr>
              <a:tr h="370840">
                <a:tc>
                  <a:txBody>
                    <a:bodyPr/>
                    <a:lstStyle/>
                    <a:p>
                      <a:r>
                        <a:rPr lang="es-ES" b="1" dirty="0" smtClean="0"/>
                        <a:t>(119) </a:t>
                      </a:r>
                      <a:r>
                        <a:rPr lang="es-ES" b="1" dirty="0" smtClean="0"/>
                        <a:t>11.3.3.1.1 Identificación de errores (funcionalidad abierta). </a:t>
                      </a:r>
                      <a:r>
                        <a:rPr lang="es-ES" dirty="0" smtClean="0"/>
                        <a:t>Si se detecta automáticamente un error en la entrada de datos, el elemento erróneo es identificado y el error se describe al usuario mediante un texto.</a:t>
                      </a:r>
                    </a:p>
                  </a:txBody>
                  <a:tcPr/>
                </a:tc>
                <a:extLst>
                  <a:ext uri="{0D108BD9-81ED-4DB2-BD59-A6C34878D82A}">
                    <a16:rowId xmlns:a16="http://schemas.microsoft.com/office/drawing/2014/main" xmlns="" val="1588535107"/>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54</a:t>
            </a:fld>
            <a:endParaRPr lang="es-ES" dirty="0"/>
          </a:p>
        </p:txBody>
      </p:sp>
    </p:spTree>
    <p:extLst>
      <p:ext uri="{BB962C8B-B14F-4D97-AF65-F5344CB8AC3E}">
        <p14:creationId xmlns:p14="http://schemas.microsoft.com/office/powerpoint/2010/main" val="17974062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72610535"/>
              </p:ext>
            </p:extLst>
          </p:nvPr>
        </p:nvGraphicFramePr>
        <p:xfrm>
          <a:off x="527050" y="1492250"/>
          <a:ext cx="11026775" cy="54000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2/2</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(120) </a:t>
                      </a:r>
                      <a:r>
                        <a:rPr lang="es-ES" b="1" dirty="0" smtClean="0"/>
                        <a:t>11.3.3.1.2 Identificación de errores (funcionalidad cerrada).</a:t>
                      </a:r>
                      <a:r>
                        <a:rPr lang="es-ES" b="1" baseline="0" dirty="0" smtClean="0"/>
                        <a:t> </a:t>
                      </a:r>
                      <a:r>
                        <a:rPr lang="es-ES" baseline="0" dirty="0" smtClean="0"/>
                        <a:t>En el caso de que se proporcione la salida de voz como forma de acceso no visual a la funcionalidad cerrada y se detecte de forma automática un error, la salida de voz debe identificar y describir el elemento erróneo.</a:t>
                      </a:r>
                      <a:endParaRPr lang="es-ES" dirty="0" smtClean="0"/>
                    </a:p>
                  </a:txBody>
                  <a:tcPr/>
                </a:tc>
                <a:extLst>
                  <a:ext uri="{0D108BD9-81ED-4DB2-BD59-A6C34878D82A}">
                    <a16:rowId xmlns:a16="http://schemas.microsoft.com/office/drawing/2014/main" xmlns="" val="10006"/>
                  </a:ext>
                </a:extLst>
              </a:tr>
              <a:tr h="370840">
                <a:tc>
                  <a:txBody>
                    <a:bodyPr/>
                    <a:lstStyle/>
                    <a:p>
                      <a:r>
                        <a:rPr lang="es-ES" b="1" dirty="0" smtClean="0"/>
                        <a:t>(121) </a:t>
                      </a:r>
                      <a:r>
                        <a:rPr lang="es-ES" b="1" dirty="0" smtClean="0"/>
                        <a:t>11.3.3.2 Etiquetas o instrucciones. </a:t>
                      </a:r>
                      <a:r>
                        <a:rPr lang="es-ES" dirty="0" smtClean="0"/>
                        <a:t>Se proporcionan etiquetas o instrucciones cuando el contenido requiere la introducción de datos por parte del usuario.</a:t>
                      </a:r>
                    </a:p>
                  </a:txBody>
                  <a:tcPr/>
                </a:tc>
                <a:extLst>
                  <a:ext uri="{0D108BD9-81ED-4DB2-BD59-A6C34878D82A}">
                    <a16:rowId xmlns:a16="http://schemas.microsoft.com/office/drawing/2014/main" xmlns="" val="10007"/>
                  </a:ext>
                </a:extLst>
              </a:tr>
              <a:tr h="370840">
                <a:tc>
                  <a:txBody>
                    <a:bodyPr/>
                    <a:lstStyle/>
                    <a:p>
                      <a:r>
                        <a:rPr lang="es-ES" b="1" dirty="0" smtClean="0"/>
                        <a:t>(122) </a:t>
                      </a:r>
                      <a:r>
                        <a:rPr lang="es-ES" b="1" dirty="0" smtClean="0"/>
                        <a:t>11.3.3.3 Sugerencias ante errores.</a:t>
                      </a:r>
                      <a:r>
                        <a:rPr lang="es-ES" b="1" baseline="0" dirty="0" smtClean="0"/>
                        <a:t> </a:t>
                      </a:r>
                      <a:r>
                        <a:rPr lang="es-ES" baseline="0" dirty="0" smtClean="0"/>
                        <a:t>Si se detecta automáticamente un error en la entrada de datos y se dispone de sugerencias para hacer la corrección, entonces se presentan las sugerencias al usuario, a menos que esto ponga en riesgo la seguridad o el propósito del contenido.</a:t>
                      </a:r>
                      <a:endParaRPr lang="es-ES" dirty="0" smtClean="0"/>
                    </a:p>
                  </a:txBody>
                  <a:tcPr/>
                </a:tc>
                <a:extLst>
                  <a:ext uri="{0D108BD9-81ED-4DB2-BD59-A6C34878D82A}">
                    <a16:rowId xmlns:a16="http://schemas.microsoft.com/office/drawing/2014/main" xmlns="" val="10008"/>
                  </a:ext>
                </a:extLst>
              </a:tr>
              <a:tr h="370840">
                <a:tc>
                  <a:txBody>
                    <a:bodyPr/>
                    <a:lstStyle/>
                    <a:p>
                      <a:r>
                        <a:rPr lang="es-ES" b="1" dirty="0" smtClean="0"/>
                        <a:t>(123) </a:t>
                      </a:r>
                      <a:r>
                        <a:rPr lang="es-ES" b="1" dirty="0" smtClean="0"/>
                        <a:t>11.3.3.4. Prevención de errores (legales, financieros, de datos). </a:t>
                      </a:r>
                      <a:r>
                        <a:rPr lang="es-ES" dirty="0" smtClean="0"/>
                        <a:t>Para la app que representa para el usuario compromisos legales o transacciones financieras, que modifica o elimina datos controlables por el usuario en sistemas de almacenamiento de datos o que envía las respuestas del usuario a una prueba, se cumple al menos uno de los siguientes casos:</a:t>
                      </a:r>
                    </a:p>
                    <a:p>
                      <a:r>
                        <a:rPr lang="es-ES" dirty="0" smtClean="0"/>
                        <a:t>1) Reversibilidad. El envío es reversible.</a:t>
                      </a:r>
                    </a:p>
                    <a:p>
                      <a:r>
                        <a:rPr lang="es-ES" dirty="0" smtClean="0"/>
                        <a:t>2) Revisión. Se verifica la información para detectar errores en los datos de entrada y se proporciona al usuario una oportunidad de corregirlos.</a:t>
                      </a:r>
                    </a:p>
                    <a:p>
                      <a:r>
                        <a:rPr lang="es-ES" dirty="0" smtClean="0"/>
                        <a:t>3) Confirmación. Se proporciona un mecanismo para revisar, confirmar y corregir la información antes de finalizar el envío de los datos.</a:t>
                      </a:r>
                    </a:p>
                  </a:txBody>
                  <a:tcPr/>
                </a:tc>
                <a:extLst>
                  <a:ext uri="{0D108BD9-81ED-4DB2-BD59-A6C34878D82A}">
                    <a16:rowId xmlns:a16="http://schemas.microsoft.com/office/drawing/2014/main" xmlns="" val="1000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55</a:t>
            </a:fld>
            <a:endParaRPr lang="es-ES" dirty="0"/>
          </a:p>
        </p:txBody>
      </p:sp>
    </p:spTree>
    <p:extLst>
      <p:ext uri="{BB962C8B-B14F-4D97-AF65-F5344CB8AC3E}">
        <p14:creationId xmlns:p14="http://schemas.microsoft.com/office/powerpoint/2010/main" val="37402256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4 Robusto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80941970"/>
              </p:ext>
            </p:extLst>
          </p:nvPr>
        </p:nvGraphicFramePr>
        <p:xfrm>
          <a:off x="527050" y="1492250"/>
          <a:ext cx="11026775" cy="44856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4 ROBUSTO) 1/1</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(124) </a:t>
                      </a:r>
                      <a:r>
                        <a:rPr lang="es-ES" b="1" dirty="0" smtClean="0"/>
                        <a:t>11.4.1.1.1 Procesamiento (funcionalidad abierta). </a:t>
                      </a:r>
                      <a:r>
                        <a:rPr lang="es-ES" dirty="0" smtClean="0"/>
                        <a:t>En el software que usa lenguajes de marcas de forma que las marcas se muestren por separado y estén disponibles para los productos de apoyo y características de accesibilidad del software o para un agente de usuario seleccionable por este, los elementos tienen las etiquetas de apertura y cierre completas, los elementos están anidados de acuerdo con sus especificaciones, los elementos no contienen atributos duplicados y los ID son únicos, excepto cuando las especificaciones permitan estas características.</a:t>
                      </a:r>
                    </a:p>
                  </a:txBody>
                  <a:tcPr/>
                </a:tc>
                <a:extLst>
                  <a:ext uri="{0D108BD9-81ED-4DB2-BD59-A6C34878D82A}">
                    <a16:rowId xmlns:a16="http://schemas.microsoft.com/office/drawing/2014/main" xmlns="" val="10001"/>
                  </a:ext>
                </a:extLst>
              </a:tr>
              <a:tr h="370840">
                <a:tc>
                  <a:txBody>
                    <a:bodyPr/>
                    <a:lstStyle/>
                    <a:p>
                      <a:r>
                        <a:rPr lang="es-ES" b="1" dirty="0" smtClean="0"/>
                        <a:t>(125) </a:t>
                      </a:r>
                      <a:r>
                        <a:rPr lang="es-ES" b="1" dirty="0" smtClean="0"/>
                        <a:t>11.4.1.2.1 Nombre, función, valor (funcionalidad abierta). </a:t>
                      </a:r>
                      <a:r>
                        <a:rPr lang="es-ES" dirty="0" smtClean="0"/>
                        <a:t>Para todos los componentes de la interfaz de usuario (entre los que se incluyen, pero sin limitarse a ellos, elementos de formulario, enlaces, ..), el nombre y la función pueden ser determinados por software; los estados, propiedades y valores que pueden ser asignados por el usuario pueden ser especificados por software; y los cambios en estos elementos se encuentran disponibles para su consulta por los agentes de usuario, incluyendo los productos de apoyo.</a:t>
                      </a:r>
                    </a:p>
                  </a:txBody>
                  <a:tcPr/>
                </a:tc>
                <a:extLst>
                  <a:ext uri="{0D108BD9-81ED-4DB2-BD59-A6C34878D82A}">
                    <a16:rowId xmlns:a16="http://schemas.microsoft.com/office/drawing/2014/main" xmlns="" val="10003"/>
                  </a:ext>
                </a:extLst>
              </a:tr>
              <a:tr h="370840">
                <a:tc>
                  <a:txBody>
                    <a:bodyPr/>
                    <a:lstStyle/>
                    <a:p>
                      <a:r>
                        <a:rPr lang="es-ES" b="1" dirty="0" smtClean="0"/>
                        <a:t>(126) </a:t>
                      </a:r>
                      <a:r>
                        <a:rPr lang="es-ES" b="1" dirty="0" smtClean="0"/>
                        <a:t>11.4.1.2.2 Nombre, función, valor (funcionalidad cerrada). </a:t>
                      </a:r>
                      <a:r>
                        <a:rPr lang="es-ES" b="0" dirty="0" smtClean="0"/>
                        <a:t>N</a:t>
                      </a:r>
                      <a:r>
                        <a:rPr lang="es-ES" dirty="0" smtClean="0"/>
                        <a:t>o debe ser necesario que se cumpla un requisito</a:t>
                      </a:r>
                      <a:r>
                        <a:rPr lang="es-ES" baseline="0" dirty="0" smtClean="0"/>
                        <a:t> como el anterior </a:t>
                      </a:r>
                      <a:r>
                        <a:rPr lang="es-ES" dirty="0" smtClean="0"/>
                        <a:t>(76), porque este criterio de conformidad requiere información que se encuentre en una forma que pueda ser determinada por software.</a:t>
                      </a:r>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56</a:t>
            </a:fld>
            <a:endParaRPr lang="es-ES" dirty="0"/>
          </a:p>
        </p:txBody>
      </p:sp>
    </p:spTree>
    <p:extLst>
      <p:ext uri="{BB962C8B-B14F-4D97-AF65-F5344CB8AC3E}">
        <p14:creationId xmlns:p14="http://schemas.microsoft.com/office/powerpoint/2010/main" val="24306188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de software no equivalentes a WCAG 2.1</a:t>
            </a:r>
            <a:endParaRPr lang="es-ES" dirty="0"/>
          </a:p>
        </p:txBody>
      </p:sp>
      <p:sp>
        <p:nvSpPr>
          <p:cNvPr id="3" name="Marcador de contenido 2"/>
          <p:cNvSpPr>
            <a:spLocks noGrp="1"/>
          </p:cNvSpPr>
          <p:nvPr>
            <p:ph idx="1"/>
          </p:nvPr>
        </p:nvSpPr>
        <p:spPr/>
        <p:txBody>
          <a:bodyPr>
            <a:normAutofit/>
          </a:bodyPr>
          <a:lstStyle/>
          <a:p>
            <a:r>
              <a:rPr lang="es-ES" dirty="0" smtClean="0"/>
              <a:t>La norma EN 301549 </a:t>
            </a:r>
            <a:r>
              <a:rPr lang="es-ES" dirty="0" smtClean="0"/>
              <a:t>V3.1.1 añade </a:t>
            </a:r>
            <a:r>
              <a:rPr lang="es-ES" dirty="0" smtClean="0"/>
              <a:t>a los equivalentes a WCAG 2.1, otros 21 requisitos de software diferentes</a:t>
            </a:r>
          </a:p>
          <a:p>
            <a:r>
              <a:rPr lang="es-ES" dirty="0" smtClean="0"/>
              <a:t>Se distribuyen en cuatro categorías</a:t>
            </a:r>
          </a:p>
          <a:p>
            <a:pPr lvl="1"/>
            <a:r>
              <a:rPr lang="es-ES" dirty="0" smtClean="0"/>
              <a:t>14 Requisitos de interoperabilidad </a:t>
            </a:r>
            <a:r>
              <a:rPr lang="es-ES" dirty="0"/>
              <a:t>con los productos de </a:t>
            </a:r>
            <a:r>
              <a:rPr lang="es-ES" dirty="0" smtClean="0"/>
              <a:t>apoyo (Prefijo 11.5)</a:t>
            </a:r>
          </a:p>
          <a:p>
            <a:pPr lvl="1"/>
            <a:r>
              <a:rPr lang="es-ES" dirty="0" smtClean="0"/>
              <a:t>1 Requisito </a:t>
            </a:r>
            <a:r>
              <a:rPr lang="es-ES" dirty="0"/>
              <a:t>de </a:t>
            </a:r>
            <a:r>
              <a:rPr lang="es-ES" dirty="0" smtClean="0"/>
              <a:t>uso </a:t>
            </a:r>
            <a:r>
              <a:rPr lang="es-ES" dirty="0"/>
              <a:t>de la accesibilidad </a:t>
            </a:r>
            <a:r>
              <a:rPr lang="es-ES" dirty="0" smtClean="0"/>
              <a:t>documentado (Prefijo 11.6)</a:t>
            </a:r>
          </a:p>
          <a:p>
            <a:pPr lvl="1"/>
            <a:r>
              <a:rPr lang="es-ES" dirty="0" smtClean="0"/>
              <a:t>1 Requisito de preferencias </a:t>
            </a:r>
            <a:r>
              <a:rPr lang="es-ES" dirty="0"/>
              <a:t>de </a:t>
            </a:r>
            <a:r>
              <a:rPr lang="es-ES" dirty="0" smtClean="0"/>
              <a:t>usuario (Prefijo 11.7)</a:t>
            </a:r>
          </a:p>
          <a:p>
            <a:pPr lvl="1"/>
            <a:r>
              <a:rPr lang="es-ES" dirty="0" smtClean="0"/>
              <a:t>5 Requisitos de herramientas de autor (Prefijo 11.8) (Condicionales)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57</a:t>
            </a:fld>
            <a:endParaRPr lang="es-ES" dirty="0"/>
          </a:p>
        </p:txBody>
      </p:sp>
    </p:spTree>
    <p:extLst>
      <p:ext uri="{BB962C8B-B14F-4D97-AF65-F5344CB8AC3E}">
        <p14:creationId xmlns:p14="http://schemas.microsoft.com/office/powerpoint/2010/main" val="1620201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1/3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657662644"/>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INTEROPERABILIDAD CON LOS PRODUCTOS DE APOYO 1/3</a:t>
                      </a:r>
                    </a:p>
                  </a:txBody>
                  <a:tcPr/>
                </a:tc>
                <a:extLst>
                  <a:ext uri="{0D108BD9-81ED-4DB2-BD59-A6C34878D82A}">
                    <a16:rowId xmlns:a16="http://schemas.microsoft.com/office/drawing/2014/main" xmlns="" val="10000"/>
                  </a:ext>
                </a:extLst>
              </a:tr>
              <a:tr h="370840">
                <a:tc>
                  <a:txBody>
                    <a:bodyPr/>
                    <a:lstStyle/>
                    <a:p>
                      <a:r>
                        <a:rPr lang="es-ES" b="1" dirty="0" smtClean="0"/>
                        <a:t>(127) </a:t>
                      </a:r>
                      <a:r>
                        <a:rPr lang="es-ES" b="1" dirty="0" smtClean="0"/>
                        <a:t>11.5.2.3 Uso de los servicios de accesibilidad. </a:t>
                      </a:r>
                      <a:r>
                        <a:rPr lang="es-ES" b="0" dirty="0" smtClean="0"/>
                        <a:t>La</a:t>
                      </a:r>
                      <a:r>
                        <a:rPr lang="es-ES" b="0" baseline="0" dirty="0" smtClean="0"/>
                        <a:t> app </a:t>
                      </a:r>
                      <a:r>
                        <a:rPr lang="es-ES" dirty="0" smtClean="0"/>
                        <a:t>debe utilizar los servicios de accesibilidad de la plataforma documentados que sean aplicables. </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(128</a:t>
                      </a:r>
                      <a:r>
                        <a:rPr lang="es-ES" b="1" dirty="0" smtClean="0"/>
                        <a:t>) 11.5.2.5 Información del objeto. </a:t>
                      </a:r>
                      <a:r>
                        <a:rPr lang="es-ES" b="0" dirty="0" smtClean="0"/>
                        <a:t>L</a:t>
                      </a:r>
                      <a:r>
                        <a:rPr lang="es-ES" dirty="0" smtClean="0"/>
                        <a:t>a app debe permitir, haciendo un uso de los servicios de accesibilidad de la plataforma, que el software de los productos de apoyo pueda determinar la función, el estado o los estados, el límite, el nombre y la descripción de los elementos de la interfaz de usuario.</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(129</a:t>
                      </a:r>
                      <a:r>
                        <a:rPr lang="es-ES" b="1" dirty="0" smtClean="0"/>
                        <a:t>) 11.5.2.6 Fila, columna y cabeceras.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determinar la fila y la columna de cada celda de una tabla de datos, incluyendo las cabeceras de la fila y de la columna, si las hay.</a:t>
                      </a:r>
                    </a:p>
                  </a:txBody>
                  <a:tcPr/>
                </a:tc>
                <a:extLst>
                  <a:ext uri="{0D108BD9-81ED-4DB2-BD59-A6C34878D82A}">
                    <a16:rowId xmlns:a16="http://schemas.microsoft.com/office/drawing/2014/main" xmlns="" val="10003"/>
                  </a:ext>
                </a:extLst>
              </a:tr>
              <a:tr h="370840">
                <a:tc>
                  <a:txBody>
                    <a:bodyPr/>
                    <a:lstStyle/>
                    <a:p>
                      <a:r>
                        <a:rPr lang="es-ES" b="1" dirty="0" smtClean="0"/>
                        <a:t>(130</a:t>
                      </a:r>
                      <a:r>
                        <a:rPr lang="es-ES" b="1" dirty="0" smtClean="0"/>
                        <a:t>) 11.5.2.7 Valores.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a:t>
                      </a:r>
                      <a:r>
                        <a:rPr lang="es-ES" baseline="0" dirty="0" smtClean="0"/>
                        <a:t>determinar el valor actual de un elemento de la interfaz de usuario y, si el elemento de la interfaz de usuario transmite información sobre una gama de valores, los valores mínimos o máximos de la gama, si los hay.</a:t>
                      </a:r>
                      <a:endParaRPr lang="es-ES" dirty="0" smtClean="0"/>
                    </a:p>
                  </a:txBody>
                  <a:tcPr/>
                </a:tc>
                <a:extLst>
                  <a:ext uri="{0D108BD9-81ED-4DB2-BD59-A6C34878D82A}">
                    <a16:rowId xmlns:a16="http://schemas.microsoft.com/office/drawing/2014/main" xmlns="" val="327251671"/>
                  </a:ext>
                </a:extLst>
              </a:tr>
              <a:tr h="370840">
                <a:tc>
                  <a:txBody>
                    <a:bodyPr/>
                    <a:lstStyle/>
                    <a:p>
                      <a:r>
                        <a:rPr lang="es-ES" b="1" dirty="0" smtClean="0"/>
                        <a:t>(131</a:t>
                      </a:r>
                      <a:r>
                        <a:rPr lang="es-ES" b="1" dirty="0" smtClean="0"/>
                        <a:t>) 11.5.2.8 Relaciones de etiquetado.</a:t>
                      </a:r>
                      <a:r>
                        <a:rPr lang="es-ES" b="1" baseline="0" dirty="0" smtClean="0"/>
                        <a:t> </a:t>
                      </a:r>
                      <a:r>
                        <a:rPr lang="es-ES" baseline="0" dirty="0" smtClean="0"/>
                        <a:t>La app debe mostrar, haciendo un uso de los servicios </a:t>
                      </a:r>
                      <a:r>
                        <a:rPr lang="es-ES" dirty="0" smtClean="0"/>
                        <a:t>de accesibilidad de la plataforma</a:t>
                      </a:r>
                      <a:r>
                        <a:rPr lang="es-ES" baseline="0" dirty="0" smtClean="0"/>
                        <a:t>, qué relación tiene un elemento de la interfaz de usuario que actúa como etiqueta de otro elemento o que es etiquetado por otro elemento, a fin de que el software de los productos de apoyo pueda determinar esta información.</a:t>
                      </a:r>
                      <a:endParaRPr lang="es-ES" dirty="0" smtClean="0"/>
                    </a:p>
                  </a:txBody>
                  <a:tcPr/>
                </a:tc>
                <a:extLst>
                  <a:ext uri="{0D108BD9-81ED-4DB2-BD59-A6C34878D82A}">
                    <a16:rowId xmlns:a16="http://schemas.microsoft.com/office/drawing/2014/main" xmlns=""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58</a:t>
            </a:fld>
            <a:endParaRPr lang="es-ES" dirty="0"/>
          </a:p>
        </p:txBody>
      </p:sp>
    </p:spTree>
    <p:extLst>
      <p:ext uri="{BB962C8B-B14F-4D97-AF65-F5344CB8AC3E}">
        <p14:creationId xmlns:p14="http://schemas.microsoft.com/office/powerpoint/2010/main" val="31245507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363098794"/>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INTEROPERABILIDAD CON LOS PRODUCTOS DE APOYO 2/3</a:t>
                      </a:r>
                    </a:p>
                  </a:txBody>
                  <a:tcPr/>
                </a:tc>
                <a:extLst>
                  <a:ext uri="{0D108BD9-81ED-4DB2-BD59-A6C34878D82A}">
                    <a16:rowId xmlns:a16="http://schemas.microsoft.com/office/drawing/2014/main" xmlns="" val="10000"/>
                  </a:ext>
                </a:extLst>
              </a:tr>
              <a:tr h="370840">
                <a:tc>
                  <a:txBody>
                    <a:bodyPr/>
                    <a:lstStyle/>
                    <a:p>
                      <a:r>
                        <a:rPr lang="es-ES" b="1" dirty="0" smtClean="0"/>
                        <a:t>(132</a:t>
                      </a:r>
                      <a:r>
                        <a:rPr lang="es-ES" b="1" dirty="0" smtClean="0"/>
                        <a:t>) 11.5.2.9 Relaciones padre-hijo.</a:t>
                      </a:r>
                      <a:r>
                        <a:rPr lang="es-ES" b="1" baseline="0" dirty="0" smtClean="0"/>
                        <a:t>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relación existente entre un elemento de la interfaz de usuario y cualquiera de los elementos padre o hijo.</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(133</a:t>
                      </a:r>
                      <a:r>
                        <a:rPr lang="es-ES" b="1" dirty="0" smtClean="0"/>
                        <a:t>) 11.5.2.10 Texto.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el contenido, los atributos y el límite del texto presentado en la pantalla.</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(134</a:t>
                      </a:r>
                      <a:r>
                        <a:rPr lang="es-ES" b="1" dirty="0" smtClean="0"/>
                        <a:t>) 11.5.2.11 Lista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una lista de acciones disponibles que se puedan ejecutar sobre un elemento de la interfaz de usuario.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(135</a:t>
                      </a:r>
                      <a:r>
                        <a:rPr lang="es-ES" b="1" dirty="0" smtClean="0"/>
                        <a:t>) 11.5.2.12 Ejecución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ejecute las acciones mostradas en la lista de acciones disponibles sobre un elemento de la interfaz de usuario.</a:t>
                      </a:r>
                      <a:endParaRPr lang="es-ES" dirty="0" smtClean="0"/>
                    </a:p>
                  </a:txBody>
                  <a:tcPr/>
                </a:tc>
                <a:extLst>
                  <a:ext uri="{0D108BD9-81ED-4DB2-BD59-A6C34878D82A}">
                    <a16:rowId xmlns:a16="http://schemas.microsoft.com/office/drawing/2014/main" xmlns="" val="327251671"/>
                  </a:ext>
                </a:extLst>
              </a:tr>
              <a:tr h="370840">
                <a:tc>
                  <a:txBody>
                    <a:bodyPr/>
                    <a:lstStyle/>
                    <a:p>
                      <a:r>
                        <a:rPr lang="es-ES" b="1" dirty="0" smtClean="0"/>
                        <a:t>(136</a:t>
                      </a:r>
                      <a:r>
                        <a:rPr lang="es-ES" b="1" dirty="0" smtClean="0"/>
                        <a:t>) 11.5.2.13 Seguimiento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información y los mecanismos necesarios para seguir el foco, el punto de inserción del texto y los atributos de selección de los elementos de la interfaz de usuario.</a:t>
                      </a:r>
                      <a:endParaRPr lang="es-ES" dirty="0" smtClean="0"/>
                    </a:p>
                  </a:txBody>
                  <a:tcPr/>
                </a:tc>
                <a:extLst>
                  <a:ext uri="{0D108BD9-81ED-4DB2-BD59-A6C34878D82A}">
                    <a16:rowId xmlns:a16="http://schemas.microsoft.com/office/drawing/2014/main" xmlns=""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59</a:t>
            </a:fld>
            <a:endParaRPr lang="es-ES" dirty="0"/>
          </a:p>
        </p:txBody>
      </p:sp>
    </p:spTree>
    <p:extLst>
      <p:ext uri="{BB962C8B-B14F-4D97-AF65-F5344CB8AC3E}">
        <p14:creationId xmlns:p14="http://schemas.microsoft.com/office/powerpoint/2010/main" val="395513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endParaRPr lang="es-ES" dirty="0"/>
          </a:p>
        </p:txBody>
      </p:sp>
      <p:sp>
        <p:nvSpPr>
          <p:cNvPr id="3" name="Marcador de contenido 2"/>
          <p:cNvSpPr>
            <a:spLocks noGrp="1"/>
          </p:cNvSpPr>
          <p:nvPr>
            <p:ph idx="1"/>
          </p:nvPr>
        </p:nvSpPr>
        <p:spPr/>
        <p:txBody>
          <a:bodyPr/>
          <a:lstStyle/>
          <a:p>
            <a:r>
              <a:rPr lang="es-ES" dirty="0"/>
              <a:t>Adaptando WCAG-EM </a:t>
            </a:r>
            <a:r>
              <a:rPr lang="es-ES" dirty="0" smtClean="0"/>
              <a:t>a la Decisión </a:t>
            </a:r>
            <a:r>
              <a:rPr lang="es-ES" dirty="0"/>
              <a:t>(UE) 2018/1524 </a:t>
            </a:r>
            <a:endParaRPr lang="es-ES" dirty="0" smtClean="0"/>
          </a:p>
          <a:p>
            <a:pPr lvl="1"/>
            <a:r>
              <a:rPr lang="es-ES" dirty="0" smtClean="0"/>
              <a:t>Paso </a:t>
            </a:r>
            <a:r>
              <a:rPr lang="es-ES" dirty="0"/>
              <a:t>1. Definir el alcance de la evaluación </a:t>
            </a:r>
          </a:p>
          <a:p>
            <a:pPr lvl="1"/>
            <a:r>
              <a:rPr lang="es-ES" dirty="0"/>
              <a:t>Paso 2. Explorar la app</a:t>
            </a:r>
          </a:p>
          <a:p>
            <a:pPr lvl="1"/>
            <a:r>
              <a:rPr lang="es-ES" dirty="0"/>
              <a:t>Paso 3. Elegir una muestra representativa</a:t>
            </a:r>
          </a:p>
          <a:p>
            <a:pPr lvl="1"/>
            <a:r>
              <a:rPr lang="es-ES" dirty="0"/>
              <a:t>Paso 4. Auditar la muestra seleccionada</a:t>
            </a:r>
          </a:p>
          <a:p>
            <a:pPr lvl="1"/>
            <a:r>
              <a:rPr lang="es-ES" dirty="0"/>
              <a:t>Paso 5. Informar de los resultados de la evaluación</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6</a:t>
            </a:fld>
            <a:endParaRPr lang="es-ES" dirty="0"/>
          </a:p>
        </p:txBody>
      </p:sp>
    </p:spTree>
    <p:extLst>
      <p:ext uri="{BB962C8B-B14F-4D97-AF65-F5344CB8AC3E}">
        <p14:creationId xmlns:p14="http://schemas.microsoft.com/office/powerpoint/2010/main" val="36591034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a:t>
            </a:r>
            <a:r>
              <a:rPr lang="es-ES" dirty="0"/>
              <a:t>3</a:t>
            </a:r>
            <a:r>
              <a:rPr lang="es-ES" dirty="0" smtClean="0"/>
              <a:t>/3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121403812"/>
              </p:ext>
            </p:extLst>
          </p:nvPr>
        </p:nvGraphicFramePr>
        <p:xfrm>
          <a:off x="527050" y="1492250"/>
          <a:ext cx="11026775" cy="48514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INTEROPERABILIDAD CON LOS PRODUCTOS DE APOYO 3/3</a:t>
                      </a:r>
                    </a:p>
                  </a:txBody>
                  <a:tcPr/>
                </a:tc>
                <a:extLst>
                  <a:ext uri="{0D108BD9-81ED-4DB2-BD59-A6C34878D82A}">
                    <a16:rowId xmlns:a16="http://schemas.microsoft.com/office/drawing/2014/main" xmlns="" val="10000"/>
                  </a:ext>
                </a:extLst>
              </a:tr>
              <a:tr h="370840">
                <a:tc>
                  <a:txBody>
                    <a:bodyPr/>
                    <a:lstStyle/>
                    <a:p>
                      <a:r>
                        <a:rPr lang="es-ES" b="1" dirty="0" smtClean="0"/>
                        <a:t>(137</a:t>
                      </a:r>
                      <a:r>
                        <a:rPr lang="es-ES" b="1" dirty="0" smtClean="0"/>
                        <a:t>) 11.5.2.14 Modificación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modifique el foco, el punto de inserción del texto y los atributos de selección del elemento de la interfaz de usuario.</a:t>
                      </a:r>
                      <a:endParaRPr lang="es-ES" dirty="0" smtClean="0"/>
                    </a:p>
                  </a:txBody>
                  <a:tcPr/>
                </a:tc>
                <a:extLst>
                  <a:ext uri="{0D108BD9-81ED-4DB2-BD59-A6C34878D82A}">
                    <a16:rowId xmlns:a16="http://schemas.microsoft.com/office/drawing/2014/main" xmlns="" val="1407325262"/>
                  </a:ext>
                </a:extLst>
              </a:tr>
              <a:tr h="370840">
                <a:tc>
                  <a:txBody>
                    <a:bodyPr/>
                    <a:lstStyle/>
                    <a:p>
                      <a:r>
                        <a:rPr lang="es-ES" b="1" dirty="0" smtClean="0"/>
                        <a:t>(138</a:t>
                      </a:r>
                      <a:r>
                        <a:rPr lang="es-ES" b="1" dirty="0" smtClean="0"/>
                        <a:t>) 11.5.2.15 Notificación de cambios. </a:t>
                      </a:r>
                      <a:r>
                        <a:rPr lang="es-ES" baseline="0" dirty="0" smtClean="0"/>
                        <a:t>La app debe notificar a los productos de apoyo, haciendo un uso de los servicios </a:t>
                      </a:r>
                      <a:r>
                        <a:rPr lang="es-ES" dirty="0" smtClean="0"/>
                        <a:t>de accesibilidad de la plataforma</a:t>
                      </a:r>
                      <a:r>
                        <a:rPr lang="es-ES" baseline="0" dirty="0" smtClean="0"/>
                        <a:t>, los cambios en aquellos atributos de los elementos de la interfaz de usuario referidos en los requisitos 11.5.2.5 a 11.5.2.11 y 11.5.2.13 y que se pueden determinar por software.</a:t>
                      </a:r>
                      <a:endParaRPr lang="es-ES" dirty="0" smtClean="0"/>
                    </a:p>
                  </a:txBody>
                  <a:tcPr/>
                </a:tc>
                <a:extLst>
                  <a:ext uri="{0D108BD9-81ED-4DB2-BD59-A6C34878D82A}">
                    <a16:rowId xmlns:a16="http://schemas.microsoft.com/office/drawing/2014/main" xmlns="" val="3693326253"/>
                  </a:ext>
                </a:extLst>
              </a:tr>
              <a:tr h="370840">
                <a:tc>
                  <a:txBody>
                    <a:bodyPr/>
                    <a:lstStyle/>
                    <a:p>
                      <a:r>
                        <a:rPr lang="es-ES" b="1" dirty="0" smtClean="0"/>
                        <a:t>(139</a:t>
                      </a:r>
                      <a:r>
                        <a:rPr lang="es-ES" b="1" dirty="0" smtClean="0"/>
                        <a:t>) 11.5.2.16 Modificaciones de los estados y propiedades.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estados y las propiedades de los elementos de la interfaz de usuario en el caso de que el usuario pueda modificar estos elementos.</a:t>
                      </a:r>
                      <a:endParaRPr lang="es-ES" dirty="0" smtClean="0"/>
                    </a:p>
                  </a:txBody>
                  <a:tcPr/>
                </a:tc>
                <a:extLst>
                  <a:ext uri="{0D108BD9-81ED-4DB2-BD59-A6C34878D82A}">
                    <a16:rowId xmlns:a16="http://schemas.microsoft.com/office/drawing/2014/main" xmlns="" val="3457045245"/>
                  </a:ext>
                </a:extLst>
              </a:tr>
              <a:tr h="370840">
                <a:tc>
                  <a:txBody>
                    <a:bodyPr/>
                    <a:lstStyle/>
                    <a:p>
                      <a:r>
                        <a:rPr lang="es-ES" b="1" dirty="0" smtClean="0"/>
                        <a:t>(140</a:t>
                      </a:r>
                      <a:r>
                        <a:rPr lang="es-ES" b="1" dirty="0" smtClean="0"/>
                        <a:t>) 11.5.2.17 Modificación de valores y texto.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valores y el texto de los elementos de la interfaz de usuario mediante los métodos de entrada de la plataforma en el caso de que un usuario pueda modificar estos elementos sin el uso de los productos de apoyo. </a:t>
                      </a:r>
                      <a:endParaRPr lang="es-ES" dirty="0" smtClean="0"/>
                    </a:p>
                  </a:txBody>
                  <a:tcPr/>
                </a:tc>
                <a:extLst>
                  <a:ext uri="{0D108BD9-81ED-4DB2-BD59-A6C34878D82A}">
                    <a16:rowId xmlns:a16="http://schemas.microsoft.com/office/drawing/2014/main" xmlns="" val="136319407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60</a:t>
            </a:fld>
            <a:endParaRPr lang="es-ES" dirty="0"/>
          </a:p>
        </p:txBody>
      </p:sp>
    </p:spTree>
    <p:extLst>
      <p:ext uri="{BB962C8B-B14F-4D97-AF65-F5344CB8AC3E}">
        <p14:creationId xmlns:p14="http://schemas.microsoft.com/office/powerpoint/2010/main" val="2491289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Uso de accesibilidad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870822049"/>
              </p:ext>
            </p:extLst>
          </p:nvPr>
        </p:nvGraphicFramePr>
        <p:xfrm>
          <a:off x="527050" y="1492250"/>
          <a:ext cx="11026775" cy="12852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a:t>
                      </a:r>
                      <a:r>
                        <a:rPr lang="es-ES" dirty="0" smtClean="0"/>
                        <a:t>USO DE LA ACCESIBILIDAD DOCUMENTADO  1/1</a:t>
                      </a:r>
                      <a:endParaRPr lang="es-ES" baseline="0" dirty="0" smtClean="0"/>
                    </a:p>
                  </a:txBody>
                  <a:tcPr/>
                </a:tc>
                <a:extLst>
                  <a:ext uri="{0D108BD9-81ED-4DB2-BD59-A6C34878D82A}">
                    <a16:rowId xmlns:a16="http://schemas.microsoft.com/office/drawing/2014/main" xmlns="" val="10000"/>
                  </a:ext>
                </a:extLst>
              </a:tr>
              <a:tr h="370840">
                <a:tc>
                  <a:txBody>
                    <a:bodyPr/>
                    <a:lstStyle/>
                    <a:p>
                      <a:r>
                        <a:rPr lang="es-ES" b="1" dirty="0" smtClean="0"/>
                        <a:t>(141</a:t>
                      </a:r>
                      <a:r>
                        <a:rPr lang="es-ES" b="1" dirty="0" smtClean="0"/>
                        <a:t>) 11.6.2 No alteración de las características de accesibilidad. </a:t>
                      </a:r>
                      <a:r>
                        <a:rPr lang="es-ES" dirty="0" smtClean="0"/>
                        <a:t>La app no debe alterar aquellas características de accesibilidad documentadas que se definen en la documentación de la plataforma, salvo cuando así lo solicite el usuario durante la operación del software.</a:t>
                      </a:r>
                    </a:p>
                  </a:txBody>
                  <a:tcPr/>
                </a:tc>
                <a:extLst>
                  <a:ext uri="{0D108BD9-81ED-4DB2-BD59-A6C34878D82A}">
                    <a16:rowId xmlns:a16="http://schemas.microsoft.com/office/drawing/2014/main" xmlns=""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61</a:t>
            </a:fld>
            <a:endParaRPr lang="es-ES" dirty="0"/>
          </a:p>
        </p:txBody>
      </p:sp>
    </p:spTree>
    <p:extLst>
      <p:ext uri="{BB962C8B-B14F-4D97-AF65-F5344CB8AC3E}">
        <p14:creationId xmlns:p14="http://schemas.microsoft.com/office/powerpoint/2010/main" val="25160000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Preferencias de usuario</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116753856"/>
              </p:ext>
            </p:extLst>
          </p:nvPr>
        </p:nvGraphicFramePr>
        <p:xfrm>
          <a:off x="527050" y="1492250"/>
          <a:ext cx="11026775" cy="15595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PREFERENCIAS DE USUARIO 1/1</a:t>
                      </a:r>
                    </a:p>
                  </a:txBody>
                  <a:tcPr/>
                </a:tc>
                <a:extLst>
                  <a:ext uri="{0D108BD9-81ED-4DB2-BD59-A6C34878D82A}">
                    <a16:rowId xmlns:a16="http://schemas.microsoft.com/office/drawing/2014/main" xmlns="" val="10000"/>
                  </a:ext>
                </a:extLst>
              </a:tr>
              <a:tr h="370840">
                <a:tc>
                  <a:txBody>
                    <a:bodyPr/>
                    <a:lstStyle/>
                    <a:p>
                      <a:r>
                        <a:rPr lang="es-ES" b="1" dirty="0" smtClean="0"/>
                        <a:t>(142</a:t>
                      </a:r>
                      <a:r>
                        <a:rPr lang="es-ES" b="1" dirty="0" smtClean="0"/>
                        <a:t>) 11.7 Preferencias de usuario. </a:t>
                      </a:r>
                      <a:r>
                        <a:rPr lang="es-ES" dirty="0" smtClean="0"/>
                        <a:t>La app debe facilitar suficientes modos de operación que utilicen las preferencias de usuario con respecto a la configuración del color, contraste, tipo de letra, cuerpo de letra y cursor del foco de la plataforma, salvo cuando se trate de un software que esté diseñado para aislarse de sus plataformas subyacentes.</a:t>
                      </a:r>
                    </a:p>
                  </a:txBody>
                  <a:tcPr/>
                </a:tc>
                <a:extLst>
                  <a:ext uri="{0D108BD9-81ED-4DB2-BD59-A6C34878D82A}">
                    <a16:rowId xmlns:a16="http://schemas.microsoft.com/office/drawing/2014/main" xmlns=""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62</a:t>
            </a:fld>
            <a:endParaRPr lang="es-ES" dirty="0"/>
          </a:p>
        </p:txBody>
      </p:sp>
    </p:spTree>
    <p:extLst>
      <p:ext uri="{BB962C8B-B14F-4D97-AF65-F5344CB8AC3E}">
        <p14:creationId xmlns:p14="http://schemas.microsoft.com/office/powerpoint/2010/main" val="1405402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Herramientas de autor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418300117"/>
              </p:ext>
            </p:extLst>
          </p:nvPr>
        </p:nvGraphicFramePr>
        <p:xfrm>
          <a:off x="527050" y="1492250"/>
          <a:ext cx="11026775" cy="33832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SOFTWARE CONDICIONALES 1/2</a:t>
                      </a:r>
                    </a:p>
                    <a:p>
                      <a:pPr algn="ctr"/>
                      <a:r>
                        <a:rPr lang="es-ES" baseline="0" dirty="0" smtClean="0"/>
                        <a:t>Cuando la app es una herramienta de autor</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(143</a:t>
                      </a:r>
                      <a:r>
                        <a:rPr lang="es-ES" b="1" dirty="0" smtClean="0"/>
                        <a:t>) 11.8.1 Tecnología de gestión de contenidos. </a:t>
                      </a:r>
                      <a:r>
                        <a:rPr lang="es-ES" b="0" dirty="0" smtClean="0"/>
                        <a:t>Cuando</a:t>
                      </a:r>
                      <a:r>
                        <a:rPr lang="es-ES" b="0" baseline="0" dirty="0" smtClean="0"/>
                        <a:t> la app sea una herramienta de autor, en</a:t>
                      </a:r>
                      <a:r>
                        <a:rPr lang="es-ES" dirty="0" smtClean="0"/>
                        <a:t> la medida en que la información necesaria para la accesibilidad sea compatible con el formato que se utiliza para la salida de la herramienta de autor, las herramientas de autor deben cumplir los requisitos 11.8.2 a 11.8.5.</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(144</a:t>
                      </a:r>
                      <a:r>
                        <a:rPr lang="es-ES" b="1" dirty="0" smtClean="0"/>
                        <a:t>) 11.8.2 Creación de contenidos accesibles. </a:t>
                      </a:r>
                      <a:r>
                        <a:rPr lang="es-ES" b="0" dirty="0" smtClean="0"/>
                        <a:t>Cuando</a:t>
                      </a:r>
                      <a:r>
                        <a:rPr lang="es-ES" b="0" baseline="0" dirty="0" smtClean="0"/>
                        <a:t> la app sea una herramienta de autor, </a:t>
                      </a:r>
                      <a:r>
                        <a:rPr lang="es-ES" dirty="0" smtClean="0"/>
                        <a:t>debe permitir y guiar la producción de contenidos accesibles web</a:t>
                      </a:r>
                      <a:r>
                        <a:rPr lang="es-ES" baseline="0" dirty="0" smtClean="0"/>
                        <a:t> o no web, </a:t>
                      </a:r>
                      <a:r>
                        <a:rPr lang="es-ES" dirty="0" smtClean="0"/>
                        <a:t>según proceda.</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(145</a:t>
                      </a:r>
                      <a:r>
                        <a:rPr lang="es-ES" b="1" dirty="0" smtClean="0"/>
                        <a:t>) 11.8.3 Preservación de la información de accesibilidad durante las transformaciones. </a:t>
                      </a:r>
                      <a:r>
                        <a:rPr lang="es-ES" b="0" dirty="0" smtClean="0"/>
                        <a:t>Cuando</a:t>
                      </a:r>
                      <a:r>
                        <a:rPr lang="es-ES" b="0" baseline="0" dirty="0" smtClean="0"/>
                        <a:t> la app sea una herramienta de autor, s</a:t>
                      </a:r>
                      <a:r>
                        <a:rPr lang="es-ES" dirty="0" smtClean="0"/>
                        <a:t>i proporciona transformaciones de reestructuración o de recodificación y si en la tecnología de gestión de contenidos de la salida existen mecanismos equivalentes, entonces la información de accesibilidad debe preservarse en la salida.</a:t>
                      </a:r>
                      <a:endParaRPr lang="es-ES" dirty="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63</a:t>
            </a:fld>
            <a:endParaRPr lang="es-ES" dirty="0"/>
          </a:p>
        </p:txBody>
      </p:sp>
    </p:spTree>
    <p:extLst>
      <p:ext uri="{BB962C8B-B14F-4D97-AF65-F5344CB8AC3E}">
        <p14:creationId xmlns:p14="http://schemas.microsoft.com/office/powerpoint/2010/main" val="148086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a:t>
            </a:r>
            <a:r>
              <a:rPr lang="es-ES" dirty="0"/>
              <a:t>WCAG 2.1: Herramientas de </a:t>
            </a:r>
            <a:r>
              <a:rPr lang="es-ES" dirty="0" smtClean="0"/>
              <a:t>autor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894148523"/>
              </p:ext>
            </p:extLst>
          </p:nvPr>
        </p:nvGraphicFramePr>
        <p:xfrm>
          <a:off x="527050" y="1492250"/>
          <a:ext cx="11026775" cy="27432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SOFTWARE CONDICIONALES 2/2</a:t>
                      </a:r>
                    </a:p>
                    <a:p>
                      <a:pPr algn="ctr"/>
                      <a:r>
                        <a:rPr lang="es-ES" baseline="0" dirty="0" smtClean="0"/>
                        <a:t>Cuando la app es una herramienta de autor</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(146</a:t>
                      </a:r>
                      <a:r>
                        <a:rPr lang="es-ES" b="1" dirty="0" smtClean="0"/>
                        <a:t>) 11.8.4 Servicio de reparación. </a:t>
                      </a:r>
                      <a:r>
                        <a:rPr lang="es-ES" b="0" dirty="0" smtClean="0"/>
                        <a:t>Cuando</a:t>
                      </a:r>
                      <a:r>
                        <a:rPr lang="es-ES" b="0" baseline="0" dirty="0" smtClean="0"/>
                        <a:t> la app sea una herramienta de autor, s</a:t>
                      </a:r>
                      <a:r>
                        <a:rPr lang="es-ES" dirty="0" smtClean="0"/>
                        <a:t>i la funcionalidad de verificación de la accesibilidad de una herramienta de autor puede detectar si el contenido no cumple un requisito de accesibilidad web o no</a:t>
                      </a:r>
                      <a:r>
                        <a:rPr lang="es-ES" baseline="0" dirty="0" smtClean="0"/>
                        <a:t> web</a:t>
                      </a:r>
                      <a:r>
                        <a:rPr lang="es-ES" dirty="0" smtClean="0"/>
                        <a:t>, según proceda, entonces la herramienta de autor debe proporcionar una(s) sugerencia(s) para su reparación.</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(147</a:t>
                      </a:r>
                      <a:r>
                        <a:rPr lang="es-ES" b="1" dirty="0" smtClean="0"/>
                        <a:t>) 11.8.5 Plantillas. </a:t>
                      </a:r>
                      <a:r>
                        <a:rPr lang="es-ES" b="0" dirty="0" smtClean="0"/>
                        <a:t>Cuando</a:t>
                      </a:r>
                      <a:r>
                        <a:rPr lang="es-ES" b="0" baseline="0" dirty="0" smtClean="0"/>
                        <a:t> la app sea una herramienta de autor, si </a:t>
                      </a:r>
                      <a:r>
                        <a:rPr lang="es-ES" dirty="0" smtClean="0"/>
                        <a:t>proporciona plantillas, debe estar disponible e identificada como tal por lo menos una plantilla que sea compatible con la creación de contenido conforme a los requisitos de accesibilidad web o no web, según proceda.</a:t>
                      </a:r>
                      <a:endParaRPr lang="es-ES" dirty="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64</a:t>
            </a:fld>
            <a:endParaRPr lang="es-ES" dirty="0"/>
          </a:p>
        </p:txBody>
      </p:sp>
    </p:spTree>
    <p:extLst>
      <p:ext uri="{BB962C8B-B14F-4D97-AF65-F5344CB8AC3E}">
        <p14:creationId xmlns:p14="http://schemas.microsoft.com/office/powerpoint/2010/main" val="1061427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43482937"/>
              </p:ext>
            </p:extLst>
          </p:nvPr>
        </p:nvGraphicFramePr>
        <p:xfrm>
          <a:off x="527050" y="1492250"/>
          <a:ext cx="11026775" cy="27482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DOCUMENTACIÓN Y SERVICIOS DE APOYO (INCONDICIONALES) 1/2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(148</a:t>
                      </a:r>
                      <a:r>
                        <a:rPr lang="es-ES" b="1" dirty="0" smtClean="0"/>
                        <a:t>) 12.1.1 Características de accesibilidad y compatibilidad. </a:t>
                      </a:r>
                      <a:r>
                        <a:rPr lang="es-ES" dirty="0" smtClean="0"/>
                        <a:t>La documentación del producto proporcionada con la app, tanto si se suministra por separado como si forma parte integral de la app, debe enumerar y explicar cómo utilizar las características de accesibilidad integradas, así como las características de accesibilidad que permiten la compatibilidad con los productos de apoyo.</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(149</a:t>
                      </a:r>
                      <a:r>
                        <a:rPr lang="es-ES" b="1" dirty="0" smtClean="0"/>
                        <a:t>) 12.1.2 Documentación accesible. </a:t>
                      </a:r>
                      <a:r>
                        <a:rPr lang="es-ES" dirty="0" smtClean="0"/>
                        <a:t>La documentación del producto suministrada junto con la app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endParaRPr lang="es-ES" dirty="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65</a:t>
            </a:fld>
            <a:endParaRPr lang="es-ES" dirty="0"/>
          </a:p>
        </p:txBody>
      </p:sp>
    </p:spTree>
    <p:extLst>
      <p:ext uri="{BB962C8B-B14F-4D97-AF65-F5344CB8AC3E}">
        <p14:creationId xmlns:p14="http://schemas.microsoft.com/office/powerpoint/2010/main" val="10818529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671232211"/>
              </p:ext>
            </p:extLst>
          </p:nvPr>
        </p:nvGraphicFramePr>
        <p:xfrm>
          <a:off x="527050" y="1492250"/>
          <a:ext cx="11026775" cy="36626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DOCUMENTACIÓN Y SERVICIOS DE APOYO (INCONDICIONALES) 2/2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smtClean="0"/>
                        <a:t>150) </a:t>
                      </a:r>
                      <a:r>
                        <a:rPr lang="es-ES" b="1" dirty="0" smtClean="0"/>
                        <a:t>12.2.2 Información sobre las características de accesibilidad y compatibilidad. </a:t>
                      </a:r>
                      <a:r>
                        <a:rPr lang="es-ES" dirty="0" smtClean="0"/>
                        <a:t>Los servicios de apoyo para la app deben proporcionar información acerca de las características de accesibilidad y compatibilidad que se incluyen en la documentación del producto. Los servicios de apoyo incluyen, pero sin limitarse a ello, los servicios de asistencia, los centros de atención telefónica, la asistencia técnica, los servicios de intermediación y los servicios de formación.</a:t>
                      </a:r>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smtClean="0"/>
                        <a:t>151</a:t>
                      </a:r>
                      <a:r>
                        <a:rPr lang="es-ES" b="1" dirty="0" smtClean="0"/>
                        <a:t>) 12.2.3 Comunicación efectiva. </a:t>
                      </a:r>
                      <a:r>
                        <a:rPr lang="es-ES" dirty="0" smtClean="0"/>
                        <a:t>Los servicios de apoyo para la app deben adaptarse a las necesidades de comunicación de las personas con discapacidad, ya sea directamente o a través de un punto de derivación.</a:t>
                      </a:r>
                    </a:p>
                  </a:txBody>
                  <a:tcPr/>
                </a:tc>
                <a:extLst>
                  <a:ext uri="{0D108BD9-81ED-4DB2-BD59-A6C34878D82A}">
                    <a16:rowId xmlns:a16="http://schemas.microsoft.com/office/drawing/2014/main" xmlns="" val="10002"/>
                  </a:ext>
                </a:extLst>
              </a:tr>
              <a:tr h="370840">
                <a:tc>
                  <a:txBody>
                    <a:bodyPr/>
                    <a:lstStyle/>
                    <a:p>
                      <a:r>
                        <a:rPr lang="es-ES" b="1" dirty="0" smtClean="0"/>
                        <a:t>(</a:t>
                      </a:r>
                      <a:r>
                        <a:rPr lang="es-ES" b="1" dirty="0" smtClean="0"/>
                        <a:t>152</a:t>
                      </a:r>
                      <a:r>
                        <a:rPr lang="es-ES" b="1" dirty="0" smtClean="0"/>
                        <a:t>) 12.2.4 Documentación accesible. </a:t>
                      </a:r>
                      <a:r>
                        <a:rPr lang="es-ES" dirty="0" smtClean="0"/>
                        <a:t>La documentación suministrada por los servicios de apoyo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66</a:t>
            </a:fld>
            <a:endParaRPr lang="es-ES" dirty="0"/>
          </a:p>
        </p:txBody>
      </p:sp>
    </p:spTree>
    <p:extLst>
      <p:ext uri="{BB962C8B-B14F-4D97-AF65-F5344CB8AC3E}">
        <p14:creationId xmlns:p14="http://schemas.microsoft.com/office/powerpoint/2010/main" val="34136882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67</a:t>
            </a:fld>
            <a:endParaRPr lang="es-ES"/>
          </a:p>
        </p:txBody>
      </p:sp>
      <p:sp>
        <p:nvSpPr>
          <p:cNvPr id="6" name="Flecha derecha 5"/>
          <p:cNvSpPr/>
          <p:nvPr/>
        </p:nvSpPr>
        <p:spPr>
          <a:xfrm>
            <a:off x="653876" y="4248461"/>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05934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 Modelo de declaración de accesibilidad</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252368298"/>
              </p:ext>
            </p:extLst>
          </p:nvPr>
        </p:nvGraphicFramePr>
        <p:xfrm>
          <a:off x="527050" y="1492250"/>
          <a:ext cx="11026775" cy="5067300"/>
        </p:xfrm>
        <a:graphic>
          <a:graphicData uri="http://schemas.openxmlformats.org/drawingml/2006/table">
            <a:tbl>
              <a:tblPr firstRow="1" bandRow="1">
                <a:tableStyleId>{5C22544A-7EE6-4342-B048-85BDC9FD1C3A}</a:tableStyleId>
              </a:tblPr>
              <a:tblGrid>
                <a:gridCol w="3675592"/>
                <a:gridCol w="3675591"/>
                <a:gridCol w="3675592"/>
              </a:tblGrid>
              <a:tr h="370840">
                <a:tc gridSpan="3">
                  <a:txBody>
                    <a:bodyPr/>
                    <a:lstStyle/>
                    <a:p>
                      <a:pPr algn="ctr"/>
                      <a:r>
                        <a:rPr lang="es-ES" dirty="0" smtClean="0"/>
                        <a:t>DECLARACIÓN DE ACCESIBILIDAD</a:t>
                      </a:r>
                    </a:p>
                  </a:txBody>
                  <a:tcPr/>
                </a:tc>
                <a:tc hMerge="1">
                  <a:txBody>
                    <a:bodyPr/>
                    <a:lstStyle/>
                    <a:p>
                      <a:endParaRPr lang="es-ES"/>
                    </a:p>
                  </a:txBody>
                  <a:tcPr/>
                </a:tc>
                <a:tc hMerge="1">
                  <a:txBody>
                    <a:bodyPr/>
                    <a:lstStyle/>
                    <a:p>
                      <a:endParaRPr lang="es-ES"/>
                    </a:p>
                  </a:txBody>
                  <a:tcPr/>
                </a:tc>
              </a:tr>
              <a:tr h="370840">
                <a:tc gridSpan="3">
                  <a:txBody>
                    <a:bodyPr/>
                    <a:lstStyle/>
                    <a:p>
                      <a:r>
                        <a:rPr lang="es-ES" b="1" i="1" dirty="0" smtClean="0"/>
                        <a:t>[Nombre del organismo del sector público] </a:t>
                      </a:r>
                      <a:r>
                        <a:rPr lang="es-ES" dirty="0" smtClean="0"/>
                        <a:t>se ha comprometido a hacer accesibles sus aplicaciones para dispositivos móviles, de conformidad con el Real Decreto 1112/2018. </a:t>
                      </a:r>
                      <a:endParaRPr lang="es-ES" dirty="0"/>
                    </a:p>
                  </a:txBody>
                  <a:tcPr/>
                </a:tc>
                <a:tc hMerge="1">
                  <a:txBody>
                    <a:bodyPr/>
                    <a:lstStyle/>
                    <a:p>
                      <a:endParaRPr lang="es-ES"/>
                    </a:p>
                  </a:txBody>
                  <a:tcPr/>
                </a:tc>
                <a:tc hMerge="1">
                  <a:txBody>
                    <a:bodyPr/>
                    <a:lstStyle/>
                    <a:p>
                      <a:endParaRPr lang="es-ES"/>
                    </a:p>
                  </a:txBody>
                  <a:tcPr/>
                </a:tc>
              </a:tr>
              <a:tr h="370840">
                <a:tc gridSpan="3">
                  <a:txBody>
                    <a:bodyPr/>
                    <a:lstStyle/>
                    <a:p>
                      <a:r>
                        <a:rPr lang="es-ES" dirty="0" smtClean="0"/>
                        <a:t>La presente declaración de accesibilidad se aplica a las app </a:t>
                      </a:r>
                      <a:r>
                        <a:rPr lang="es-ES" b="1" i="1" dirty="0" smtClean="0"/>
                        <a:t>[nombres].</a:t>
                      </a:r>
                      <a:endParaRPr lang="es-ES" b="1" i="1" dirty="0"/>
                    </a:p>
                  </a:txBody>
                  <a:tcPr/>
                </a:tc>
                <a:tc hMerge="1">
                  <a:txBody>
                    <a:bodyPr/>
                    <a:lstStyle/>
                    <a:p>
                      <a:endParaRPr lang="es-ES"/>
                    </a:p>
                  </a:txBody>
                  <a:tcPr/>
                </a:tc>
                <a:tc hMerge="1">
                  <a:txBody>
                    <a:bodyPr/>
                    <a:lstStyle/>
                    <a:p>
                      <a:endParaRPr lang="es-ES"/>
                    </a:p>
                  </a:txBody>
                  <a:tcPr/>
                </a:tc>
              </a:tr>
              <a:tr h="370840">
                <a:tc gridSpan="3">
                  <a:txBody>
                    <a:bodyPr/>
                    <a:lstStyle/>
                    <a:p>
                      <a:pPr algn="ctr"/>
                      <a:r>
                        <a:rPr lang="es-ES" b="1" dirty="0" smtClean="0"/>
                        <a:t>Situación de cumplimiento</a:t>
                      </a:r>
                    </a:p>
                  </a:txBody>
                  <a:tcPr/>
                </a:tc>
                <a:tc hMerge="1">
                  <a:txBody>
                    <a:bodyPr/>
                    <a:lstStyle/>
                    <a:p>
                      <a:endParaRPr lang="es-ES"/>
                    </a:p>
                  </a:txBody>
                  <a:tcPr/>
                </a:tc>
                <a:tc hMerge="1">
                  <a:txBody>
                    <a:bodyPr/>
                    <a:lstStyle/>
                    <a:p>
                      <a:endParaRPr lang="es-ES"/>
                    </a:p>
                  </a:txBody>
                  <a:tcPr/>
                </a:tc>
              </a:tr>
              <a:tr h="1303020">
                <a:tc rowSpan="2">
                  <a:txBody>
                    <a:bodyPr/>
                    <a:lstStyle/>
                    <a:p>
                      <a:pPr algn="l"/>
                      <a:r>
                        <a:rPr lang="es-ES" b="0" dirty="0" smtClean="0"/>
                        <a:t>Estas aplicaciones para dispositivos móviles son plenamente conformes con el RD 1112/2018. </a:t>
                      </a:r>
                    </a:p>
                    <a:p>
                      <a:pPr algn="l"/>
                      <a:endParaRPr lang="es-ES" b="0" dirty="0" smtClean="0"/>
                    </a:p>
                  </a:txBody>
                  <a:tcPr/>
                </a:tc>
                <a:tc>
                  <a:txBody>
                    <a:bodyPr/>
                    <a:lstStyle/>
                    <a:p>
                      <a:pPr algn="l"/>
                      <a:r>
                        <a:rPr lang="es-ES" b="0" dirty="0" smtClean="0"/>
                        <a:t>Estas aplicaciones para dispositivos móviles son parcialmente conformes con el RD 1112/2018 </a:t>
                      </a:r>
                      <a:r>
                        <a:rPr lang="es-ES" b="0" i="1" dirty="0" smtClean="0"/>
                        <a:t>debido</a:t>
                      </a:r>
                      <a:r>
                        <a:rPr lang="es-ES" b="1" i="1" dirty="0" smtClean="0"/>
                        <a:t> [a las excepciones] [y/o] [a la falta de conformidad de los aspectos]</a:t>
                      </a:r>
                      <a:r>
                        <a:rPr lang="es-ES" b="0" i="1" dirty="0" smtClean="0"/>
                        <a:t> </a:t>
                      </a:r>
                      <a:r>
                        <a:rPr lang="es-ES" b="0" dirty="0" smtClean="0"/>
                        <a:t>que se indican a continuación.</a:t>
                      </a:r>
                    </a:p>
                  </a:txBody>
                  <a:tcPr/>
                </a:tc>
                <a:tc>
                  <a:txBody>
                    <a:bodyPr/>
                    <a:lstStyle/>
                    <a:p>
                      <a:pPr algn="l"/>
                      <a:r>
                        <a:rPr lang="es-ES" b="0" dirty="0" smtClean="0"/>
                        <a:t>Estas aplicaciones para dispositivos móviles aún no son conformes con el RD 1112/2018. A continuación, se indican </a:t>
                      </a:r>
                      <a:r>
                        <a:rPr lang="es-ES" b="1" i="1" dirty="0" smtClean="0"/>
                        <a:t>[las excepciones] [y/o] [los aspectos no conformes]</a:t>
                      </a:r>
                      <a:r>
                        <a:rPr lang="es-ES" b="0" i="1" dirty="0" smtClean="0"/>
                        <a:t>.</a:t>
                      </a:r>
                    </a:p>
                    <a:p>
                      <a:pPr algn="ctr"/>
                      <a:endParaRPr lang="es-ES" b="1" dirty="0" smtClean="0"/>
                    </a:p>
                    <a:p>
                      <a:pPr algn="ctr"/>
                      <a:endParaRPr lang="es-ES" b="1" dirty="0" smtClean="0"/>
                    </a:p>
                  </a:txBody>
                  <a:tcPr/>
                </a:tc>
              </a:tr>
              <a:tr h="1303020">
                <a:tc vMerge="1">
                  <a:txBody>
                    <a:bodyPr/>
                    <a:lstStyle/>
                    <a:p>
                      <a:endParaRPr lang="es-ES"/>
                    </a:p>
                  </a:txBody>
                  <a:tcPr/>
                </a:tc>
                <a:tc>
                  <a:txBody>
                    <a:bodyPr/>
                    <a:lstStyle/>
                    <a:p>
                      <a:pPr algn="ctr"/>
                      <a:r>
                        <a:rPr lang="es-ES" b="0" dirty="0" smtClean="0"/>
                        <a:t>. . .</a:t>
                      </a:r>
                    </a:p>
                  </a:txBody>
                  <a:tcPr/>
                </a:tc>
                <a:tc>
                  <a:txBody>
                    <a:bodyPr/>
                    <a:lstStyle/>
                    <a:p>
                      <a:pPr algn="ctr"/>
                      <a:r>
                        <a:rPr lang="es-ES" b="1" dirty="0" smtClean="0"/>
                        <a:t>.</a:t>
                      </a:r>
                      <a:r>
                        <a:rPr lang="es-ES" b="1" baseline="0" dirty="0" smtClean="0"/>
                        <a:t> . .</a:t>
                      </a:r>
                      <a:endParaRPr lang="es-ES" b="1" dirty="0" smtClean="0"/>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68</a:t>
            </a:fld>
            <a:endParaRPr lang="es-ES" dirty="0"/>
          </a:p>
        </p:txBody>
      </p:sp>
    </p:spTree>
    <p:extLst>
      <p:ext uri="{BB962C8B-B14F-4D97-AF65-F5344CB8AC3E}">
        <p14:creationId xmlns:p14="http://schemas.microsoft.com/office/powerpoint/2010/main" val="1821383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(Normativa a aplicar)</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58065702"/>
              </p:ext>
            </p:extLst>
          </p:nvPr>
        </p:nvGraphicFramePr>
        <p:xfrm>
          <a:off x="527050" y="1492250"/>
          <a:ext cx="11026776" cy="2494280"/>
        </p:xfrm>
        <a:graphic>
          <a:graphicData uri="http://schemas.openxmlformats.org/drawingml/2006/table">
            <a:tbl>
              <a:tblPr firstRow="1" bandRow="1">
                <a:tableStyleId>{5C22544A-7EE6-4342-B048-85BDC9FD1C3A}</a:tableStyleId>
              </a:tblPr>
              <a:tblGrid>
                <a:gridCol w="5010150">
                  <a:extLst>
                    <a:ext uri="{9D8B030D-6E8A-4147-A177-3AD203B41FA5}">
                      <a16:colId xmlns:a16="http://schemas.microsoft.com/office/drawing/2014/main" xmlns="" val="20000"/>
                    </a:ext>
                  </a:extLst>
                </a:gridCol>
                <a:gridCol w="6016626">
                  <a:extLst>
                    <a:ext uri="{9D8B030D-6E8A-4147-A177-3AD203B41FA5}">
                      <a16:colId xmlns:a16="http://schemas.microsoft.com/office/drawing/2014/main" xmlns="" val="20001"/>
                    </a:ext>
                  </a:extLst>
                </a:gridCol>
              </a:tblGrid>
              <a:tr h="370840">
                <a:tc>
                  <a:txBody>
                    <a:bodyPr/>
                    <a:lstStyle/>
                    <a:p>
                      <a:r>
                        <a:rPr lang="es-ES" dirty="0" smtClean="0"/>
                        <a:t>ETAPAS</a:t>
                      </a:r>
                      <a:endParaRPr lang="es-ES" dirty="0"/>
                    </a:p>
                  </a:txBody>
                  <a:tcPr/>
                </a:tc>
                <a:tc>
                  <a:txBody>
                    <a:bodyPr/>
                    <a:lstStyle/>
                    <a:p>
                      <a:r>
                        <a:rPr lang="es-ES" dirty="0" smtClean="0"/>
                        <a:t>NORMATIVA A APLICAR</a:t>
                      </a:r>
                      <a:endParaRPr lang="es-ES" dirty="0"/>
                    </a:p>
                  </a:txBody>
                  <a:tcPr/>
                </a:tc>
                <a:extLst>
                  <a:ext uri="{0D108BD9-81ED-4DB2-BD59-A6C34878D82A}">
                    <a16:rowId xmlns:a16="http://schemas.microsoft.com/office/drawing/2014/main" xmlns="" val="10000"/>
                  </a:ext>
                </a:extLst>
              </a:tr>
              <a:tr h="370840">
                <a:tc>
                  <a:txBody>
                    <a:bodyPr/>
                    <a:lstStyle/>
                    <a:p>
                      <a:r>
                        <a:rPr lang="es-ES" dirty="0" smtClean="0"/>
                        <a:t>Paso 1. Definir el alcance de la evaluación </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a16="http://schemas.microsoft.com/office/drawing/2014/main" xmlns="" val="10001"/>
                  </a:ext>
                </a:extLst>
              </a:tr>
              <a:tr h="370840">
                <a:tc>
                  <a:txBody>
                    <a:bodyPr/>
                    <a:lstStyle/>
                    <a:p>
                      <a:r>
                        <a:rPr lang="es-ES" dirty="0" smtClean="0"/>
                        <a:t>Paso 2. Explorar la app</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a16="http://schemas.microsoft.com/office/drawing/2014/main" xmlns="" val="10002"/>
                  </a:ext>
                </a:extLst>
              </a:tr>
              <a:tr h="370840">
                <a:tc>
                  <a:txBody>
                    <a:bodyPr/>
                    <a:lstStyle/>
                    <a:p>
                      <a:r>
                        <a:rPr lang="es-ES" dirty="0" smtClean="0"/>
                        <a:t>Paso 3. Elegir una muestra representativa</a:t>
                      </a:r>
                    </a:p>
                  </a:txBody>
                  <a:tcPr/>
                </a:tc>
                <a:tc>
                  <a:txBody>
                    <a:bodyPr/>
                    <a:lstStyle/>
                    <a:p>
                      <a:r>
                        <a:rPr lang="es-ES" dirty="0" smtClean="0"/>
                        <a:t>Metodología</a:t>
                      </a:r>
                      <a:r>
                        <a:rPr lang="es-ES" baseline="0" dirty="0" smtClean="0"/>
                        <a:t> de seguimiento de Decisión (UE) 2018/1524</a:t>
                      </a:r>
                      <a:endParaRPr lang="es-ES" dirty="0"/>
                    </a:p>
                  </a:txBody>
                  <a:tcPr/>
                </a:tc>
                <a:extLst>
                  <a:ext uri="{0D108BD9-81ED-4DB2-BD59-A6C34878D82A}">
                    <a16:rowId xmlns:a16="http://schemas.microsoft.com/office/drawing/2014/main" xmlns="" val="10003"/>
                  </a:ext>
                </a:extLst>
              </a:tr>
              <a:tr h="370840">
                <a:tc>
                  <a:txBody>
                    <a:bodyPr/>
                    <a:lstStyle/>
                    <a:p>
                      <a:r>
                        <a:rPr lang="es-ES" dirty="0" smtClean="0"/>
                        <a:t>Paso 4. Auditar la muestra seleccionada</a:t>
                      </a:r>
                    </a:p>
                  </a:txBody>
                  <a:tcPr/>
                </a:tc>
                <a:tc>
                  <a:txBody>
                    <a:bodyPr/>
                    <a:lstStyle/>
                    <a:p>
                      <a:r>
                        <a:rPr lang="es-ES" dirty="0" smtClean="0"/>
                        <a:t>Anexo A.2 de EN 301549 </a:t>
                      </a:r>
                      <a:r>
                        <a:rPr lang="es-ES" dirty="0" smtClean="0"/>
                        <a:t>V3.1.1 </a:t>
                      </a:r>
                      <a:r>
                        <a:rPr lang="es-ES" dirty="0" smtClean="0"/>
                        <a:t>y de UNE-EN </a:t>
                      </a:r>
                      <a:r>
                        <a:rPr lang="es-ES" dirty="0" smtClean="0"/>
                        <a:t>301549:2020</a:t>
                      </a:r>
                      <a:endParaRPr lang="es-ES" dirty="0" smtClean="0"/>
                    </a:p>
                  </a:txBody>
                  <a:tcPr/>
                </a:tc>
                <a:extLst>
                  <a:ext uri="{0D108BD9-81ED-4DB2-BD59-A6C34878D82A}">
                    <a16:rowId xmlns:a16="http://schemas.microsoft.com/office/drawing/2014/main" xmlns="" val="10004"/>
                  </a:ext>
                </a:extLst>
              </a:tr>
              <a:tr h="370840">
                <a:tc>
                  <a:txBody>
                    <a:bodyPr/>
                    <a:lstStyle/>
                    <a:p>
                      <a:r>
                        <a:rPr lang="es-ES" dirty="0" smtClean="0"/>
                        <a:t>Paso 5. Informar de los resultados de la evaluación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Metodología</a:t>
                      </a:r>
                      <a:r>
                        <a:rPr lang="es-ES" baseline="0" dirty="0" smtClean="0"/>
                        <a:t> de seguimiento de Decisión (UE) 2018/1524</a:t>
                      </a:r>
                    </a:p>
                    <a:p>
                      <a:r>
                        <a:rPr lang="es-ES" baseline="0" dirty="0" smtClean="0"/>
                        <a:t>Modelo de declaración de Decisión (UE) 2018/1523</a:t>
                      </a:r>
                      <a:endParaRPr lang="es-ES" dirty="0"/>
                    </a:p>
                  </a:txBody>
                  <a:tcPr/>
                </a:tc>
                <a:extLst>
                  <a:ext uri="{0D108BD9-81ED-4DB2-BD59-A6C34878D82A}">
                    <a16:rowId xmlns:a16="http://schemas.microsoft.com/office/drawing/2014/main" xmlns=""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7</a:t>
            </a:fld>
            <a:endParaRPr lang="es-ES" dirty="0"/>
          </a:p>
        </p:txBody>
      </p:sp>
    </p:spTree>
    <p:extLst>
      <p:ext uri="{BB962C8B-B14F-4D97-AF65-F5344CB8AC3E}">
        <p14:creationId xmlns:p14="http://schemas.microsoft.com/office/powerpoint/2010/main" val="183314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Paso 1: Definir alcance de la evaluación</a:t>
            </a:r>
            <a:endParaRPr lang="es-ES" dirty="0"/>
          </a:p>
        </p:txBody>
      </p:sp>
      <p:sp>
        <p:nvSpPr>
          <p:cNvPr id="3" name="Marcador de contenido 2"/>
          <p:cNvSpPr>
            <a:spLocks noGrp="1"/>
          </p:cNvSpPr>
          <p:nvPr>
            <p:ph idx="1"/>
          </p:nvPr>
        </p:nvSpPr>
        <p:spPr/>
        <p:txBody>
          <a:bodyPr>
            <a:normAutofit/>
          </a:bodyPr>
          <a:lstStyle/>
          <a:p>
            <a:r>
              <a:rPr lang="es-ES" dirty="0"/>
              <a:t>Durante esta etapa se define el alcance general de la </a:t>
            </a:r>
            <a:r>
              <a:rPr lang="es-ES" dirty="0" smtClean="0"/>
              <a:t>evaluación</a:t>
            </a:r>
          </a:p>
          <a:p>
            <a:r>
              <a:rPr lang="es-ES" dirty="0" smtClean="0"/>
              <a:t>Se decide si se hará </a:t>
            </a:r>
          </a:p>
          <a:p>
            <a:pPr lvl="1"/>
            <a:r>
              <a:rPr lang="es-ES" dirty="0"/>
              <a:t>un </a:t>
            </a:r>
            <a:r>
              <a:rPr lang="es-ES" dirty="0" smtClean="0"/>
              <a:t>seguimiento </a:t>
            </a:r>
            <a:r>
              <a:rPr lang="es-ES" dirty="0"/>
              <a:t>en profundidad para verificar la </a:t>
            </a:r>
            <a:r>
              <a:rPr lang="es-ES" dirty="0" smtClean="0"/>
              <a:t>conformidad</a:t>
            </a:r>
            <a:endParaRPr lang="es-ES" dirty="0"/>
          </a:p>
          <a:p>
            <a:pPr lvl="1"/>
            <a:r>
              <a:rPr lang="es-ES" dirty="0" smtClean="0"/>
              <a:t>Un seguimiento </a:t>
            </a:r>
            <a:r>
              <a:rPr lang="es-ES" dirty="0"/>
              <a:t>simplificado para detectar casos de </a:t>
            </a:r>
            <a:r>
              <a:rPr lang="es-ES" dirty="0" smtClean="0"/>
              <a:t>incumplimiento</a:t>
            </a:r>
            <a:endParaRPr lang="es-ES" dirty="0"/>
          </a:p>
          <a:p>
            <a:r>
              <a:rPr lang="es-ES" dirty="0" smtClean="0"/>
              <a:t>Se definen los métodos y herramientas de evaluación a utilizar</a:t>
            </a:r>
          </a:p>
        </p:txBody>
      </p:sp>
      <p:sp>
        <p:nvSpPr>
          <p:cNvPr id="4" name="Marcador de número de diapositiva 3"/>
          <p:cNvSpPr>
            <a:spLocks noGrp="1"/>
          </p:cNvSpPr>
          <p:nvPr>
            <p:ph type="sldNum" sz="quarter" idx="12"/>
          </p:nvPr>
        </p:nvSpPr>
        <p:spPr/>
        <p:txBody>
          <a:bodyPr/>
          <a:lstStyle/>
          <a:p>
            <a:fld id="{C9400CC4-AA0F-4E2E-A7D9-25BF1D2A8A65}" type="slidenum">
              <a:rPr lang="es-ES" smtClean="0"/>
              <a:t>8</a:t>
            </a:fld>
            <a:endParaRPr lang="es-ES" dirty="0"/>
          </a:p>
        </p:txBody>
      </p:sp>
    </p:spTree>
    <p:extLst>
      <p:ext uri="{BB962C8B-B14F-4D97-AF65-F5344CB8AC3E}">
        <p14:creationId xmlns:p14="http://schemas.microsoft.com/office/powerpoint/2010/main" val="364358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2: Explorar la app</a:t>
            </a:r>
            <a:endParaRPr lang="es-ES" dirty="0"/>
          </a:p>
        </p:txBody>
      </p:sp>
      <p:sp>
        <p:nvSpPr>
          <p:cNvPr id="3" name="Marcador de contenido 2"/>
          <p:cNvSpPr>
            <a:spLocks noGrp="1"/>
          </p:cNvSpPr>
          <p:nvPr>
            <p:ph idx="1"/>
          </p:nvPr>
        </p:nvSpPr>
        <p:spPr/>
        <p:txBody>
          <a:bodyPr>
            <a:normAutofit/>
          </a:bodyPr>
          <a:lstStyle/>
          <a:p>
            <a:r>
              <a:rPr lang="es-ES" dirty="0" smtClean="0"/>
              <a:t>El </a:t>
            </a:r>
            <a:r>
              <a:rPr lang="es-ES" dirty="0"/>
              <a:t>evaluador explora </a:t>
            </a:r>
            <a:r>
              <a:rPr lang="es-ES" dirty="0" smtClean="0"/>
              <a:t>la app para </a:t>
            </a:r>
            <a:r>
              <a:rPr lang="es-ES" dirty="0"/>
              <a:t>comprender su uso, propósito y </a:t>
            </a:r>
            <a:r>
              <a:rPr lang="es-ES" dirty="0" smtClean="0"/>
              <a:t>funcionalidad</a:t>
            </a:r>
          </a:p>
          <a:p>
            <a:r>
              <a:rPr lang="es-ES" dirty="0" smtClean="0"/>
              <a:t>Se identifican las pantallas </a:t>
            </a:r>
            <a:r>
              <a:rPr lang="es-ES" dirty="0"/>
              <a:t>más relevantes, </a:t>
            </a:r>
            <a:r>
              <a:rPr lang="es-ES" dirty="0" smtClean="0"/>
              <a:t>se entienden los </a:t>
            </a:r>
            <a:r>
              <a:rPr lang="es-ES" dirty="0"/>
              <a:t>aspectos clave </a:t>
            </a:r>
            <a:r>
              <a:rPr lang="es-ES" dirty="0" smtClean="0"/>
              <a:t>de la app, como </a:t>
            </a:r>
            <a:r>
              <a:rPr lang="es-ES" dirty="0"/>
              <a:t>la navegación y la estructura </a:t>
            </a:r>
            <a:r>
              <a:rPr lang="es-ES" dirty="0" smtClean="0"/>
              <a:t>general. </a:t>
            </a:r>
          </a:p>
          <a:p>
            <a:r>
              <a:rPr lang="es-ES" dirty="0" smtClean="0"/>
              <a:t>Se </a:t>
            </a:r>
            <a:r>
              <a:rPr lang="es-ES" dirty="0"/>
              <a:t>identifica </a:t>
            </a:r>
            <a:r>
              <a:rPr lang="es-ES" dirty="0" smtClean="0"/>
              <a:t>la funcionalidad esencial, aquella que</a:t>
            </a:r>
            <a:r>
              <a:rPr lang="es-ES" dirty="0"/>
              <a:t>, si elimina, cambia fundamentalmente el uso o el propósito </a:t>
            </a:r>
            <a:r>
              <a:rPr lang="es-ES" dirty="0" smtClean="0"/>
              <a:t>de la app para </a:t>
            </a:r>
            <a:r>
              <a:rPr lang="es-ES" dirty="0"/>
              <a:t>los </a:t>
            </a:r>
            <a:r>
              <a:rPr lang="es-ES" dirty="0" smtClean="0"/>
              <a:t>usuarios. </a:t>
            </a:r>
          </a:p>
          <a:p>
            <a:r>
              <a:rPr lang="es-ES" dirty="0" smtClean="0"/>
              <a:t>Se identifica la variedad de tipos de pantallas (apariencia, </a:t>
            </a:r>
            <a:r>
              <a:rPr lang="es-ES" dirty="0" err="1" smtClean="0"/>
              <a:t>iteracción</a:t>
            </a:r>
            <a:r>
              <a:rPr lang="es-ES" dirty="0" smtClean="0"/>
              <a:t>, ..)</a:t>
            </a:r>
          </a:p>
          <a:p>
            <a:r>
              <a:rPr lang="es-ES" dirty="0" smtClean="0"/>
              <a:t>El resultado es una lista de procesos </a:t>
            </a:r>
            <a:r>
              <a:rPr lang="es-ES" dirty="0" err="1" smtClean="0"/>
              <a:t>relevanes</a:t>
            </a:r>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9</a:t>
            </a:fld>
            <a:endParaRPr lang="es-ES" dirty="0"/>
          </a:p>
        </p:txBody>
      </p:sp>
    </p:spTree>
    <p:extLst>
      <p:ext uri="{BB962C8B-B14F-4D97-AF65-F5344CB8AC3E}">
        <p14:creationId xmlns:p14="http://schemas.microsoft.com/office/powerpoint/2010/main" val="35572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7514</TotalTime>
  <Words>11997</Words>
  <Application>Microsoft Office PowerPoint</Application>
  <PresentationFormat>Panorámica</PresentationFormat>
  <Paragraphs>562</Paragraphs>
  <Slides>68</Slides>
  <Notes>7</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68</vt:i4>
      </vt:variant>
    </vt:vector>
  </HeadingPairs>
  <TitlesOfParts>
    <vt:vector size="75" baseType="lpstr">
      <vt:lpstr>Arial</vt:lpstr>
      <vt:lpstr>Calibri</vt:lpstr>
      <vt:lpstr>Calibri Light</vt:lpstr>
      <vt:lpstr>Courier New</vt:lpstr>
      <vt:lpstr>Wingdings</vt:lpstr>
      <vt:lpstr>Tema de Office</vt:lpstr>
      <vt:lpstr>Diseño personalizado</vt:lpstr>
      <vt:lpstr>Evaluación de la accesibilidad de aplicaciones para dispositivos móviles aplicando EN 301549 V3.1.1 </vt:lpstr>
      <vt:lpstr>Evaluación de la accesibilidad de apps aplicando EN 301549 V3.1.1</vt:lpstr>
      <vt:lpstr>Evaluación de la accesibilidad de apps aplicando EN 301549 V3.1.1</vt:lpstr>
      <vt:lpstr>1. Introducción</vt:lpstr>
      <vt:lpstr>Evaluación de la accesibilidad de apps aplicando EN 301549 V3.1.1</vt:lpstr>
      <vt:lpstr>2. Etapas de la evaluación</vt:lpstr>
      <vt:lpstr>2. Etapas de la evaluación (Normativa a aplicar)</vt:lpstr>
      <vt:lpstr>2. Etapas de la evaluación Paso 1: Definir alcance de la evaluación</vt:lpstr>
      <vt:lpstr>2. Etapas de la evaluación Paso 2: Explorar la app</vt:lpstr>
      <vt:lpstr>2. Etapas de la evaluación Paso 3: Elegir una muestra representativa</vt:lpstr>
      <vt:lpstr>2. Etapas de la evaluación Paso 4: Auditar la muestra seleccionada</vt:lpstr>
      <vt:lpstr>2. Etapas de la evaluación Paso 5: Informar de los resultados de la evaluación</vt:lpstr>
      <vt:lpstr>Evaluación de la accesibilidad de apps aplicando EN 301549 V3.1.1</vt:lpstr>
      <vt:lpstr>3. Ejemplo de informe</vt:lpstr>
      <vt:lpstr>Evaluación de la accesibilidad de apps aplicando EN 301549 V3.1.1</vt:lpstr>
      <vt:lpstr>4. Requisitos a verificar</vt:lpstr>
      <vt:lpstr>4. Requisitos a verificar Categorías</vt:lpstr>
      <vt:lpstr>4. Requisitos a verificar Funcionalidad cerrada y abierta</vt:lpstr>
      <vt:lpstr>4. Requisitos a verificar Requisitos genéricos 1/3 </vt:lpstr>
      <vt:lpstr>4. Requisitos a verificar Requisitos genéricos 2/3</vt:lpstr>
      <vt:lpstr>4. Requisitos a verificar Requisitos genéricos 3/3</vt:lpstr>
      <vt:lpstr>4. Requisitos a verificar Requisitos de comunicación bidireccional por voz 1/3</vt:lpstr>
      <vt:lpstr>4. Requisitos a verificar Requisitos de comunicación bidireccional por voz 2/3</vt:lpstr>
      <vt:lpstr>4. Requisitos a verificar Requisitos de comunicación bidireccional por voz 3/3</vt:lpstr>
      <vt:lpstr>4. Requisitos a verificar Requisitos de capacidades de vídeo 1/2</vt:lpstr>
      <vt:lpstr>4. Requisitos a verificar Requisitos de capacidades de vídeo 2/2</vt:lpstr>
      <vt:lpstr>4. Requisitos a verificar Requisitos de documentos no web</vt:lpstr>
      <vt:lpstr>4. Requisitos a verificar Requisitos doc. no web: Principio 1 Perceptible 1/6</vt:lpstr>
      <vt:lpstr>4. Requisitos a verificar Requisitos doc. no web: Principio 1 Perceptible 2/6</vt:lpstr>
      <vt:lpstr>4. Requisitos a verificar Requisitos doc. no web: Principio 1 Perceptible 3/6</vt:lpstr>
      <vt:lpstr>4. Requisitos a verificar Requisitos doc. no web: Principio 1 Perceptible 4/6</vt:lpstr>
      <vt:lpstr>4. Requisitos a verificar Requisitos doc. no web: Principio 1 Perceptible 5/6</vt:lpstr>
      <vt:lpstr>4. Requisitos a verificar Requisitos doc. no web: Principio 1 Perceptible 5/6</vt:lpstr>
      <vt:lpstr>4. Requisitos a verificar Requisitos doc. no web: Principio 2 Operable 1/5</vt:lpstr>
      <vt:lpstr>4. Requisitos a verificar Requisitos doc. no web: Principio 2 Operable 2/5</vt:lpstr>
      <vt:lpstr>4. Requisitos a verificar Requisitos doc. no web: Principio 2 Operable 3/5</vt:lpstr>
      <vt:lpstr>4. Requisitos a verificar Requisitos doc. no web: Principio 2 Operable 4/5</vt:lpstr>
      <vt:lpstr>4. Requisitos a verificar Requisitos doc. no web: Principio 2 Operable 5/5</vt:lpstr>
      <vt:lpstr>4. Requisitos a verificar Requisitos doc. no web: Principio 3 Comprensible 1/2</vt:lpstr>
      <vt:lpstr>4. Requisitos a verificar Requisitos doc. no web: Principio 3 Comprensible 2/2</vt:lpstr>
      <vt:lpstr>4. Requisitos a verificar Requisitos doc. no web: Principio 4 Robusto 1/1</vt:lpstr>
      <vt:lpstr>4. Requisitos a verificar Requisitos de software equivalentes a WCAG 2.1</vt:lpstr>
      <vt:lpstr>4. Requisitos a verificar Requisitos soft. WCAG 2.1: Principio 1 Perceptible 1/6</vt:lpstr>
      <vt:lpstr>4. Requisitos a verificar Requisitos soft. WCAG 2.1: Principio 1 Perceptible 2/6</vt:lpstr>
      <vt:lpstr>4. Requisitos a verificar Requisitos soft. WCAG 2.1: Principio 1 Perceptible 3/6</vt:lpstr>
      <vt:lpstr>4. Requisitos a verificar Requisitos soft. WCAG 2.1: Principio 1 Perceptible 4/6</vt:lpstr>
      <vt:lpstr>4. Requisitos a verificar Requisitos soft. WCAG 2.1: Principio 1 Perceptible 5/6</vt:lpstr>
      <vt:lpstr>4. Requisitos a verificar Requisitos soft. WCAG 2.1: Principio 1 Perceptible 6/6</vt:lpstr>
      <vt:lpstr>4. Requisitos a verificar Requisitos soft. WCAG 2.1: Principio 2 Operable 1/5</vt:lpstr>
      <vt:lpstr>4. Requisitos a verificar Requisitos soft. WCAG 2.1: Principio 2 Operable 2/5</vt:lpstr>
      <vt:lpstr>4. Requisitos a verificar Requisitos soft. WCAG 2.1: Principio 2 Operable 3/5</vt:lpstr>
      <vt:lpstr>4. Requisitos a verificar Requisitos soft. WCAG 2.1: Principio 2 Operable 4/5</vt:lpstr>
      <vt:lpstr>4. Requisitos a verificar Requisitos soft. WCAG 2.1: Principio 2 Operable 5/5</vt:lpstr>
      <vt:lpstr>4. Requisitos a verificar Requisitos soft. WCAG 2.1: Principio 3 Comprensible 1/2</vt:lpstr>
      <vt:lpstr>4. Requisitos a verificar Requisitos soft. WCAG 2.1: Principio 3 Comprensible 2/2</vt:lpstr>
      <vt:lpstr>4. Requisitos a verificar Requisitos soft. WCAG 2.1: Principio 4 Robusto 1/1</vt:lpstr>
      <vt:lpstr>4. Requisitos a verificar Requisitos de software no equivalentes a WCAG 2.1</vt:lpstr>
      <vt:lpstr>4. Requisitos a verificar Requisitos soft. no WCAG 2.1: Interoperabilidad 1/3</vt:lpstr>
      <vt:lpstr>4. Requisitos a verificar Requisitos soft. no WCAG 2.1: Interoperabilidad 2/3</vt:lpstr>
      <vt:lpstr>4. Requisitos a verificar Requisitos soft. no WCAG 2.1: Interoperabilidad 3/3</vt:lpstr>
      <vt:lpstr>4. Requisitos a verificar Requisitos soft. no WCAG 2.1: Uso de accesibilidad 1/1</vt:lpstr>
      <vt:lpstr>4. Requisitos a verificar Requisitos soft. no WCAG 2.1: Preferencias de usuario</vt:lpstr>
      <vt:lpstr>4. Requisitos a verificar Requisitos soft. no WCAG 2.1: Herramientas de autor 1/2</vt:lpstr>
      <vt:lpstr>4. Requisitos a verificar Requisitos soft. no WCAG 2.1: Herramientas de autor 2/2</vt:lpstr>
      <vt:lpstr>4. Requisitos a verificar Requisitos de documentación y servicios de apoyo 1/2</vt:lpstr>
      <vt:lpstr>4. Requisitos a verificar Requisitos de documentación y servicios de apoyo 2/2</vt:lpstr>
      <vt:lpstr>Evaluación de la accesibilidad de apps aplicando EN 301549 V3.1.1</vt:lpstr>
      <vt:lpstr>5. Modelo de declaración de accesibilidad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Hilera González José Ramón</dc:creator>
  <cp:lastModifiedBy>jose hilera</cp:lastModifiedBy>
  <cp:revision>477</cp:revision>
  <dcterms:created xsi:type="dcterms:W3CDTF">2016-04-13T08:22:41Z</dcterms:created>
  <dcterms:modified xsi:type="dcterms:W3CDTF">2020-05-11T14:00:17Z</dcterms:modified>
</cp:coreProperties>
</file>