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490" r:id="rId3"/>
    <p:sldId id="378" r:id="rId4"/>
    <p:sldId id="491" r:id="rId5"/>
    <p:sldId id="482" r:id="rId6"/>
    <p:sldId id="485" r:id="rId7"/>
    <p:sldId id="489" r:id="rId8"/>
    <p:sldId id="488" r:id="rId9"/>
    <p:sldId id="484" r:id="rId10"/>
    <p:sldId id="486" r:id="rId11"/>
    <p:sldId id="483" r:id="rId12"/>
    <p:sldId id="487" r:id="rId13"/>
    <p:sldId id="481" r:id="rId14"/>
  </p:sldIdLst>
  <p:sldSz cx="9144000" cy="6858000" type="screen4x3"/>
  <p:notesSz cx="6669088" cy="99282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68" autoAdjust="0"/>
    <p:restoredTop sz="94684" autoAdjust="0"/>
  </p:normalViewPr>
  <p:slideViewPr>
    <p:cSldViewPr>
      <p:cViewPr varScale="1">
        <p:scale>
          <a:sx n="67" d="100"/>
          <a:sy n="67" d="100"/>
        </p:scale>
        <p:origin x="16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5" d="100"/>
          <a:sy n="95" d="100"/>
        </p:scale>
        <p:origin x="-948" y="256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0F0BE26-EAE3-4E9E-B756-44913D6102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836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35650" y="9109075"/>
            <a:ext cx="5318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A1F54AB-5EBC-41AF-A1DB-E87AC5587D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815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s-ES" smtClean="0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CB84678-D093-4872-AC83-94EC6065415C}" type="slidenum">
              <a:rPr lang="es-ES" sz="1200" smtClean="0">
                <a:latin typeface="Arial" charset="0"/>
              </a:rPr>
              <a:pPr/>
              <a:t>1</a:t>
            </a:fld>
            <a:endParaRPr lang="es-E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7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5E9F8-0B3E-4808-A6B2-80A52D751259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5B650-FAEB-48BF-A1D8-5688A99C07D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39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9E02C-1566-46A7-86CB-BABADEA70DE4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49082-A3D7-403A-9C24-BE971077FD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49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624FC-A79C-4602-A651-77D118304FE0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24780-5E55-449C-962D-C0E2523B36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5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76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89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928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557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981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045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224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6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21497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C7771-74FB-465E-8BDB-91F73AC1A083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5008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70E00-C75B-448F-B4C5-C2A6B3805E2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22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18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1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26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BE0A-80BA-4F07-9A42-DFE159E82CE6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C0031-5329-4ED6-B364-ED19DB5461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81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9E147-DB02-4672-8EE4-091A407D4015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5008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07A7B-CDB5-47D2-A489-48DFC3346D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13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E1925-AF64-42FA-AE93-F51CB686F230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6D42D-C34A-4D3E-A09D-DF3C0B76C8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06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6D900-D553-466A-BAC3-32813A35235A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C8942-62F0-4F02-A737-D5733526953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22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FEB6F-5C1D-4B78-9999-3E1BB45F2E75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6962-6AC9-4CE0-BF0C-E426A66677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5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EA7D6-CD0D-4508-9B28-CB2D76B427C9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C287A-4AFD-4181-B43E-AD3957C57D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26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AA853-DFB3-40CE-903B-6BBFD27D6025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2A6F0-3337-41A3-B588-91050FAE4C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14338" y="0"/>
            <a:ext cx="82296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21D7672-983F-4E44-9501-B6DB809340F8}" type="datetimeFigureOut">
              <a:rPr lang="es-ES"/>
              <a:pPr>
                <a:defRPr/>
              </a:pPr>
              <a:t>05/11/2014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CE6AA2-C585-48D6-B5AB-120971D614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82" r:id="rId2"/>
    <p:sldLayoutId id="2147484183" r:id="rId3"/>
    <p:sldLayoutId id="214748418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portada"/>
          <p:cNvPicPr>
            <a:picLocks noChangeAspect="1" noChangeArrowheads="1"/>
          </p:cNvPicPr>
          <p:nvPr/>
        </p:nvPicPr>
        <p:blipFill>
          <a:blip r:embed="rId14">
            <a:lum bright="30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w3.org/WAI/demos/bad/after/hom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3.org/WAI/demos/b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468313" y="1773238"/>
            <a:ext cx="81343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s-ES" sz="48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ES" sz="4800" b="1">
                <a:solidFill>
                  <a:schemeClr val="bg1"/>
                </a:solidFill>
                <a:latin typeface="Arial" charset="0"/>
              </a:rPr>
            </a:br>
            <a:endParaRPr lang="es-ES" sz="4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643063"/>
            <a:ext cx="7989887" cy="1470025"/>
          </a:xfrm>
        </p:spPr>
        <p:txBody>
          <a:bodyPr/>
          <a:lstStyle/>
          <a:p>
            <a:pPr eaLnBrk="1" hangingPunct="1">
              <a:defRPr/>
            </a:pPr>
            <a:r>
              <a:rPr lang="es-ES" sz="4000" b="1" i="1" cap="all" dirty="0" smtClean="0">
                <a:solidFill>
                  <a:schemeClr val="accent2"/>
                </a:solidFill>
              </a:rPr>
              <a:t>EJEMPLO </a:t>
            </a:r>
            <a:r>
              <a:rPr lang="es-ES" sz="4000" b="1" i="1" cap="all" dirty="0" smtClean="0">
                <a:solidFill>
                  <a:schemeClr val="accent2"/>
                </a:solidFill>
              </a:rPr>
              <a:t>DE </a:t>
            </a:r>
            <a:r>
              <a:rPr lang="es-ES" sz="4000" b="1" i="1" cap="all" dirty="0" smtClean="0">
                <a:solidFill>
                  <a:schemeClr val="accent2"/>
                </a:solidFill>
              </a:rPr>
              <a:t>corrección de errores de accesibilidad WCAG </a:t>
            </a:r>
            <a:r>
              <a:rPr lang="es-ES" sz="4000" b="1" i="1" cap="all" dirty="0" smtClean="0">
                <a:solidFill>
                  <a:schemeClr val="accent2"/>
                </a:solidFill>
              </a:rPr>
              <a:t>2.0</a:t>
            </a:r>
          </a:p>
        </p:txBody>
      </p:sp>
      <p:sp>
        <p:nvSpPr>
          <p:cNvPr id="7" name="1 Subtítulo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7056784" cy="1752600"/>
          </a:xfrm>
        </p:spPr>
        <p:txBody>
          <a:bodyPr/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José Ramón Hilera</a:t>
            </a:r>
            <a:endParaRPr lang="es-E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3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Ejemplo de “no accesible” a “accesible”</a:t>
            </a:r>
            <a:r>
              <a:rPr lang="es-ES_tradnl" sz="3600" dirty="0">
                <a:latin typeface="Arial" charset="0"/>
                <a:cs typeface="Arial" charset="0"/>
              </a:rPr>
              <a:t>  </a:t>
            </a:r>
            <a:br>
              <a:rPr lang="es-ES_tradnl" sz="3600" dirty="0">
                <a:latin typeface="Arial" charset="0"/>
                <a:cs typeface="Arial" charset="0"/>
              </a:rPr>
            </a:br>
            <a:r>
              <a:rPr lang="es-ES_tradnl" sz="3200" dirty="0">
                <a:latin typeface="Arial" charset="0"/>
                <a:cs typeface="Arial" charset="0"/>
              </a:rPr>
              <a:t>Error en </a:t>
            </a:r>
            <a:r>
              <a:rPr lang="es-ES_tradnl" sz="3200" dirty="0" smtClean="0">
                <a:latin typeface="Arial" charset="0"/>
                <a:cs typeface="Arial" charset="0"/>
              </a:rPr>
              <a:t>enlace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93675"/>
            <a:ext cx="8964488" cy="87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683567" y="2852936"/>
            <a:ext cx="7920881" cy="1965732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  <a:defRPr/>
            </a:pPr>
            <a:r>
              <a:rPr lang="es-ES" dirty="0"/>
              <a:t>Esta imagen tiene una alternativa de texto vacío, pero es el único contenido en el enlace, por lo que el propósito del </a:t>
            </a:r>
            <a:r>
              <a:rPr lang="es-ES" dirty="0" smtClean="0"/>
              <a:t>enlace no </a:t>
            </a:r>
            <a:r>
              <a:rPr lang="es-ES" dirty="0"/>
              <a:t>está claro para </a:t>
            </a:r>
            <a:r>
              <a:rPr lang="es-ES" dirty="0" smtClean="0"/>
              <a:t>algunos usuarios</a:t>
            </a:r>
            <a:r>
              <a:rPr lang="es-ES" dirty="0"/>
              <a:t>.</a:t>
            </a:r>
            <a:endParaRPr lang="en-US" dirty="0" smtClean="0"/>
          </a:p>
        </p:txBody>
      </p:sp>
      <p:sp>
        <p:nvSpPr>
          <p:cNvPr id="9" name="CuadroTexto 2"/>
          <p:cNvSpPr txBox="1"/>
          <p:nvPr/>
        </p:nvSpPr>
        <p:spPr>
          <a:xfrm>
            <a:off x="683567" y="5427221"/>
            <a:ext cx="792088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="news.html" ... </a:t>
            </a:r>
            <a:r>
              <a:rPr lang="en-US" sz="2800" dirty="0" smtClean="0"/>
              <a:t>&gt;&lt;</a:t>
            </a:r>
            <a:r>
              <a:rPr lang="en-US" sz="2800" dirty="0" err="1"/>
              <a:t>img</a:t>
            </a:r>
            <a:r>
              <a:rPr lang="en-US" sz="2800" dirty="0"/>
              <a:t> </a:t>
            </a:r>
            <a:r>
              <a:rPr lang="en-US" sz="2800" dirty="0" err="1"/>
              <a:t>src</a:t>
            </a:r>
            <a:r>
              <a:rPr lang="en-US" sz="2800" dirty="0"/>
              <a:t>="morearrow.gif" alt="" ... &gt;&lt;/a&gt;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1928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Ejemplo de “no accesible” a “accesible”</a:t>
            </a:r>
            <a:r>
              <a:rPr lang="es-ES_tradnl" sz="3600" dirty="0">
                <a:latin typeface="Arial" charset="0"/>
                <a:cs typeface="Arial" charset="0"/>
              </a:rPr>
              <a:t>  </a:t>
            </a:r>
            <a:br>
              <a:rPr lang="es-ES_tradnl" sz="3600" dirty="0">
                <a:latin typeface="Arial" charset="0"/>
                <a:cs typeface="Arial" charset="0"/>
              </a:rPr>
            </a:br>
            <a:r>
              <a:rPr lang="es-ES_tradnl" sz="3200" dirty="0">
                <a:latin typeface="Arial" charset="0"/>
                <a:cs typeface="Arial" charset="0"/>
              </a:rPr>
              <a:t>Error en </a:t>
            </a:r>
            <a:r>
              <a:rPr lang="es-ES_tradnl" sz="3200" dirty="0" smtClean="0">
                <a:latin typeface="Arial" charset="0"/>
                <a:cs typeface="Arial" charset="0"/>
              </a:rPr>
              <a:t>enlace (solución)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9" name="CuadroTexto 2"/>
          <p:cNvSpPr txBox="1"/>
          <p:nvPr/>
        </p:nvSpPr>
        <p:spPr>
          <a:xfrm>
            <a:off x="539551" y="3702511"/>
            <a:ext cx="792088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</a:t>
            </a:r>
            <a:r>
              <a:rPr lang="en-US" sz="2800" dirty="0" smtClean="0"/>
              <a:t>news.html" </a:t>
            </a:r>
            <a:r>
              <a:rPr lang="en-US" sz="2800" dirty="0"/>
              <a:t>class="more</a:t>
            </a:r>
            <a:r>
              <a:rPr lang="en-US" sz="2800" dirty="0" smtClean="0"/>
              <a:t>"&gt;</a:t>
            </a:r>
          </a:p>
          <a:p>
            <a:r>
              <a:rPr lang="en-US" sz="2800" dirty="0" smtClean="0"/>
              <a:t>Heat </a:t>
            </a:r>
            <a:r>
              <a:rPr lang="en-US" sz="2800" dirty="0"/>
              <a:t>wave </a:t>
            </a:r>
            <a:r>
              <a:rPr lang="en-US" sz="2800" dirty="0" smtClean="0"/>
              <a:t>–</a:t>
            </a:r>
          </a:p>
          <a:p>
            <a:r>
              <a:rPr lang="en-US" sz="2800" dirty="0" smtClean="0"/>
              <a:t>&lt;</a:t>
            </a:r>
            <a:r>
              <a:rPr lang="en-US" sz="2800" dirty="0" err="1"/>
              <a:t>br</a:t>
            </a:r>
            <a:r>
              <a:rPr lang="en-US" sz="2800" dirty="0"/>
              <a:t>&gt;full </a:t>
            </a:r>
            <a:r>
              <a:rPr lang="en-US" sz="2800" dirty="0" smtClean="0"/>
              <a:t>story</a:t>
            </a:r>
          </a:p>
          <a:p>
            <a:r>
              <a:rPr lang="en-US" sz="2800" dirty="0" smtClean="0"/>
              <a:t>&lt;/</a:t>
            </a:r>
            <a:r>
              <a:rPr lang="en-US" sz="2800" dirty="0"/>
              <a:t>a&gt;</a:t>
            </a:r>
            <a:endParaRPr lang="es-E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8" y="1628800"/>
            <a:ext cx="849795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33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>
                <a:latin typeface="Arial" charset="0"/>
                <a:cs typeface="Arial" charset="0"/>
              </a:rPr>
              <a:t>Ejemplo de “no accesible” a “accesible”</a:t>
            </a:r>
            <a:br>
              <a:rPr lang="es-ES_tradnl" sz="3600" dirty="0" smtClean="0">
                <a:latin typeface="Arial" charset="0"/>
                <a:cs typeface="Arial" charset="0"/>
              </a:rPr>
            </a:br>
            <a:r>
              <a:rPr lang="es-ES_tradnl" sz="3600" dirty="0" smtClean="0">
                <a:latin typeface="Arial" charset="0"/>
                <a:cs typeface="Arial" charset="0"/>
              </a:rPr>
              <a:t>Versión accesible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27" y="1923638"/>
            <a:ext cx="5192705" cy="493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>
            <a:hlinkClick r:id="rId2"/>
          </p:cNvPr>
          <p:cNvSpPr/>
          <p:nvPr/>
        </p:nvSpPr>
        <p:spPr>
          <a:xfrm>
            <a:off x="1835696" y="1384372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hlinkClick r:id="rId2"/>
              </a:rPr>
              <a:t>www.w3.org/WAI/demos/bad/after/home.html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428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 smtClean="0">
                <a:latin typeface="Arial" charset="0"/>
                <a:cs typeface="Arial" charset="0"/>
              </a:rPr>
              <a:t>Contenido</a:t>
            </a:r>
            <a:endParaRPr lang="es-ES" dirty="0" smtClean="0">
              <a:latin typeface="Arial" charset="0"/>
              <a:cs typeface="Arial" charset="0"/>
            </a:endParaRP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/>
          <a:lstStyle/>
          <a:p>
            <a:pPr eaLnBrk="1" hangingPunct="1"/>
            <a:r>
              <a:rPr lang="es-ES" dirty="0" smtClean="0">
                <a:latin typeface="Arial" charset="0"/>
                <a:cs typeface="Arial" charset="0"/>
                <a:hlinkClick r:id="rId2" action="ppaction://hlinksldjump"/>
              </a:rPr>
              <a:t>Página web de ejemplo</a:t>
            </a:r>
          </a:p>
          <a:p>
            <a:pPr eaLnBrk="1" hangingPunct="1"/>
            <a:r>
              <a:rPr lang="es-ES" dirty="0" smtClean="0">
                <a:latin typeface="Arial" charset="0"/>
                <a:cs typeface="Arial" charset="0"/>
                <a:hlinkClick r:id="rId2" action="ppaction://hlinksldjump"/>
              </a:rPr>
              <a:t>Error </a:t>
            </a:r>
            <a:r>
              <a:rPr lang="es-ES" dirty="0">
                <a:latin typeface="Arial" charset="0"/>
                <a:cs typeface="Arial" charset="0"/>
                <a:hlinkClick r:id="rId2" action="ppaction://hlinksldjump"/>
              </a:rPr>
              <a:t>en texto alternativo de una </a:t>
            </a:r>
            <a:r>
              <a:rPr lang="es-ES" dirty="0" smtClean="0">
                <a:latin typeface="Arial" charset="0"/>
                <a:cs typeface="Arial" charset="0"/>
                <a:hlinkClick r:id="rId2" action="ppaction://hlinksldjump"/>
              </a:rPr>
              <a:t>imagen</a:t>
            </a:r>
            <a:endParaRPr lang="es-E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ES" dirty="0">
                <a:latin typeface="Arial" charset="0"/>
                <a:cs typeface="Arial" charset="0"/>
                <a:hlinkClick r:id="rId3" action="ppaction://hlinksldjump"/>
              </a:rPr>
              <a:t>Error en enlace no </a:t>
            </a:r>
            <a:r>
              <a:rPr lang="es-ES" dirty="0" smtClean="0">
                <a:latin typeface="Arial" charset="0"/>
                <a:cs typeface="Arial" charset="0"/>
                <a:hlinkClick r:id="rId3" action="ppaction://hlinksldjump"/>
              </a:rPr>
              <a:t>visualizado</a:t>
            </a:r>
            <a:endParaRPr lang="es-E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ES" dirty="0">
                <a:latin typeface="Arial" charset="0"/>
                <a:cs typeface="Arial" charset="0"/>
                <a:hlinkClick r:id="rId4" action="ppaction://hlinksldjump"/>
              </a:rPr>
              <a:t>Error en secuencia de </a:t>
            </a:r>
            <a:r>
              <a:rPr lang="es-ES" dirty="0" smtClean="0">
                <a:latin typeface="Arial" charset="0"/>
                <a:cs typeface="Arial" charset="0"/>
                <a:hlinkClick r:id="rId4" action="ppaction://hlinksldjump"/>
              </a:rPr>
              <a:t>lectura</a:t>
            </a:r>
            <a:endParaRPr lang="es-E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ES_tradnl" dirty="0">
                <a:latin typeface="Arial" charset="0"/>
                <a:cs typeface="Arial" charset="0"/>
                <a:hlinkClick r:id="rId5" action="ppaction://hlinksldjump"/>
              </a:rPr>
              <a:t>Error en </a:t>
            </a:r>
            <a:r>
              <a:rPr lang="es-ES_tradnl" dirty="0" smtClean="0">
                <a:latin typeface="Arial" charset="0"/>
                <a:cs typeface="Arial" charset="0"/>
                <a:hlinkClick r:id="rId5" action="ppaction://hlinksldjump"/>
              </a:rPr>
              <a:t>enlace</a:t>
            </a:r>
            <a:endParaRPr lang="es-ES" dirty="0">
              <a:latin typeface="Arial" charset="0"/>
              <a:cs typeface="Arial" charset="0"/>
            </a:endParaRPr>
          </a:p>
        </p:txBody>
      </p:sp>
      <p:sp>
        <p:nvSpPr>
          <p:cNvPr id="717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7BA7E5D-1A59-4C7D-A14E-49F922F785D6}" type="slidenum">
              <a:rPr lang="es-ES" sz="1400" smtClean="0">
                <a:latin typeface="Arial" charset="0"/>
                <a:cs typeface="Arial" charset="0"/>
              </a:rPr>
              <a:pPr/>
              <a:t>2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 smtClean="0">
                <a:latin typeface="Arial" charset="0"/>
                <a:cs typeface="Arial" charset="0"/>
              </a:rPr>
              <a:t>Página web de ejemplo</a:t>
            </a:r>
            <a:endParaRPr lang="es-ES" dirty="0" smtClean="0">
              <a:latin typeface="Arial" charset="0"/>
              <a:cs typeface="Arial" charset="0"/>
            </a:endParaRP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1496763"/>
          </a:xfrm>
        </p:spPr>
        <p:txBody>
          <a:bodyPr/>
          <a:lstStyle/>
          <a:p>
            <a:pPr eaLnBrk="1" hangingPunct="1"/>
            <a:r>
              <a:rPr lang="es-ES_tradnl" sz="2400" dirty="0" smtClean="0">
                <a:latin typeface="Arial" charset="0"/>
                <a:cs typeface="Arial" charset="0"/>
              </a:rPr>
              <a:t>Los ejemplos de esta presentación son del W3C:</a:t>
            </a:r>
          </a:p>
          <a:p>
            <a:pPr lvl="1" eaLnBrk="1" hangingPunct="1"/>
            <a:r>
              <a:rPr lang="es-ES_tradnl" sz="2400" dirty="0" smtClean="0">
                <a:latin typeface="Arial" charset="0"/>
                <a:cs typeface="Arial" charset="0"/>
                <a:hlinkClick r:id="rId2"/>
              </a:rPr>
              <a:t>www.w3.org/WAI/demos/bad</a:t>
            </a:r>
            <a:r>
              <a:rPr lang="es-ES_tradnl" sz="2400" dirty="0">
                <a:latin typeface="Arial" charset="0"/>
                <a:cs typeface="Arial" charset="0"/>
                <a:hlinkClick r:id="rId2"/>
              </a:rPr>
              <a:t>/</a:t>
            </a:r>
            <a:endParaRPr lang="es-ES_tradnl" sz="2400" dirty="0" smtClean="0">
              <a:latin typeface="Arial" charset="0"/>
              <a:cs typeface="Arial" charset="0"/>
            </a:endParaRPr>
          </a:p>
        </p:txBody>
      </p:sp>
      <p:sp>
        <p:nvSpPr>
          <p:cNvPr id="717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7BA7E5D-1A59-4C7D-A14E-49F922F785D6}" type="slidenum">
              <a:rPr lang="es-ES" sz="1400" smtClean="0">
                <a:latin typeface="Arial" charset="0"/>
                <a:cs typeface="Arial" charset="0"/>
              </a:rPr>
              <a:pPr/>
              <a:t>3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170" y="2409360"/>
            <a:ext cx="4886102" cy="43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2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Ejemplo </a:t>
            </a:r>
            <a:r>
              <a:rPr lang="es-ES" sz="3600" dirty="0">
                <a:latin typeface="Arial" charset="0"/>
                <a:cs typeface="Arial" charset="0"/>
              </a:rPr>
              <a:t>de “no accesible” a “accesible”</a:t>
            </a:r>
            <a:r>
              <a:rPr lang="es-ES_tradnl" sz="3600" dirty="0" smtClean="0">
                <a:latin typeface="Arial" charset="0"/>
                <a:cs typeface="Arial" charset="0"/>
              </a:rPr>
              <a:t>  </a:t>
            </a:r>
            <a:br>
              <a:rPr lang="es-ES_tradnl" sz="3600" dirty="0" smtClean="0">
                <a:latin typeface="Arial" charset="0"/>
                <a:cs typeface="Arial" charset="0"/>
              </a:rPr>
            </a:br>
            <a:r>
              <a:rPr lang="es-ES_tradnl" sz="3200" dirty="0" smtClean="0">
                <a:latin typeface="Arial" charset="0"/>
                <a:cs typeface="Arial" charset="0"/>
              </a:rPr>
              <a:t>Error en texto alternativo de una imagen</a:t>
            </a:r>
            <a:endParaRPr lang="es-ES" sz="3200" dirty="0" smtClean="0">
              <a:latin typeface="Arial" charset="0"/>
              <a:cs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53562"/>
            <a:ext cx="3122174" cy="483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1043608" y="1753562"/>
            <a:ext cx="3322712" cy="1965732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 smtClean="0"/>
              <a:t>Imagen con texto alternativo inadecuado</a:t>
            </a:r>
            <a:endParaRPr lang="en-US" dirty="0" smtClean="0"/>
          </a:p>
        </p:txBody>
      </p:sp>
      <p:sp>
        <p:nvSpPr>
          <p:cNvPr id="7" name="CuadroTexto 2"/>
          <p:cNvSpPr txBox="1"/>
          <p:nvPr/>
        </p:nvSpPr>
        <p:spPr>
          <a:xfrm>
            <a:off x="373292" y="3572486"/>
            <a:ext cx="455874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&lt;div style="background: </a:t>
            </a:r>
            <a:r>
              <a:rPr lang="en-US" sz="2800" dirty="0" err="1"/>
              <a:t>url</a:t>
            </a:r>
            <a:r>
              <a:rPr lang="en-US" sz="2800" dirty="0"/>
              <a:t>(BrainInJar.jpg)" title="image" ... &gt;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0909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Ejemplo de “no accesible” a “accesible”</a:t>
            </a:r>
            <a:r>
              <a:rPr lang="es-ES_tradnl" sz="3600" dirty="0">
                <a:latin typeface="Arial" charset="0"/>
                <a:cs typeface="Arial" charset="0"/>
              </a:rPr>
              <a:t>  </a:t>
            </a:r>
            <a:br>
              <a:rPr lang="es-ES_tradnl" sz="3600" dirty="0">
                <a:latin typeface="Arial" charset="0"/>
                <a:cs typeface="Arial" charset="0"/>
              </a:rPr>
            </a:br>
            <a:r>
              <a:rPr lang="es-ES_tradnl" sz="3200" dirty="0">
                <a:latin typeface="Arial" charset="0"/>
                <a:cs typeface="Arial" charset="0"/>
              </a:rPr>
              <a:t>Error en texto </a:t>
            </a:r>
            <a:r>
              <a:rPr lang="es-ES_tradnl" sz="3200" dirty="0" smtClean="0">
                <a:latin typeface="Arial" charset="0"/>
                <a:cs typeface="Arial" charset="0"/>
              </a:rPr>
              <a:t>alternativo (solución)</a:t>
            </a:r>
            <a:endParaRPr lang="es-ES" sz="3200" dirty="0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373292" y="1753561"/>
            <a:ext cx="4990796" cy="2419089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Esta imagen se muestra sólo con fines decorativos, por lo </a:t>
            </a:r>
            <a:r>
              <a:rPr lang="es-ES" dirty="0" smtClean="0"/>
              <a:t>que debe tener </a:t>
            </a:r>
            <a:r>
              <a:rPr lang="es-ES" dirty="0"/>
              <a:t>una alternativa de texto </a:t>
            </a:r>
            <a:r>
              <a:rPr lang="es-ES" dirty="0" smtClean="0"/>
              <a:t>vacío.</a:t>
            </a:r>
            <a:endParaRPr lang="en-US" dirty="0" smtClean="0"/>
          </a:p>
        </p:txBody>
      </p:sp>
      <p:sp>
        <p:nvSpPr>
          <p:cNvPr id="7" name="CuadroTexto 2"/>
          <p:cNvSpPr txBox="1"/>
          <p:nvPr/>
        </p:nvSpPr>
        <p:spPr>
          <a:xfrm>
            <a:off x="373292" y="4480427"/>
            <a:ext cx="455874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 </a:t>
            </a:r>
            <a:r>
              <a:rPr lang="en-US" sz="2800" dirty="0" err="1"/>
              <a:t>src</a:t>
            </a:r>
            <a:r>
              <a:rPr lang="en-US" sz="2800" dirty="0"/>
              <a:t>="../../</a:t>
            </a:r>
            <a:r>
              <a:rPr lang="en-US" sz="2800" dirty="0" err="1"/>
              <a:t>img</a:t>
            </a:r>
            <a:r>
              <a:rPr lang="en-US" sz="2800" dirty="0"/>
              <a:t>/after/BrainInJar.jpg" alt=""&gt;</a:t>
            </a:r>
            <a:endParaRPr lang="es-E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1844823"/>
            <a:ext cx="3029807" cy="4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7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Ejemplo de “no accesible” a “accesible”</a:t>
            </a:r>
            <a:r>
              <a:rPr lang="es-ES_tradnl" sz="3600" dirty="0">
                <a:latin typeface="Arial" charset="0"/>
                <a:cs typeface="Arial" charset="0"/>
              </a:rPr>
              <a:t>  </a:t>
            </a:r>
            <a:br>
              <a:rPr lang="es-ES_tradnl" sz="3600" dirty="0">
                <a:latin typeface="Arial" charset="0"/>
                <a:cs typeface="Arial" charset="0"/>
              </a:rPr>
            </a:br>
            <a:r>
              <a:rPr lang="es-ES_tradnl" sz="3200" dirty="0">
                <a:latin typeface="Arial" charset="0"/>
                <a:cs typeface="Arial" charset="0"/>
              </a:rPr>
              <a:t>Error en </a:t>
            </a:r>
            <a:r>
              <a:rPr lang="es-ES_tradnl" sz="3200" dirty="0" smtClean="0">
                <a:latin typeface="Arial" charset="0"/>
                <a:cs typeface="Arial" charset="0"/>
              </a:rPr>
              <a:t>enlace no visualizado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683567" y="3119452"/>
            <a:ext cx="7920881" cy="1965732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  <a:defRPr/>
            </a:pPr>
            <a:r>
              <a:rPr lang="es-ES" dirty="0"/>
              <a:t>El enlace </a:t>
            </a:r>
            <a:r>
              <a:rPr lang="es-ES" dirty="0" smtClean="0"/>
              <a:t>no </a:t>
            </a:r>
            <a:r>
              <a:rPr lang="es-ES" dirty="0"/>
              <a:t>es lo suficientemente </a:t>
            </a:r>
            <a:r>
              <a:rPr lang="es-ES" dirty="0" smtClean="0"/>
              <a:t>claro, </a:t>
            </a:r>
            <a:r>
              <a:rPr lang="es-ES" dirty="0"/>
              <a:t>ya que se asemeja a una </a:t>
            </a:r>
            <a:r>
              <a:rPr lang="es-ES" dirty="0" smtClean="0"/>
              <a:t>cabecera, y no hay ningún cambio de estilo al tomar el foco o pasar por encima con el ratón.</a:t>
            </a:r>
            <a:endParaRPr lang="en-US" dirty="0" smtClean="0"/>
          </a:p>
        </p:txBody>
      </p:sp>
      <p:sp>
        <p:nvSpPr>
          <p:cNvPr id="9" name="CuadroTexto 2"/>
          <p:cNvSpPr txBox="1"/>
          <p:nvPr/>
        </p:nvSpPr>
        <p:spPr>
          <a:xfrm>
            <a:off x="683567" y="5499229"/>
            <a:ext cx="792088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="news.html</a:t>
            </a:r>
            <a:r>
              <a:rPr lang="en-US" sz="2800" dirty="0" smtClean="0"/>
              <a:t>"&gt;Heat </a:t>
            </a:r>
            <a:r>
              <a:rPr lang="en-US" sz="2800" dirty="0"/>
              <a:t>wave linked to temperatures&lt;/a&gt;</a:t>
            </a:r>
            <a:endParaRPr lang="es-E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3191"/>
            <a:ext cx="8640960" cy="135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78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Ejemplo de “no accesible” a “accesible”</a:t>
            </a:r>
            <a:r>
              <a:rPr lang="es-ES_tradnl" sz="3600" dirty="0">
                <a:latin typeface="Arial" charset="0"/>
                <a:cs typeface="Arial" charset="0"/>
              </a:rPr>
              <a:t>  </a:t>
            </a:r>
            <a:br>
              <a:rPr lang="es-ES_tradnl" sz="3600" dirty="0">
                <a:latin typeface="Arial" charset="0"/>
                <a:cs typeface="Arial" charset="0"/>
              </a:rPr>
            </a:br>
            <a:r>
              <a:rPr lang="es-ES_tradnl" sz="3200" dirty="0">
                <a:latin typeface="Arial" charset="0"/>
                <a:cs typeface="Arial" charset="0"/>
              </a:rPr>
              <a:t>Error en </a:t>
            </a:r>
            <a:r>
              <a:rPr lang="es-ES_tradnl" sz="3200" dirty="0" smtClean="0">
                <a:latin typeface="Arial" charset="0"/>
                <a:cs typeface="Arial" charset="0"/>
              </a:rPr>
              <a:t>enlace no visualizado (solución)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683567" y="2852936"/>
            <a:ext cx="7920881" cy="936104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sz="2400" dirty="0" smtClean="0"/>
              <a:t>Resaltar los enlaces cuando </a:t>
            </a:r>
            <a:r>
              <a:rPr lang="es-ES" sz="2400" dirty="0"/>
              <a:t>se seleccionan utilizando el teclado o </a:t>
            </a:r>
            <a:r>
              <a:rPr lang="es-ES" sz="2400" dirty="0" smtClean="0"/>
              <a:t>se pasa sobre ellos con el ratón.</a:t>
            </a:r>
            <a:endParaRPr lang="en-US" sz="2400" dirty="0" smtClean="0"/>
          </a:p>
        </p:txBody>
      </p:sp>
      <p:sp>
        <p:nvSpPr>
          <p:cNvPr id="9" name="CuadroTexto 2"/>
          <p:cNvSpPr txBox="1"/>
          <p:nvPr/>
        </p:nvSpPr>
        <p:spPr>
          <a:xfrm>
            <a:off x="683567" y="5356373"/>
            <a:ext cx="820891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</a:t>
            </a:r>
            <a:r>
              <a:rPr lang="en-US" sz="2400" dirty="0"/>
              <a:t>news h2 a:hover {color: #ba2710; background-image: none;}</a:t>
            </a:r>
          </a:p>
          <a:p>
            <a:r>
              <a:rPr lang="en-US" sz="2400" dirty="0"/>
              <a:t>.news h2 a:focus {color: #ba2710}</a:t>
            </a:r>
            <a:endParaRPr lang="es-E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7"/>
            <a:ext cx="8640960" cy="135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2"/>
          <p:cNvSpPr txBox="1"/>
          <p:nvPr/>
        </p:nvSpPr>
        <p:spPr>
          <a:xfrm>
            <a:off x="683568" y="3844205"/>
            <a:ext cx="820891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&lt;div class="news</a:t>
            </a:r>
            <a:r>
              <a:rPr lang="en-US" sz="2800" dirty="0" smtClean="0"/>
              <a:t>"&gt;</a:t>
            </a:r>
          </a:p>
          <a:p>
            <a:r>
              <a:rPr lang="en-US" sz="2800" dirty="0" smtClean="0"/>
              <a:t>&lt;</a:t>
            </a:r>
            <a:r>
              <a:rPr lang="en-US" sz="2800" dirty="0"/>
              <a:t>h2&gt;&lt;a </a:t>
            </a:r>
            <a:r>
              <a:rPr lang="en-US" sz="2800" dirty="0" err="1"/>
              <a:t>href</a:t>
            </a:r>
            <a:r>
              <a:rPr lang="en-US" sz="2800" dirty="0"/>
              <a:t>="</a:t>
            </a:r>
            <a:r>
              <a:rPr lang="en-US" sz="2800" dirty="0" smtClean="0"/>
              <a:t>news.html"&gt;</a:t>
            </a:r>
            <a:r>
              <a:rPr lang="en-US" sz="2800" dirty="0"/>
              <a:t>Heat wave linked to temperatures&lt;/a&gt;&lt;/h2</a:t>
            </a:r>
            <a:r>
              <a:rPr lang="en-US" sz="2800" dirty="0" smtClean="0"/>
              <a:t>&gt;&lt;/</a:t>
            </a:r>
            <a:r>
              <a:rPr lang="en-US" sz="2800" dirty="0"/>
              <a:t>div&gt;</a:t>
            </a:r>
            <a:endParaRPr lang="es-ES" sz="28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5496" y="569318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CSS</a:t>
            </a:r>
            <a:endParaRPr lang="es-E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79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Ejemplo de “no accesible” a “accesible”</a:t>
            </a:r>
            <a:r>
              <a:rPr lang="es-ES_tradnl" sz="3600" dirty="0">
                <a:latin typeface="Arial" charset="0"/>
                <a:cs typeface="Arial" charset="0"/>
              </a:rPr>
              <a:t>  </a:t>
            </a:r>
            <a:br>
              <a:rPr lang="es-ES_tradnl" sz="3600" dirty="0">
                <a:latin typeface="Arial" charset="0"/>
                <a:cs typeface="Arial" charset="0"/>
              </a:rPr>
            </a:br>
            <a:r>
              <a:rPr lang="es-ES_tradnl" sz="3200" dirty="0">
                <a:latin typeface="Arial" charset="0"/>
                <a:cs typeface="Arial" charset="0"/>
              </a:rPr>
              <a:t>Error en </a:t>
            </a:r>
            <a:r>
              <a:rPr lang="es-ES_tradnl" sz="3200" dirty="0" smtClean="0">
                <a:latin typeface="Arial" charset="0"/>
                <a:cs typeface="Arial" charset="0"/>
              </a:rPr>
              <a:t>secuencia de lectura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67544" y="3933056"/>
            <a:ext cx="8208912" cy="3168352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600" dirty="0"/>
              <a:t>"After three years of effort city scientists now agree that the primary cause of the 2003 </a:t>
            </a:r>
            <a:r>
              <a:rPr lang="en-US" sz="2600" dirty="0" err="1"/>
              <a:t>heatwave</a:t>
            </a:r>
            <a:r>
              <a:rPr lang="en-US" sz="2600" dirty="0"/>
              <a:t> was hot air from our Mayor: These kinds of crimes need more creative, effective punishments. For example, we could require compulsory Brain donations: huge drop off in brain donations down due to the 'success' of 'Slow Traffic, Safe Streets' policy"</a:t>
            </a:r>
            <a:endParaRPr lang="en-US" sz="26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83" y="1556792"/>
            <a:ext cx="867929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0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Ejemplo de “no accesible” a “accesible”</a:t>
            </a:r>
            <a:r>
              <a:rPr lang="es-ES_tradnl" sz="3600" dirty="0">
                <a:latin typeface="Arial" charset="0"/>
                <a:cs typeface="Arial" charset="0"/>
              </a:rPr>
              <a:t>  </a:t>
            </a:r>
            <a:br>
              <a:rPr lang="es-ES_tradnl" sz="3600" dirty="0">
                <a:latin typeface="Arial" charset="0"/>
                <a:cs typeface="Arial" charset="0"/>
              </a:rPr>
            </a:br>
            <a:r>
              <a:rPr lang="es-ES_tradnl" sz="3200" dirty="0">
                <a:latin typeface="Arial" charset="0"/>
                <a:cs typeface="Arial" charset="0"/>
              </a:rPr>
              <a:t>Error en </a:t>
            </a:r>
            <a:r>
              <a:rPr lang="es-ES_tradnl" sz="3200" dirty="0" smtClean="0">
                <a:latin typeface="Arial" charset="0"/>
                <a:cs typeface="Arial" charset="0"/>
              </a:rPr>
              <a:t>secuencia de lectura (solución)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7" name="CuadroTexto 2"/>
          <p:cNvSpPr txBox="1"/>
          <p:nvPr/>
        </p:nvSpPr>
        <p:spPr>
          <a:xfrm>
            <a:off x="395536" y="1426706"/>
            <a:ext cx="3312368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&lt;table&gt;</a:t>
            </a:r>
          </a:p>
          <a:p>
            <a:r>
              <a:rPr lang="en-US" sz="2200" dirty="0"/>
              <a:t>&lt;</a:t>
            </a:r>
            <a:r>
              <a:rPr lang="en-US" sz="2200" dirty="0" err="1"/>
              <a:t>tr</a:t>
            </a:r>
            <a:r>
              <a:rPr lang="en-US" sz="2200" dirty="0" smtClean="0"/>
              <a:t>&gt;</a:t>
            </a:r>
          </a:p>
          <a:p>
            <a:endParaRPr lang="en-US" sz="2200" dirty="0"/>
          </a:p>
          <a:p>
            <a:r>
              <a:rPr lang="en-US" sz="2200" dirty="0" smtClean="0"/>
              <a:t>&lt;</a:t>
            </a:r>
            <a:r>
              <a:rPr lang="en-US" sz="2200" dirty="0"/>
              <a:t>td&gt;After three years of </a:t>
            </a:r>
            <a:r>
              <a:rPr lang="en-US" sz="2200" dirty="0" smtClean="0"/>
              <a:t>...&lt;/</a:t>
            </a:r>
            <a:r>
              <a:rPr lang="en-US" sz="2200" dirty="0"/>
              <a:t>td&gt;</a:t>
            </a:r>
          </a:p>
          <a:p>
            <a:endParaRPr lang="en-US" sz="2200" dirty="0" smtClean="0"/>
          </a:p>
          <a:p>
            <a:r>
              <a:rPr lang="en-US" sz="2200" dirty="0" smtClean="0"/>
              <a:t>&lt;</a:t>
            </a:r>
            <a:r>
              <a:rPr lang="en-US" sz="2200" dirty="0"/>
              <a:t>td&gt;Mayor: These kinds </a:t>
            </a:r>
            <a:r>
              <a:rPr lang="en-US" sz="2200" dirty="0" smtClean="0"/>
              <a:t>of ...&lt;/</a:t>
            </a:r>
            <a:r>
              <a:rPr lang="en-US" sz="2200" dirty="0"/>
              <a:t>td&gt;</a:t>
            </a:r>
          </a:p>
          <a:p>
            <a:endParaRPr lang="en-US" sz="2200" dirty="0" smtClean="0"/>
          </a:p>
          <a:p>
            <a:r>
              <a:rPr lang="en-US" sz="2200" dirty="0" smtClean="0"/>
              <a:t>&lt;</a:t>
            </a:r>
            <a:r>
              <a:rPr lang="en-US" sz="2200" dirty="0"/>
              <a:t>td&gt;Brain donations: </a:t>
            </a:r>
            <a:r>
              <a:rPr lang="en-US" sz="2200" dirty="0" smtClean="0"/>
              <a:t>huge ...&lt;/td&gt;</a:t>
            </a:r>
          </a:p>
          <a:p>
            <a:endParaRPr lang="en-US" sz="2200" dirty="0"/>
          </a:p>
          <a:p>
            <a:r>
              <a:rPr lang="en-US" sz="2200" dirty="0"/>
              <a:t>&lt;/</a:t>
            </a:r>
            <a:r>
              <a:rPr lang="en-US" sz="2200" dirty="0" err="1"/>
              <a:t>tr</a:t>
            </a:r>
            <a:r>
              <a:rPr lang="en-US" sz="2200" dirty="0"/>
              <a:t>&gt;</a:t>
            </a:r>
          </a:p>
          <a:p>
            <a:r>
              <a:rPr lang="en-US" sz="2200" dirty="0"/>
              <a:t>&lt;/table&gt;</a:t>
            </a:r>
            <a:endParaRPr lang="es-ES" sz="2200" dirty="0"/>
          </a:p>
        </p:txBody>
      </p:sp>
      <p:sp>
        <p:nvSpPr>
          <p:cNvPr id="8" name="CuadroTexto 2"/>
          <p:cNvSpPr txBox="1"/>
          <p:nvPr/>
        </p:nvSpPr>
        <p:spPr>
          <a:xfrm>
            <a:off x="4860032" y="1477808"/>
            <a:ext cx="4032448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&lt;</a:t>
            </a:r>
            <a:r>
              <a:rPr lang="en-US" sz="2300" dirty="0"/>
              <a:t>div class="news</a:t>
            </a:r>
            <a:r>
              <a:rPr lang="en-US" sz="2300" dirty="0" smtClean="0"/>
              <a:t>"&gt;</a:t>
            </a:r>
          </a:p>
          <a:p>
            <a:r>
              <a:rPr lang="en-US" sz="2300" dirty="0" smtClean="0"/>
              <a:t>&lt;</a:t>
            </a:r>
            <a:r>
              <a:rPr lang="en-US" sz="2300" dirty="0"/>
              <a:t>p&gt;After three years of </a:t>
            </a:r>
            <a:r>
              <a:rPr lang="en-US" sz="2300" dirty="0" smtClean="0"/>
              <a:t>...&lt;/</a:t>
            </a:r>
            <a:r>
              <a:rPr lang="en-US" sz="2300" dirty="0"/>
              <a:t>p</a:t>
            </a:r>
            <a:r>
              <a:rPr lang="en-US" sz="2300" dirty="0" smtClean="0"/>
              <a:t>&gt;&lt;/</a:t>
            </a:r>
            <a:r>
              <a:rPr lang="en-US" sz="2300" dirty="0"/>
              <a:t>div</a:t>
            </a:r>
            <a:r>
              <a:rPr lang="en-US" sz="2300" dirty="0" smtClean="0"/>
              <a:t>&gt;</a:t>
            </a:r>
          </a:p>
          <a:p>
            <a:endParaRPr lang="en-US" sz="2300" dirty="0" smtClean="0"/>
          </a:p>
          <a:p>
            <a:r>
              <a:rPr lang="en-US" sz="2300" dirty="0" smtClean="0"/>
              <a:t>&lt;</a:t>
            </a:r>
            <a:r>
              <a:rPr lang="en-US" sz="2300" dirty="0"/>
              <a:t>div class="news</a:t>
            </a:r>
            <a:r>
              <a:rPr lang="en-US" sz="2300" dirty="0" smtClean="0"/>
              <a:t>"&gt;</a:t>
            </a:r>
          </a:p>
          <a:p>
            <a:r>
              <a:rPr lang="en-US" sz="2300" dirty="0"/>
              <a:t>&lt;p&gt;Mayor: These kinds of ...&lt;/p&gt;&lt;/div</a:t>
            </a:r>
            <a:r>
              <a:rPr lang="en-US" sz="2300" dirty="0" smtClean="0"/>
              <a:t>&gt;</a:t>
            </a:r>
          </a:p>
          <a:p>
            <a:endParaRPr lang="en-US" sz="2300" dirty="0" smtClean="0"/>
          </a:p>
          <a:p>
            <a:r>
              <a:rPr lang="en-US" sz="2300" dirty="0"/>
              <a:t>&lt;div class="news"&gt;</a:t>
            </a:r>
          </a:p>
          <a:p>
            <a:r>
              <a:rPr lang="en-US" sz="2300" dirty="0" smtClean="0"/>
              <a:t>&lt;</a:t>
            </a:r>
            <a:r>
              <a:rPr lang="en-US" sz="2300" dirty="0"/>
              <a:t>p</a:t>
            </a:r>
            <a:r>
              <a:rPr lang="en-US" sz="2300" dirty="0" smtClean="0"/>
              <a:t>&gt;</a:t>
            </a:r>
            <a:r>
              <a:rPr lang="en-US" sz="2300" dirty="0"/>
              <a:t> td&gt;Brain donations: </a:t>
            </a:r>
            <a:r>
              <a:rPr lang="en-US" sz="2300" dirty="0" smtClean="0"/>
              <a:t>huge...&lt;/</a:t>
            </a:r>
            <a:r>
              <a:rPr lang="en-US" sz="2300" dirty="0"/>
              <a:t>p&gt;&lt;/div&gt;</a:t>
            </a:r>
          </a:p>
          <a:p>
            <a:endParaRPr lang="es-ES" sz="2300" dirty="0" smtClean="0"/>
          </a:p>
          <a:p>
            <a:endParaRPr lang="es-ES" sz="2300" dirty="0"/>
          </a:p>
        </p:txBody>
      </p:sp>
      <p:sp>
        <p:nvSpPr>
          <p:cNvPr id="3" name="2 Flecha derecha"/>
          <p:cNvSpPr/>
          <p:nvPr/>
        </p:nvSpPr>
        <p:spPr>
          <a:xfrm>
            <a:off x="3923928" y="3645024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3923928" y="453060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CSS</a:t>
            </a:r>
            <a:endParaRPr lang="es-E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5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7811</TotalTime>
  <Words>537</Words>
  <Application>Microsoft Office PowerPoint</Application>
  <PresentationFormat>Presentación en pantalla (4:3)</PresentationFormat>
  <Paragraphs>66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1_Diseño personalizado</vt:lpstr>
      <vt:lpstr>Diseño personalizado</vt:lpstr>
      <vt:lpstr>EJEMPLO DE corrección de errores de accesibilidad WCAG 2.0</vt:lpstr>
      <vt:lpstr>Contenido</vt:lpstr>
      <vt:lpstr>Página web de ejemplo</vt:lpstr>
      <vt:lpstr>Ejemplo de “no accesible” a “accesible”   Error en texto alternativo de una imagen</vt:lpstr>
      <vt:lpstr>Ejemplo de “no accesible” a “accesible”   Error en texto alternativo (solución)</vt:lpstr>
      <vt:lpstr>Ejemplo de “no accesible” a “accesible”   Error en enlace no visualizado</vt:lpstr>
      <vt:lpstr>Ejemplo de “no accesible” a “accesible”   Error en enlace no visualizado (solución)</vt:lpstr>
      <vt:lpstr>Ejemplo de “no accesible” a “accesible”   Error en secuencia de lectura</vt:lpstr>
      <vt:lpstr>Ejemplo de “no accesible” a “accesible”   Error en secuencia de lectura (solución)</vt:lpstr>
      <vt:lpstr>Ejemplo de “no accesible” a “accesible”   Error en enlace</vt:lpstr>
      <vt:lpstr>Ejemplo de “no accesible” a “accesible”   Error en enlace (solución)</vt:lpstr>
      <vt:lpstr>Ejemplo de “no accesible” a “accesible” Versión accesible</vt:lpstr>
    </vt:vector>
  </TitlesOfParts>
  <Company>EDVI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EDVI</dc:creator>
  <cp:lastModifiedBy>jose</cp:lastModifiedBy>
  <cp:revision>628</cp:revision>
  <dcterms:created xsi:type="dcterms:W3CDTF">2006-10-03T06:48:05Z</dcterms:created>
  <dcterms:modified xsi:type="dcterms:W3CDTF">2014-11-05T15:22:52Z</dcterms:modified>
</cp:coreProperties>
</file>