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256" r:id="rId3"/>
    <p:sldId id="378" r:id="rId4"/>
    <p:sldId id="435" r:id="rId5"/>
    <p:sldId id="490" r:id="rId6"/>
    <p:sldId id="453" r:id="rId7"/>
    <p:sldId id="455" r:id="rId8"/>
    <p:sldId id="456" r:id="rId9"/>
    <p:sldId id="459" r:id="rId10"/>
    <p:sldId id="479" r:id="rId11"/>
    <p:sldId id="462" r:id="rId12"/>
    <p:sldId id="463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</p:sldIdLst>
  <p:sldSz cx="9144000" cy="6858000" type="screen4x3"/>
  <p:notesSz cx="6669088" cy="99282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8" autoAdjust="0"/>
    <p:restoredTop sz="94684" autoAdjust="0"/>
  </p:normalViewPr>
  <p:slideViewPr>
    <p:cSldViewPr>
      <p:cViewPr varScale="1">
        <p:scale>
          <a:sx n="67" d="100"/>
          <a:sy n="67" d="100"/>
        </p:scale>
        <p:origin x="166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5" d="100"/>
          <a:sy n="95" d="100"/>
        </p:scale>
        <p:origin x="-948" y="256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0F0BE26-EAE3-4E9E-B756-44913D6102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836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35650" y="9109075"/>
            <a:ext cx="5318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A1F54AB-5EBC-41AF-A1DB-E87AC5587D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815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s-ES" smtClean="0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CB84678-D093-4872-AC83-94EC6065415C}" type="slidenum">
              <a:rPr lang="es-ES" sz="1200" smtClean="0">
                <a:latin typeface="Arial" charset="0"/>
              </a:rPr>
              <a:pPr/>
              <a:t>1</a:t>
            </a:fld>
            <a:endParaRPr lang="es-E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Principio 1: Perceptible</a:t>
            </a:r>
            <a:r>
              <a:rPr lang="es-ES" dirty="0" smtClean="0"/>
              <a:t> - La información y los componentes de la interfaz de usuario deben ser presentados a los usuarios de modo que ellos puedan percibirlos. </a:t>
            </a:r>
          </a:p>
          <a:p>
            <a:endParaRPr lang="es-ES" dirty="0" smtClean="0"/>
          </a:p>
          <a:p>
            <a:r>
              <a:rPr lang="es-ES" b="1" dirty="0" smtClean="0"/>
              <a:t>Principio 2: Operable</a:t>
            </a:r>
            <a:r>
              <a:rPr lang="es-ES" dirty="0" smtClean="0"/>
              <a:t> - Los componentes de la interfaz de usuario y la navegación deben ser operables.</a:t>
            </a:r>
          </a:p>
          <a:p>
            <a:endParaRPr lang="es-ES" dirty="0" smtClean="0"/>
          </a:p>
          <a:p>
            <a:r>
              <a:rPr lang="es-ES" b="1" dirty="0" smtClean="0"/>
              <a:t>Principio 3: Comprensible</a:t>
            </a:r>
            <a:r>
              <a:rPr lang="es-ES" dirty="0" smtClean="0"/>
              <a:t> - La información y el manejo de la interfaz de usuario deben ser comprensibles. </a:t>
            </a:r>
          </a:p>
          <a:p>
            <a:endParaRPr lang="es-ES" dirty="0" smtClean="0"/>
          </a:p>
          <a:p>
            <a:r>
              <a:rPr lang="es-ES" b="1" dirty="0" smtClean="0"/>
              <a:t>Principio 4: Robusto</a:t>
            </a:r>
            <a:r>
              <a:rPr lang="es-ES" dirty="0" smtClean="0"/>
              <a:t> - El contenido debe ser suficientemente robusto como para ser interpretado de forma fiable por una amplia variedad de aplicaciones de usuario, incluyendo las ayudas técnicas.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1F54AB-5EBC-41AF-A1DB-E87AC5587DAB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41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5E9F8-0B3E-4808-A6B2-80A52D751259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5B650-FAEB-48BF-A1D8-5688A99C07D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39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9E02C-1566-46A7-86CB-BABADEA70DE4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49082-A3D7-403A-9C24-BE971077FD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49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624FC-A79C-4602-A651-77D118304FE0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24780-5E55-449C-962D-C0E2523B36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5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76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89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928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557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981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045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224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6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21497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C7771-74FB-465E-8BDB-91F73AC1A083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5008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70E00-C75B-448F-B4C5-C2A6B3805E2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22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18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1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26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BE0A-80BA-4F07-9A42-DFE159E82CE6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C0031-5329-4ED6-B364-ED19DB5461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81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9E147-DB02-4672-8EE4-091A407D4015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5008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07A7B-CDB5-47D2-A489-48DFC3346D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13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E1925-AF64-42FA-AE93-F51CB686F230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6D42D-C34A-4D3E-A09D-DF3C0B76C8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06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6D900-D553-466A-BAC3-32813A35235A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C8942-62F0-4F02-A737-D5733526953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22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FEB6F-5C1D-4B78-9999-3E1BB45F2E75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6962-6AC9-4CE0-BF0C-E426A66677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5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EA7D6-CD0D-4508-9B28-CB2D76B427C9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C287A-4AFD-4181-B43E-AD3957C57D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26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AA853-DFB3-40CE-903B-6BBFD27D6025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2A6F0-3337-41A3-B588-91050FAE4C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14338" y="0"/>
            <a:ext cx="82296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21D7672-983F-4E44-9501-B6DB809340F8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CE6AA2-C585-48D6-B5AB-120971D614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82" r:id="rId2"/>
    <p:sldLayoutId id="2147484183" r:id="rId3"/>
    <p:sldLayoutId id="214748418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portada"/>
          <p:cNvPicPr>
            <a:picLocks noChangeAspect="1" noChangeArrowheads="1"/>
          </p:cNvPicPr>
          <p:nvPr/>
        </p:nvPicPr>
        <p:blipFill>
          <a:blip r:embed="rId14">
            <a:lum bright="30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WCAG20-TECHS/css.html" TargetMode="External"/><Relationship Id="rId2" Type="http://schemas.openxmlformats.org/officeDocument/2006/relationships/hyperlink" Target="http://www.w3.org/TR/WCAG20-TECHS/htm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TR/WCAG20-TECHS/failures.html" TargetMode="External"/><Relationship Id="rId4" Type="http://schemas.openxmlformats.org/officeDocument/2006/relationships/hyperlink" Target="http://www.w3.org/TR/WCAG20-TECHS/client-side-script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10" Type="http://schemas.openxmlformats.org/officeDocument/2006/relationships/slide" Target="slide17.xml"/><Relationship Id="rId4" Type="http://schemas.openxmlformats.org/officeDocument/2006/relationships/slide" Target="slide9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468313" y="1773238"/>
            <a:ext cx="81343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s-ES" sz="48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ES" sz="4800" b="1">
                <a:solidFill>
                  <a:schemeClr val="bg1"/>
                </a:solidFill>
                <a:latin typeface="Arial" charset="0"/>
              </a:rPr>
            </a:br>
            <a:endParaRPr lang="es-ES" sz="4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643063"/>
            <a:ext cx="7989887" cy="1470025"/>
          </a:xfrm>
        </p:spPr>
        <p:txBody>
          <a:bodyPr/>
          <a:lstStyle/>
          <a:p>
            <a:pPr eaLnBrk="1" hangingPunct="1">
              <a:defRPr/>
            </a:pPr>
            <a:r>
              <a:rPr lang="es-ES" sz="4000" b="1" i="1" cap="all" dirty="0" smtClean="0">
                <a:solidFill>
                  <a:schemeClr val="accent2"/>
                </a:solidFill>
              </a:rPr>
              <a:t>EJEMPLOS </a:t>
            </a:r>
            <a:r>
              <a:rPr lang="es-ES" sz="4000" b="1" i="1" cap="all" dirty="0" smtClean="0">
                <a:solidFill>
                  <a:schemeClr val="accent2"/>
                </a:solidFill>
              </a:rPr>
              <a:t>DE CUMPLIMIENTO DE CRITERIOS </a:t>
            </a:r>
            <a:r>
              <a:rPr lang="es-ES" sz="4000" b="1" i="1" cap="all" dirty="0" smtClean="0">
                <a:solidFill>
                  <a:schemeClr val="accent2"/>
                </a:solidFill>
              </a:rPr>
              <a:t>DE CONFORMIDAD WCAG 2.0</a:t>
            </a:r>
          </a:p>
        </p:txBody>
      </p:sp>
      <p:sp>
        <p:nvSpPr>
          <p:cNvPr id="7" name="1 Subtítulo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7056784" cy="1752600"/>
          </a:xfrm>
        </p:spPr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código</a:t>
            </a:r>
            <a:r>
              <a:rPr lang="en-US" dirty="0" smtClean="0"/>
              <a:t> HTML, CSS y JavaScript</a:t>
            </a:r>
            <a:endParaRPr lang="en-US" dirty="0"/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José </a:t>
            </a:r>
            <a:r>
              <a:rPr lang="en-US" sz="2000" dirty="0" smtClean="0">
                <a:solidFill>
                  <a:schemeClr val="tx1"/>
                </a:solidFill>
              </a:rPr>
              <a:t>Ramón Hilera</a:t>
            </a:r>
            <a:endParaRPr lang="es-E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>
                <a:latin typeface="Arial" charset="0"/>
                <a:cs typeface="Arial" charset="0"/>
              </a:rPr>
              <a:t>WCAG 2.0 Ejemplo de criterio de conformidad “COMPRENSIBLE”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9292"/>
            <a:ext cx="8229600" cy="1389668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s-ES" b="1" dirty="0" smtClean="0"/>
              <a:t>3.1.1 Idioma de la página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s-ES" i="1" dirty="0"/>
              <a:t>“El idioma predeterminado de cada página </a:t>
            </a:r>
            <a:r>
              <a:rPr lang="es-ES" i="1" dirty="0" smtClean="0"/>
              <a:t>web puede </a:t>
            </a:r>
            <a:r>
              <a:rPr lang="es-ES" i="1" dirty="0"/>
              <a:t>ser determinado por software.”</a:t>
            </a:r>
            <a:endParaRPr lang="es-ES" i="1" dirty="0" smtClean="0"/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s-ES" dirty="0" smtClean="0"/>
          </a:p>
          <a:p>
            <a:pPr marL="804863" lvl="1" indent="-347663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683568" y="3212976"/>
            <a:ext cx="756084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&lt;</a:t>
            </a:r>
            <a:r>
              <a:rPr lang="en-US" sz="1800" dirty="0"/>
              <a:t>html </a:t>
            </a:r>
            <a:r>
              <a:rPr lang="en-US" sz="1800" b="1" dirty="0" err="1"/>
              <a:t>lang</a:t>
            </a:r>
            <a:r>
              <a:rPr lang="en-US" sz="1800" b="1" dirty="0" smtClean="0"/>
              <a:t>=“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"</a:t>
            </a:r>
            <a:r>
              <a:rPr lang="en-US" sz="1800" dirty="0" smtClean="0"/>
              <a:t>&gt; </a:t>
            </a:r>
          </a:p>
          <a:p>
            <a:endParaRPr lang="en-US" sz="1800" dirty="0"/>
          </a:p>
          <a:p>
            <a:r>
              <a:rPr lang="en-US" sz="1800" dirty="0"/>
              <a:t>&lt;head&gt;</a:t>
            </a:r>
          </a:p>
          <a:p>
            <a:r>
              <a:rPr lang="en-US" sz="1800" dirty="0"/>
              <a:t>  &lt;</a:t>
            </a:r>
            <a:r>
              <a:rPr lang="en-US" sz="1800" dirty="0" smtClean="0"/>
              <a:t>title&gt;</a:t>
            </a:r>
            <a:r>
              <a:rPr lang="en-US" sz="1800" dirty="0" err="1" smtClean="0"/>
              <a:t>Página</a:t>
            </a:r>
            <a:r>
              <a:rPr lang="en-US" sz="1800" dirty="0" smtClean="0"/>
              <a:t> del </a:t>
            </a:r>
            <a:r>
              <a:rPr lang="en-US" sz="1800" dirty="0" err="1" smtClean="0"/>
              <a:t>congreso</a:t>
            </a:r>
            <a:r>
              <a:rPr lang="en-US" sz="1800" dirty="0" smtClean="0"/>
              <a:t> ATICA&lt;/</a:t>
            </a:r>
            <a:r>
              <a:rPr lang="en-US" sz="1800" dirty="0"/>
              <a:t>title&gt;</a:t>
            </a:r>
          </a:p>
          <a:p>
            <a:r>
              <a:rPr lang="en-US" sz="1800" dirty="0" smtClean="0"/>
              <a:t>&lt;/</a:t>
            </a:r>
            <a:r>
              <a:rPr lang="en-US" sz="1800" dirty="0"/>
              <a:t>head&gt;  </a:t>
            </a:r>
          </a:p>
          <a:p>
            <a:endParaRPr lang="en-US" sz="1800" dirty="0" smtClean="0"/>
          </a:p>
          <a:p>
            <a:r>
              <a:rPr lang="en-US" sz="1800" dirty="0" smtClean="0"/>
              <a:t>&lt;</a:t>
            </a:r>
            <a:r>
              <a:rPr lang="en-US" sz="1800" dirty="0"/>
              <a:t>body&gt;     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...</a:t>
            </a:r>
            <a:r>
              <a:rPr lang="en-US" sz="1800" dirty="0" err="1" smtClean="0"/>
              <a:t>Contenido</a:t>
            </a:r>
            <a:r>
              <a:rPr lang="en-US" sz="1800" dirty="0" smtClean="0"/>
              <a:t> </a:t>
            </a:r>
            <a:r>
              <a:rPr lang="en-US" sz="1800" dirty="0" err="1" smtClean="0"/>
              <a:t>escrito</a:t>
            </a:r>
            <a:r>
              <a:rPr lang="en-US" sz="1800" dirty="0" smtClean="0"/>
              <a:t> en </a:t>
            </a:r>
            <a:r>
              <a:rPr lang="en-US" sz="1800" dirty="0" err="1" smtClean="0"/>
              <a:t>español</a:t>
            </a:r>
            <a:r>
              <a:rPr lang="en-US" sz="1800" dirty="0" smtClean="0"/>
              <a:t>...   </a:t>
            </a:r>
            <a:endParaRPr lang="en-US" sz="1800" dirty="0"/>
          </a:p>
          <a:p>
            <a:r>
              <a:rPr lang="en-US" sz="1800" dirty="0"/>
              <a:t>&lt;/body&gt;</a:t>
            </a:r>
          </a:p>
          <a:p>
            <a:r>
              <a:rPr lang="en-US" sz="1800" dirty="0"/>
              <a:t>&lt;/html&gt;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90739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>
                <a:latin typeface="Arial" charset="0"/>
                <a:cs typeface="Arial" charset="0"/>
              </a:rPr>
              <a:t>WCAG 2.0 Ejemplo de criterio de conformidad “ROBUSTO”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44205"/>
            <a:ext cx="8229600" cy="2072827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  <a:defRPr/>
            </a:pPr>
            <a:r>
              <a:rPr lang="es-ES" b="1" dirty="0" smtClean="0"/>
              <a:t>4.1.2 Nombre, función, valor</a:t>
            </a:r>
          </a:p>
          <a:p>
            <a:pPr marL="0" indent="0">
              <a:buNone/>
              <a:defRPr/>
            </a:pPr>
            <a:r>
              <a:rPr lang="es-ES" i="1" dirty="0"/>
              <a:t>“Para todos los componentes de la interfaz de usuario</a:t>
            </a:r>
            <a:r>
              <a:rPr lang="es-ES" i="1" dirty="0" smtClean="0"/>
              <a:t>: el </a:t>
            </a:r>
            <a:r>
              <a:rPr lang="es-ES" i="1" dirty="0"/>
              <a:t>nombre y la función pueden ser determinados por </a:t>
            </a:r>
            <a:r>
              <a:rPr lang="es-ES" i="1" dirty="0" smtClean="0"/>
              <a:t>software”</a:t>
            </a:r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s-ES" dirty="0" smtClean="0"/>
          </a:p>
          <a:p>
            <a:pPr marL="804863" lvl="1" indent="-347663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3072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B01A98D2-BCD5-40A0-B068-94D886DAB2A9}" type="slidenum">
              <a:rPr lang="es-ES" sz="1400" smtClean="0">
                <a:latin typeface="Arial" charset="0"/>
                <a:cs typeface="Arial" charset="0"/>
              </a:rPr>
              <a:pPr/>
              <a:t>11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71600" y="5518973"/>
            <a:ext cx="72728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&lt;</a:t>
            </a:r>
            <a:r>
              <a:rPr lang="en-US" sz="1800" b="1" dirty="0"/>
              <a:t>label</a:t>
            </a:r>
            <a:r>
              <a:rPr lang="en-US" sz="1800" dirty="0"/>
              <a:t> for</a:t>
            </a:r>
            <a:r>
              <a:rPr lang="en-US" sz="1800" dirty="0" smtClean="0"/>
              <a:t>=“</a:t>
            </a:r>
            <a:r>
              <a:rPr lang="en-US" sz="1800" dirty="0" err="1" smtClean="0"/>
              <a:t>apellido</a:t>
            </a:r>
            <a:r>
              <a:rPr lang="en-US" sz="1800" dirty="0" smtClean="0"/>
              <a:t>"&gt;</a:t>
            </a:r>
            <a:r>
              <a:rPr lang="en-US" sz="1800" dirty="0" err="1" smtClean="0"/>
              <a:t>Escribir</a:t>
            </a:r>
            <a:r>
              <a:rPr lang="en-US" sz="1800" dirty="0" smtClean="0"/>
              <a:t> </a:t>
            </a:r>
            <a:r>
              <a:rPr lang="en-US" sz="1800" dirty="0" err="1" smtClean="0"/>
              <a:t>apellido</a:t>
            </a:r>
            <a:r>
              <a:rPr lang="en-US" sz="1800" dirty="0" smtClean="0"/>
              <a:t>:&lt;/</a:t>
            </a:r>
            <a:r>
              <a:rPr lang="en-US" sz="1800" dirty="0"/>
              <a:t>label&gt; </a:t>
            </a:r>
          </a:p>
          <a:p>
            <a:r>
              <a:rPr lang="en-US" sz="1800" dirty="0"/>
              <a:t>&lt;input type="text" name</a:t>
            </a:r>
            <a:r>
              <a:rPr lang="en-US" sz="1800" dirty="0" smtClean="0"/>
              <a:t>=“</a:t>
            </a:r>
            <a:r>
              <a:rPr lang="en-US" sz="1800" dirty="0" err="1" smtClean="0"/>
              <a:t>apellido</a:t>
            </a:r>
            <a:r>
              <a:rPr lang="en-US" sz="1800" dirty="0" smtClean="0"/>
              <a:t>" </a:t>
            </a:r>
            <a:r>
              <a:rPr lang="en-US" sz="1800" dirty="0"/>
              <a:t>id</a:t>
            </a:r>
            <a:r>
              <a:rPr lang="en-US" sz="1800" dirty="0" smtClean="0"/>
              <a:t>=“</a:t>
            </a:r>
            <a:r>
              <a:rPr lang="en-US" sz="1800" b="1" dirty="0" err="1" smtClean="0"/>
              <a:t>apellido</a:t>
            </a:r>
            <a:r>
              <a:rPr lang="en-US" sz="1800" dirty="0" smtClean="0"/>
              <a:t>" </a:t>
            </a:r>
            <a:r>
              <a:rPr lang="en-US" sz="1800" dirty="0"/>
              <a:t>/&gt;</a:t>
            </a:r>
            <a:endParaRPr lang="es-ES" sz="1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26" y="4744858"/>
            <a:ext cx="4583906" cy="5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 smtClean="0">
                <a:latin typeface="Arial" charset="0"/>
                <a:cs typeface="Arial" charset="0"/>
              </a:rPr>
              <a:t>Más ejemplos (en inglés) con</a:t>
            </a:r>
            <a:br>
              <a:rPr lang="es-ES_tradnl" dirty="0" smtClean="0">
                <a:latin typeface="Arial" charset="0"/>
                <a:cs typeface="Arial" charset="0"/>
              </a:rPr>
            </a:br>
            <a:r>
              <a:rPr lang="es-ES_tradnl" dirty="0" smtClean="0">
                <a:latin typeface="Arial" charset="0"/>
                <a:cs typeface="Arial" charset="0"/>
              </a:rPr>
              <a:t>HTML, CSS y </a:t>
            </a:r>
            <a:r>
              <a:rPr lang="es-ES_tradnl" dirty="0" err="1" smtClean="0">
                <a:latin typeface="Arial" charset="0"/>
                <a:cs typeface="Arial" charset="0"/>
              </a:rPr>
              <a:t>Javascript</a:t>
            </a:r>
            <a:endParaRPr lang="es-ES" dirty="0" smtClean="0">
              <a:latin typeface="Arial" charset="0"/>
              <a:cs typeface="Arial" charset="0"/>
            </a:endParaRP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err="1" smtClean="0">
                <a:latin typeface="Arial" charset="0"/>
                <a:cs typeface="Arial" charset="0"/>
              </a:rPr>
              <a:t>Publicados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latin typeface="Arial" charset="0"/>
                <a:cs typeface="Arial" charset="0"/>
              </a:rPr>
              <a:t>por</a:t>
            </a:r>
            <a:r>
              <a:rPr lang="en-US" sz="2400" dirty="0" smtClean="0">
                <a:latin typeface="Arial" charset="0"/>
                <a:cs typeface="Arial" charset="0"/>
              </a:rPr>
              <a:t> el W3C</a:t>
            </a:r>
          </a:p>
          <a:p>
            <a:pPr eaLnBrk="1" hangingPunct="1"/>
            <a:r>
              <a:rPr lang="en-US" sz="2400" dirty="0" err="1" smtClean="0">
                <a:latin typeface="Arial" charset="0"/>
                <a:cs typeface="Arial" charset="0"/>
              </a:rPr>
              <a:t>Ejemplos</a:t>
            </a:r>
            <a:r>
              <a:rPr lang="en-US" sz="2400" dirty="0" smtClean="0">
                <a:latin typeface="Arial" charset="0"/>
                <a:cs typeface="Arial" charset="0"/>
              </a:rPr>
              <a:t> HTML</a:t>
            </a: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  <a:hlinkClick r:id="rId2"/>
              </a:rPr>
              <a:t>HTML and XHTML Techniques for WCAG </a:t>
            </a:r>
            <a:r>
              <a:rPr lang="en-US" sz="2400" dirty="0" smtClean="0">
                <a:latin typeface="Arial" charset="0"/>
                <a:cs typeface="Arial" charset="0"/>
                <a:hlinkClick r:id="rId2"/>
              </a:rPr>
              <a:t>2.0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 dirty="0" err="1" smtClean="0">
                <a:latin typeface="Arial" charset="0"/>
                <a:cs typeface="Arial" charset="0"/>
              </a:rPr>
              <a:t>Ejemplos</a:t>
            </a:r>
            <a:r>
              <a:rPr lang="en-US" sz="2400" dirty="0" smtClean="0">
                <a:latin typeface="Arial" charset="0"/>
                <a:cs typeface="Arial" charset="0"/>
              </a:rPr>
              <a:t> con CSS</a:t>
            </a:r>
          </a:p>
          <a:p>
            <a:pPr lvl="1" eaLnBrk="1" hangingPunct="1"/>
            <a:r>
              <a:rPr lang="fr-FR" sz="2400" dirty="0">
                <a:latin typeface="Arial" charset="0"/>
                <a:cs typeface="Arial" charset="0"/>
                <a:hlinkClick r:id="rId3"/>
              </a:rPr>
              <a:t>CSS Techniques for WCAG </a:t>
            </a:r>
            <a:r>
              <a:rPr lang="fr-FR" sz="2400" dirty="0" smtClean="0">
                <a:latin typeface="Arial" charset="0"/>
                <a:cs typeface="Arial" charset="0"/>
                <a:hlinkClick r:id="rId3"/>
              </a:rPr>
              <a:t>2.0</a:t>
            </a:r>
            <a:endParaRPr lang="fr-FR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fr-FR" sz="2400" dirty="0" err="1" smtClean="0">
                <a:latin typeface="Arial" charset="0"/>
                <a:cs typeface="Arial" charset="0"/>
              </a:rPr>
              <a:t>Ejemplos</a:t>
            </a:r>
            <a:r>
              <a:rPr lang="fr-FR" sz="2400" dirty="0" smtClean="0">
                <a:latin typeface="Arial" charset="0"/>
                <a:cs typeface="Arial" charset="0"/>
              </a:rPr>
              <a:t> con JavaScript</a:t>
            </a: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  <a:hlinkClick r:id="rId4"/>
              </a:rPr>
              <a:t>Client-side Scripting Techniques for WCAG 2.0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lvl="1" eaLnBrk="1" hangingPunct="1"/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 dirty="0" err="1" smtClean="0">
                <a:latin typeface="Arial" charset="0"/>
                <a:cs typeface="Arial" charset="0"/>
              </a:rPr>
              <a:t>Ejemplos</a:t>
            </a:r>
            <a:r>
              <a:rPr lang="en-US" sz="2400" dirty="0" smtClean="0">
                <a:latin typeface="Arial" charset="0"/>
                <a:cs typeface="Arial" charset="0"/>
              </a:rPr>
              <a:t> de </a:t>
            </a:r>
            <a:r>
              <a:rPr lang="en-US" sz="2400" dirty="0" err="1" smtClean="0">
                <a:latin typeface="Arial" charset="0"/>
                <a:cs typeface="Arial" charset="0"/>
              </a:rPr>
              <a:t>fallos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 err="1" smtClean="0">
                <a:latin typeface="Arial" charset="0"/>
                <a:cs typeface="Arial" charset="0"/>
              </a:rPr>
              <a:t>habituales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  <a:hlinkClick r:id="rId5"/>
              </a:rPr>
              <a:t>Failures for WCAG 2.0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717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7BA7E5D-1A59-4C7D-A14E-49F922F785D6}" type="slidenum">
              <a:rPr lang="es-ES" sz="1400" smtClean="0">
                <a:latin typeface="Arial" charset="0"/>
                <a:cs typeface="Arial" charset="0"/>
              </a:rPr>
              <a:pPr/>
              <a:t>12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7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HTML del W3C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449660"/>
            <a:ext cx="55340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Ejemplo </a:t>
            </a:r>
            <a:r>
              <a:rPr lang="en-US" sz="2800" dirty="0"/>
              <a:t>H2: </a:t>
            </a:r>
            <a:r>
              <a:rPr lang="en-US" sz="2800" dirty="0" err="1" smtClean="0"/>
              <a:t>Combinación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imagen</a:t>
            </a:r>
            <a:r>
              <a:rPr lang="en-US" sz="2800" dirty="0" smtClean="0"/>
              <a:t> y enlace de </a:t>
            </a:r>
            <a:r>
              <a:rPr lang="en-US" sz="2800" dirty="0" err="1" smtClean="0"/>
              <a:t>texto</a:t>
            </a:r>
            <a:r>
              <a:rPr lang="en-US" sz="2800" dirty="0" smtClean="0"/>
              <a:t> para el </a:t>
            </a:r>
            <a:r>
              <a:rPr lang="en-US" sz="2800" dirty="0" err="1" smtClean="0"/>
              <a:t>mismo</a:t>
            </a:r>
            <a:r>
              <a:rPr lang="en-US" sz="2800" dirty="0" smtClean="0"/>
              <a:t> </a:t>
            </a:r>
            <a:r>
              <a:rPr lang="en-US" sz="2800" dirty="0" err="1" smtClean="0"/>
              <a:t>recurso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Util</a:t>
            </a:r>
            <a:r>
              <a:rPr lang="en-US" sz="2800" dirty="0" smtClean="0"/>
              <a:t> para </a:t>
            </a:r>
            <a:r>
              <a:rPr lang="en-US" sz="2800" dirty="0" err="1" smtClean="0"/>
              <a:t>cumplir</a:t>
            </a:r>
            <a:r>
              <a:rPr lang="en-US" sz="2800" dirty="0" smtClean="0"/>
              <a:t> </a:t>
            </a:r>
            <a:r>
              <a:rPr lang="en-US" sz="2800" dirty="0" err="1" smtClean="0"/>
              <a:t>criterio</a:t>
            </a:r>
            <a:r>
              <a:rPr lang="en-US" sz="2800" dirty="0" smtClean="0"/>
              <a:t> 1.1.1)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icono</a:t>
            </a:r>
            <a:r>
              <a:rPr lang="en-US" dirty="0" smtClean="0"/>
              <a:t> y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contenidos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de enlace. (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válido</a:t>
            </a:r>
            <a:r>
              <a:rPr lang="en-US" dirty="0" smtClean="0"/>
              <a:t> para HTML4 y HTML5)</a:t>
            </a:r>
          </a:p>
          <a:p>
            <a:r>
              <a:rPr lang="en-US" dirty="0" err="1" smtClean="0"/>
              <a:t>Código</a:t>
            </a:r>
            <a:r>
              <a:rPr lang="en-US" dirty="0" smtClean="0"/>
              <a:t> HTML:</a:t>
            </a:r>
          </a:p>
          <a:p>
            <a:pPr marL="0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productos.html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icono.gif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=""&gt;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Página de productos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&lt;/a&gt; </a:t>
            </a:r>
          </a:p>
        </p:txBody>
      </p:sp>
    </p:spTree>
    <p:extLst>
      <p:ext uri="{BB962C8B-B14F-4D97-AF65-F5344CB8AC3E}">
        <p14:creationId xmlns:p14="http://schemas.microsoft.com/office/powerpoint/2010/main" val="10324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CSS del W3C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628800"/>
            <a:ext cx="43529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Ejemplo C9</a:t>
            </a:r>
            <a:r>
              <a:rPr lang="en-US" sz="2800" dirty="0"/>
              <a:t>: </a:t>
            </a:r>
            <a:r>
              <a:rPr lang="en-US" sz="2800" dirty="0" err="1" smtClean="0"/>
              <a:t>Usar</a:t>
            </a:r>
            <a:r>
              <a:rPr lang="en-US" sz="2800" dirty="0" smtClean="0"/>
              <a:t> CSS para </a:t>
            </a:r>
            <a:r>
              <a:rPr lang="en-US" sz="2800" dirty="0" err="1" smtClean="0"/>
              <a:t>incluir</a:t>
            </a:r>
            <a:r>
              <a:rPr lang="en-US" sz="2800" dirty="0" smtClean="0"/>
              <a:t> </a:t>
            </a:r>
            <a:r>
              <a:rPr lang="en-US" sz="2800" dirty="0" err="1" smtClean="0"/>
              <a:t>imágenes</a:t>
            </a:r>
            <a:r>
              <a:rPr lang="en-US" sz="2800" dirty="0" smtClean="0"/>
              <a:t> </a:t>
            </a:r>
            <a:r>
              <a:rPr lang="en-US" sz="2800" dirty="0" err="1" smtClean="0"/>
              <a:t>decorativas</a:t>
            </a:r>
            <a:r>
              <a:rPr lang="en-US" sz="2800" dirty="0" smtClean="0"/>
              <a:t> (</a:t>
            </a:r>
            <a:r>
              <a:rPr lang="en-US" sz="2800" dirty="0" err="1" smtClean="0"/>
              <a:t>Util</a:t>
            </a:r>
            <a:r>
              <a:rPr lang="en-US" sz="2800" dirty="0" smtClean="0"/>
              <a:t> para </a:t>
            </a:r>
            <a:r>
              <a:rPr lang="en-US" sz="2800" dirty="0" err="1" smtClean="0"/>
              <a:t>cumplir</a:t>
            </a:r>
            <a:r>
              <a:rPr lang="en-US" sz="2800" dirty="0" smtClean="0"/>
              <a:t> </a:t>
            </a:r>
            <a:r>
              <a:rPr lang="en-US" sz="2800" dirty="0" err="1" smtClean="0"/>
              <a:t>criterio</a:t>
            </a:r>
            <a:r>
              <a:rPr lang="en-US" sz="2800" dirty="0" smtClean="0"/>
              <a:t> 1.1.1)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Ejemplo</a:t>
            </a:r>
            <a:r>
              <a:rPr lang="en-US" sz="2800" dirty="0"/>
              <a:t>: </a:t>
            </a:r>
            <a:r>
              <a:rPr lang="en-US" sz="2800" dirty="0" err="1" smtClean="0"/>
              <a:t>Hoja</a:t>
            </a:r>
            <a:r>
              <a:rPr lang="en-US" sz="2800" dirty="0" smtClean="0"/>
              <a:t> de </a:t>
            </a:r>
            <a:r>
              <a:rPr lang="en-US" sz="2800" dirty="0" err="1" smtClean="0"/>
              <a:t>estilo</a:t>
            </a:r>
            <a:r>
              <a:rPr lang="en-US" sz="2800" dirty="0" smtClean="0"/>
              <a:t> para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página</a:t>
            </a:r>
            <a:r>
              <a:rPr lang="en-US" sz="2800" dirty="0" smtClean="0"/>
              <a:t> web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usa</a:t>
            </a:r>
            <a:r>
              <a:rPr lang="en-US" sz="2800" dirty="0" smtClean="0"/>
              <a:t> la </a:t>
            </a:r>
            <a:r>
              <a:rPr lang="en-US" sz="2800" dirty="0" err="1" smtClean="0"/>
              <a:t>propiedad</a:t>
            </a:r>
            <a:r>
              <a:rPr lang="en-US" sz="2800" dirty="0" smtClean="0"/>
              <a:t> “background” de CSS para </a:t>
            </a:r>
            <a:r>
              <a:rPr lang="en-US" sz="2800" dirty="0" err="1" smtClean="0"/>
              <a:t>crear</a:t>
            </a:r>
            <a:r>
              <a:rPr lang="en-US" sz="2800" dirty="0" smtClean="0"/>
              <a:t> un </a:t>
            </a:r>
            <a:r>
              <a:rPr lang="en-US" sz="2800" dirty="0" err="1" smtClean="0"/>
              <a:t>efecto</a:t>
            </a:r>
            <a:r>
              <a:rPr lang="en-US" sz="2800" dirty="0" smtClean="0"/>
              <a:t> “rollover” </a:t>
            </a:r>
            <a:r>
              <a:rPr lang="en-US" sz="2800" dirty="0" err="1" smtClean="0"/>
              <a:t>decorativo</a:t>
            </a:r>
            <a:r>
              <a:rPr lang="en-US" sz="2800" dirty="0" smtClean="0"/>
              <a:t>, </a:t>
            </a:r>
            <a:r>
              <a:rPr lang="en-US" sz="2800" dirty="0" err="1" smtClean="0"/>
              <a:t>cuando</a:t>
            </a:r>
            <a:r>
              <a:rPr lang="en-US" sz="2800" dirty="0" smtClean="0"/>
              <a:t> un </a:t>
            </a:r>
            <a:r>
              <a:rPr lang="en-US" sz="2800" dirty="0" err="1" smtClean="0"/>
              <a:t>usuario</a:t>
            </a:r>
            <a:r>
              <a:rPr lang="en-US" sz="2800" dirty="0" smtClean="0"/>
              <a:t> </a:t>
            </a:r>
            <a:r>
              <a:rPr lang="en-US" sz="2800" dirty="0" err="1" smtClean="0"/>
              <a:t>mueve</a:t>
            </a:r>
            <a:r>
              <a:rPr lang="en-US" sz="2800" dirty="0" smtClean="0"/>
              <a:t> el </a:t>
            </a:r>
            <a:r>
              <a:rPr lang="en-US" sz="2800" dirty="0" err="1" smtClean="0"/>
              <a:t>ratón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un enlace</a:t>
            </a:r>
          </a:p>
          <a:p>
            <a:r>
              <a:rPr lang="en-US" sz="2800" dirty="0" err="1" smtClean="0"/>
              <a:t>Código</a:t>
            </a:r>
            <a:r>
              <a:rPr lang="en-US" sz="2800" dirty="0" smtClean="0"/>
              <a:t> CSS: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a:hover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background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(‘imagen.gif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 repeat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  <a:tabLst>
                <a:tab pos="2714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#000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  <a:tabLst>
                <a:tab pos="2714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none;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JavaScript del W3C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84784"/>
            <a:ext cx="51435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Ejemplo SCR2</a:t>
            </a:r>
            <a:r>
              <a:rPr lang="en-US" sz="2800" dirty="0" smtClean="0"/>
              <a:t>: </a:t>
            </a:r>
            <a:r>
              <a:rPr lang="en-US" sz="2800" dirty="0" err="1" smtClean="0"/>
              <a:t>Usar</a:t>
            </a:r>
            <a:r>
              <a:rPr lang="en-US" sz="2800" dirty="0" smtClean="0"/>
              <a:t> </a:t>
            </a:r>
            <a:r>
              <a:rPr lang="en-US" sz="2800" dirty="0" err="1" smtClean="0"/>
              <a:t>manejadores</a:t>
            </a:r>
            <a:r>
              <a:rPr lang="en-US" sz="2800" dirty="0" smtClean="0"/>
              <a:t> de </a:t>
            </a:r>
            <a:r>
              <a:rPr lang="en-US" sz="2800" dirty="0" err="1" smtClean="0"/>
              <a:t>eventos</a:t>
            </a:r>
            <a:r>
              <a:rPr lang="en-US" sz="2800" dirty="0" smtClean="0"/>
              <a:t> </a:t>
            </a:r>
            <a:r>
              <a:rPr lang="en-US" sz="2800" dirty="0" err="1" smtClean="0"/>
              <a:t>redundantes</a:t>
            </a:r>
            <a:r>
              <a:rPr lang="en-US" sz="2800" dirty="0" smtClean="0"/>
              <a:t> para </a:t>
            </a:r>
            <a:r>
              <a:rPr lang="en-US" sz="2800" dirty="0" err="1" smtClean="0"/>
              <a:t>ratón</a:t>
            </a:r>
            <a:r>
              <a:rPr lang="en-US" sz="2800" dirty="0" smtClean="0"/>
              <a:t> y </a:t>
            </a:r>
            <a:r>
              <a:rPr lang="en-US" sz="2800" dirty="0" err="1" smtClean="0"/>
              <a:t>teclado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Util</a:t>
            </a:r>
            <a:r>
              <a:rPr lang="en-US" sz="2800" dirty="0" smtClean="0"/>
              <a:t> para </a:t>
            </a:r>
            <a:r>
              <a:rPr lang="en-US" sz="2800" dirty="0" err="1" smtClean="0"/>
              <a:t>cumplir</a:t>
            </a:r>
            <a:r>
              <a:rPr lang="en-US" sz="2800" dirty="0" smtClean="0"/>
              <a:t> </a:t>
            </a:r>
            <a:r>
              <a:rPr lang="en-US" sz="2800" dirty="0" err="1" smtClean="0"/>
              <a:t>criterio</a:t>
            </a:r>
            <a:r>
              <a:rPr lang="en-US" sz="2800" dirty="0" smtClean="0"/>
              <a:t> 2.1.1)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14974"/>
          </a:xfrm>
        </p:spPr>
        <p:txBody>
          <a:bodyPr/>
          <a:lstStyle/>
          <a:p>
            <a:r>
              <a:rPr lang="en-US" sz="1600" b="1" dirty="0" err="1" smtClean="0"/>
              <a:t>Código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Javascript</a:t>
            </a:r>
            <a:r>
              <a:rPr lang="en-US" sz="1600" b="1" dirty="0" smtClean="0"/>
              <a:t> del </a:t>
            </a:r>
            <a:r>
              <a:rPr lang="en-US" sz="1600" b="1" dirty="0" err="1" smtClean="0"/>
              <a:t>ejemplo</a:t>
            </a:r>
            <a:r>
              <a:rPr lang="en-US" sz="1600" b="1" dirty="0" smtClean="0"/>
              <a:t>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type="text/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updateImage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theImage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theImage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theImage.setAttribute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","yellowplus.gif");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theImage.setAttribute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","greyplus.gif");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&lt;/script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  <a:tabLst>
                <a:tab pos="800100" algn="l"/>
              </a:tabLst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="http://www.w3.org/wai"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onmouseover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updateImage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true);"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onfocus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updateImage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true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);“	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Para teclado</a:t>
            </a:r>
            <a:endParaRPr lang="es-E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  <a:tabLst>
                <a:tab pos="800100" algn="l"/>
              </a:tabLst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onmouseout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updateImage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',false);"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onblur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updateImage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',false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);"&gt;  </a:t>
            </a:r>
            <a:r>
              <a:rPr lang="es-E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Para teclado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="greyplus.gif"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="0"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="" id="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2018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Ejemplo SCR2</a:t>
            </a:r>
            <a:r>
              <a:rPr lang="en-US" sz="2800" dirty="0" smtClean="0"/>
              <a:t>: </a:t>
            </a:r>
            <a:r>
              <a:rPr lang="en-US" sz="2800" dirty="0" err="1" smtClean="0"/>
              <a:t>Usar</a:t>
            </a:r>
            <a:r>
              <a:rPr lang="en-US" sz="2800" dirty="0" smtClean="0"/>
              <a:t> </a:t>
            </a:r>
            <a:r>
              <a:rPr lang="en-US" sz="2800" dirty="0" err="1" smtClean="0"/>
              <a:t>manejadores</a:t>
            </a:r>
            <a:r>
              <a:rPr lang="en-US" sz="2800" dirty="0" smtClean="0"/>
              <a:t> de </a:t>
            </a:r>
            <a:r>
              <a:rPr lang="en-US" sz="2800" dirty="0" err="1" smtClean="0"/>
              <a:t>eventos</a:t>
            </a:r>
            <a:r>
              <a:rPr lang="en-US" sz="2800" dirty="0" smtClean="0"/>
              <a:t> </a:t>
            </a:r>
            <a:r>
              <a:rPr lang="en-US" sz="2800" dirty="0" err="1" smtClean="0"/>
              <a:t>redundantes</a:t>
            </a:r>
            <a:r>
              <a:rPr lang="en-US" sz="2800" dirty="0" smtClean="0"/>
              <a:t> para </a:t>
            </a:r>
            <a:r>
              <a:rPr lang="en-US" sz="2800" dirty="0" err="1" smtClean="0"/>
              <a:t>ratón</a:t>
            </a:r>
            <a:r>
              <a:rPr lang="en-US" sz="2800" dirty="0" smtClean="0"/>
              <a:t> y </a:t>
            </a:r>
            <a:r>
              <a:rPr lang="en-US" sz="2800" dirty="0" err="1" smtClean="0"/>
              <a:t>teclado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Equivalencia</a:t>
            </a:r>
            <a:r>
              <a:rPr lang="en-US" sz="2800" dirty="0" smtClean="0"/>
              <a:t> de </a:t>
            </a:r>
            <a:r>
              <a:rPr lang="en-US" sz="2800" dirty="0" err="1" smtClean="0"/>
              <a:t>eventos</a:t>
            </a:r>
            <a:r>
              <a:rPr lang="en-US" sz="2800" dirty="0" smtClean="0"/>
              <a:t>)</a:t>
            </a:r>
            <a:endParaRPr lang="es-ES" sz="2800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635038"/>
              </p:ext>
            </p:extLst>
          </p:nvPr>
        </p:nvGraphicFramePr>
        <p:xfrm>
          <a:off x="457200" y="1500188"/>
          <a:ext cx="822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3200" dirty="0" smtClean="0"/>
                        <a:t>Evento</a:t>
                      </a:r>
                      <a:r>
                        <a:rPr lang="es-ES" sz="3200" baseline="0" dirty="0" smtClean="0"/>
                        <a:t> ratón</a:t>
                      </a:r>
                      <a:endParaRPr lang="es-E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3200" dirty="0" smtClean="0"/>
                        <a:t>Evento equivalente para teclado</a:t>
                      </a:r>
                      <a:endParaRPr lang="es-E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dirty="0" err="1" smtClean="0"/>
                        <a:t>Mousedown</a:t>
                      </a:r>
                      <a:endParaRPr lang="es-E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3200" dirty="0" err="1" smtClean="0"/>
                        <a:t>Keydown</a:t>
                      </a:r>
                      <a:endParaRPr lang="es-E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dirty="0" err="1" smtClean="0"/>
                        <a:t>Mouseup</a:t>
                      </a:r>
                      <a:endParaRPr lang="es-E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3200" dirty="0" err="1" smtClean="0"/>
                        <a:t>Keyup</a:t>
                      </a:r>
                      <a:endParaRPr lang="es-E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dirty="0" err="1" smtClean="0"/>
                        <a:t>Click</a:t>
                      </a:r>
                      <a:endParaRPr lang="es-E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3200" dirty="0" err="1" smtClean="0"/>
                        <a:t>Keypress</a:t>
                      </a:r>
                      <a:endParaRPr lang="es-E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dirty="0" err="1" smtClean="0"/>
                        <a:t>Mouseover</a:t>
                      </a:r>
                      <a:endParaRPr lang="es-E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3200" dirty="0" err="1" smtClean="0"/>
                        <a:t>Focus</a:t>
                      </a:r>
                      <a:endParaRPr lang="es-E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dirty="0" err="1" smtClean="0"/>
                        <a:t>Mouseout</a:t>
                      </a:r>
                      <a:endParaRPr lang="es-E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3200" dirty="0" err="1" smtClean="0"/>
                        <a:t>Blur</a:t>
                      </a:r>
                      <a:endParaRPr lang="es-E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 smtClean="0">
                <a:latin typeface="Arial" charset="0"/>
                <a:cs typeface="Arial" charset="0"/>
              </a:rPr>
              <a:t>Contenido</a:t>
            </a:r>
            <a:endParaRPr lang="es-ES" dirty="0" smtClean="0">
              <a:latin typeface="Arial" charset="0"/>
              <a:cs typeface="Arial" charset="0"/>
            </a:endParaRP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  <a:cs typeface="Arial" charset="0"/>
                <a:hlinkClick r:id="rId2" action="ppaction://hlinksldjump"/>
              </a:rPr>
              <a:t>Resumen WCAG 2.0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ES" sz="2800" dirty="0" smtClean="0">
                <a:latin typeface="Arial" charset="0"/>
                <a:cs typeface="Arial" charset="0"/>
                <a:hlinkClick r:id="rId3" action="ppaction://hlinksldjump"/>
              </a:rPr>
              <a:t>Ejemplo HTML </a:t>
            </a:r>
            <a:r>
              <a:rPr lang="es-ES" sz="2800" dirty="0" smtClean="0">
                <a:latin typeface="Arial" charset="0"/>
                <a:cs typeface="Arial" charset="0"/>
                <a:hlinkClick r:id="rId3" action="ppaction://hlinksldjump"/>
              </a:rPr>
              <a:t>para criterio 1.1.1</a:t>
            </a:r>
            <a:endParaRPr lang="es-ES" sz="28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ES" sz="2800" dirty="0" smtClean="0">
                <a:latin typeface="Arial" charset="0"/>
                <a:cs typeface="Arial" charset="0"/>
                <a:hlinkClick r:id="rId4" action="ppaction://hlinksldjump"/>
              </a:rPr>
              <a:t>Ejemplo HTML para criterio 2.4.4</a:t>
            </a:r>
            <a:endParaRPr lang="es-ES" sz="28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ES_tradnl" sz="2800" dirty="0" smtClean="0">
                <a:latin typeface="Arial" charset="0"/>
                <a:cs typeface="Arial" charset="0"/>
                <a:hlinkClick r:id="rId5" action="ppaction://hlinksldjump"/>
              </a:rPr>
              <a:t>Ejemplo HTML para criterio 3.1.1</a:t>
            </a:r>
            <a:endParaRPr lang="es-ES_tradnl" sz="28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ES_tradnl" sz="2800" dirty="0" smtClean="0">
                <a:latin typeface="Arial" charset="0"/>
                <a:cs typeface="Arial" charset="0"/>
                <a:hlinkClick r:id="rId6" action="ppaction://hlinksldjump"/>
              </a:rPr>
              <a:t>Ejemplo HTML para criterio 4.1.2</a:t>
            </a:r>
            <a:endParaRPr lang="es-ES_tradnl" sz="28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ES_tradnl" sz="2800" dirty="0" smtClean="0">
                <a:latin typeface="Arial" charset="0"/>
                <a:cs typeface="Arial" charset="0"/>
                <a:hlinkClick r:id="rId7" action="ppaction://hlinksldjump"/>
              </a:rPr>
              <a:t>Más ejemplos HTML, CSS y JavaScript</a:t>
            </a:r>
            <a:endParaRPr lang="es-ES_tradnl" sz="2800" dirty="0" smtClean="0">
              <a:latin typeface="Arial" charset="0"/>
              <a:cs typeface="Arial" charset="0"/>
            </a:endParaRPr>
          </a:p>
          <a:p>
            <a:pPr lvl="1" indent="-342900" eaLnBrk="1" hangingPunct="1"/>
            <a:r>
              <a:rPr lang="es-ES_tradnl" sz="2400" dirty="0" smtClean="0">
                <a:latin typeface="Arial" charset="0"/>
                <a:cs typeface="Arial" charset="0"/>
                <a:hlinkClick r:id="rId8" action="ppaction://hlinksldjump"/>
              </a:rPr>
              <a:t>Ejemplos HTML del W3C</a:t>
            </a:r>
            <a:endParaRPr lang="es-ES_tradnl" sz="2400" dirty="0" smtClean="0">
              <a:latin typeface="Arial" charset="0"/>
              <a:cs typeface="Arial" charset="0"/>
            </a:endParaRPr>
          </a:p>
          <a:p>
            <a:pPr lvl="1" indent="-342900" eaLnBrk="1" hangingPunct="1"/>
            <a:r>
              <a:rPr lang="es-ES_tradnl" sz="2400" dirty="0" smtClean="0">
                <a:latin typeface="Arial" charset="0"/>
                <a:cs typeface="Arial" charset="0"/>
                <a:hlinkClick r:id="rId9" action="ppaction://hlinksldjump"/>
              </a:rPr>
              <a:t>Ejemplos CSS del W3C</a:t>
            </a:r>
            <a:endParaRPr lang="es-ES_tradnl" sz="2400" dirty="0" smtClean="0">
              <a:latin typeface="Arial" charset="0"/>
              <a:cs typeface="Arial" charset="0"/>
            </a:endParaRPr>
          </a:p>
          <a:p>
            <a:pPr lvl="1" indent="-342900" eaLnBrk="1" hangingPunct="1"/>
            <a:r>
              <a:rPr lang="es-ES_tradnl" sz="2400" dirty="0" smtClean="0">
                <a:latin typeface="Arial" charset="0"/>
                <a:cs typeface="Arial" charset="0"/>
                <a:hlinkClick r:id="rId10" action="ppaction://hlinksldjump"/>
              </a:rPr>
              <a:t>Ejemplos JavaScript del W3C</a:t>
            </a:r>
            <a:endParaRPr lang="es-ES_tradnl" sz="2400" dirty="0" smtClean="0">
              <a:latin typeface="Arial" charset="0"/>
              <a:cs typeface="Arial" charset="0"/>
            </a:endParaRPr>
          </a:p>
        </p:txBody>
      </p:sp>
      <p:sp>
        <p:nvSpPr>
          <p:cNvPr id="717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7BA7E5D-1A59-4C7D-A14E-49F922F785D6}" type="slidenum">
              <a:rPr lang="es-ES" sz="1400" smtClean="0">
                <a:latin typeface="Arial" charset="0"/>
                <a:cs typeface="Arial" charset="0"/>
              </a:rPr>
              <a:pPr/>
              <a:t>2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>
                <a:latin typeface="Arial" charset="0"/>
                <a:cs typeface="Arial" charset="0"/>
              </a:rPr>
              <a:t>5</a:t>
            </a:r>
            <a:r>
              <a:rPr lang="es-ES" sz="3600" dirty="0" smtClean="0">
                <a:latin typeface="Arial" charset="0"/>
                <a:cs typeface="Arial" charset="0"/>
              </a:rPr>
              <a:t>. </a:t>
            </a:r>
            <a:r>
              <a:rPr lang="es-ES" sz="3600" dirty="0">
                <a:latin typeface="Arial" charset="0"/>
                <a:cs typeface="Arial" charset="0"/>
              </a:rPr>
              <a:t>Análisis de la accesibilidad de contenidos Web</a:t>
            </a:r>
          </a:p>
        </p:txBody>
      </p:sp>
      <p:sp>
        <p:nvSpPr>
          <p:cNvPr id="6" name="4 CuadroTexto"/>
          <p:cNvSpPr txBox="1">
            <a:spLocks noChangeArrowheads="1"/>
          </p:cNvSpPr>
          <p:nvPr/>
        </p:nvSpPr>
        <p:spPr bwMode="auto">
          <a:xfrm>
            <a:off x="5940152" y="1357313"/>
            <a:ext cx="3060973" cy="4478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s-ES" sz="2000" dirty="0">
                <a:latin typeface="Verdana" pitchFamily="34" charset="0"/>
                <a:cs typeface="Arial" charset="0"/>
              </a:rPr>
              <a:t>Establece </a:t>
            </a:r>
            <a:r>
              <a:rPr lang="es-ES" sz="2000" dirty="0" smtClean="0">
                <a:latin typeface="Verdana" pitchFamily="34" charset="0"/>
                <a:cs typeface="Arial" charset="0"/>
              </a:rPr>
              <a:t>61 requisitos para las </a:t>
            </a:r>
            <a:r>
              <a:rPr lang="es-ES" sz="2000" dirty="0">
                <a:latin typeface="Verdana" pitchFamily="34" charset="0"/>
                <a:cs typeface="Arial" charset="0"/>
              </a:rPr>
              <a:t>páginas Web </a:t>
            </a:r>
            <a:r>
              <a:rPr lang="es-ES" sz="2000" dirty="0" smtClean="0">
                <a:latin typeface="Verdana" pitchFamily="34" charset="0"/>
                <a:cs typeface="Arial" charset="0"/>
              </a:rPr>
              <a:t>basados en cuatro </a:t>
            </a:r>
            <a:r>
              <a:rPr lang="es-ES" sz="2000" dirty="0">
                <a:latin typeface="Verdana" pitchFamily="34" charset="0"/>
                <a:cs typeface="Arial" charset="0"/>
              </a:rPr>
              <a:t>principios básicos:</a:t>
            </a:r>
          </a:p>
          <a:p>
            <a:pPr eaLnBrk="1" hangingPunct="1">
              <a:spcBef>
                <a:spcPts val="600"/>
              </a:spcBef>
              <a:defRPr/>
            </a:pPr>
            <a:endParaRPr lang="es-ES" sz="2000" dirty="0">
              <a:latin typeface="Verdana" pitchFamily="34" charset="0"/>
              <a:cs typeface="Arial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es-ES" sz="2000" dirty="0" smtClean="0">
                <a:latin typeface="Verdana" pitchFamily="34" charset="0"/>
                <a:cs typeface="Arial" charset="0"/>
              </a:rPr>
              <a:t>Deben </a:t>
            </a:r>
            <a:r>
              <a:rPr lang="es-ES" sz="2000" dirty="0">
                <a:latin typeface="Verdana" pitchFamily="34" charset="0"/>
                <a:cs typeface="Arial" charset="0"/>
              </a:rPr>
              <a:t>ser perceptibles</a:t>
            </a:r>
          </a:p>
          <a:p>
            <a:pPr marL="342900" indent="-3429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es-ES" sz="2000" dirty="0" smtClean="0">
                <a:latin typeface="Verdana" pitchFamily="34" charset="0"/>
                <a:cs typeface="Arial" charset="0"/>
              </a:rPr>
              <a:t>Deben </a:t>
            </a:r>
            <a:r>
              <a:rPr lang="es-ES" sz="2000" dirty="0">
                <a:latin typeface="Verdana" pitchFamily="34" charset="0"/>
                <a:cs typeface="Arial" charset="0"/>
              </a:rPr>
              <a:t>ser operables</a:t>
            </a:r>
          </a:p>
          <a:p>
            <a:pPr marL="342900" indent="-3429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es-ES" sz="2000" dirty="0" smtClean="0">
                <a:latin typeface="Verdana" pitchFamily="34" charset="0"/>
                <a:cs typeface="Arial" charset="0"/>
              </a:rPr>
              <a:t>Deben </a:t>
            </a:r>
            <a:r>
              <a:rPr lang="es-ES" sz="2000" dirty="0">
                <a:latin typeface="Verdana" pitchFamily="34" charset="0"/>
                <a:cs typeface="Arial" charset="0"/>
              </a:rPr>
              <a:t>ser comprensibles</a:t>
            </a:r>
          </a:p>
          <a:p>
            <a:pPr marL="342900" indent="-3429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es-ES" sz="2000" dirty="0" smtClean="0">
                <a:latin typeface="Verdana" pitchFamily="34" charset="0"/>
                <a:cs typeface="Arial" charset="0"/>
              </a:rPr>
              <a:t>Deben </a:t>
            </a:r>
            <a:r>
              <a:rPr lang="es-ES" sz="2000" dirty="0">
                <a:latin typeface="Verdana" pitchFamily="34" charset="0"/>
                <a:cs typeface="Arial" charset="0"/>
              </a:rPr>
              <a:t>ser </a:t>
            </a:r>
            <a:r>
              <a:rPr lang="es-ES" sz="2000" dirty="0" smtClean="0">
                <a:latin typeface="Verdana" pitchFamily="34" charset="0"/>
                <a:cs typeface="Arial" charset="0"/>
              </a:rPr>
              <a:t>robustas</a:t>
            </a:r>
            <a:endParaRPr lang="es-ES" sz="2000" dirty="0">
              <a:latin typeface="Verdana" pitchFamily="34" charset="0"/>
              <a:cs typeface="Arial" charset="0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24135"/>
            <a:ext cx="5400600" cy="47679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WCAG 2.0</a:t>
            </a:r>
            <a:br>
              <a:rPr lang="es-ES" sz="3600" dirty="0" smtClean="0">
                <a:latin typeface="Arial" charset="0"/>
                <a:cs typeface="Arial" charset="0"/>
              </a:rPr>
            </a:br>
            <a:r>
              <a:rPr lang="es-ES" sz="3600" dirty="0" smtClean="0">
                <a:latin typeface="Arial" charset="0"/>
                <a:cs typeface="Arial" charset="0"/>
              </a:rPr>
              <a:t>Principios básicos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5529212"/>
          </a:xfrm>
        </p:spPr>
        <p:txBody>
          <a:bodyPr rtlCol="0">
            <a:normAutofit fontScale="85000" lnSpcReduction="20000"/>
          </a:bodyPr>
          <a:lstStyle/>
          <a:p>
            <a:pPr>
              <a:defRPr/>
            </a:pPr>
            <a:r>
              <a:rPr lang="es-ES" b="1" u="sng" dirty="0"/>
              <a:t>Principio 1: Perceptible </a:t>
            </a:r>
            <a:r>
              <a:rPr lang="es-ES" dirty="0"/>
              <a:t>- La información y los componentes de la interfaz de usuario deben ser presentados a los usuarios de modo que ellos puedan percibirlos</a:t>
            </a:r>
            <a:r>
              <a:rPr lang="es-ES" dirty="0" smtClean="0"/>
              <a:t>.</a:t>
            </a:r>
          </a:p>
          <a:p>
            <a:pPr>
              <a:defRPr/>
            </a:pPr>
            <a:r>
              <a:rPr lang="es-ES" b="1" u="sng" dirty="0"/>
              <a:t>Principio 2: Operable </a:t>
            </a:r>
            <a:r>
              <a:rPr lang="es-ES" dirty="0"/>
              <a:t>- Los componentes de la interfaz de usuario y la navegación deben ser operables</a:t>
            </a:r>
            <a:r>
              <a:rPr lang="es-ES" dirty="0" smtClean="0"/>
              <a:t>.</a:t>
            </a:r>
          </a:p>
          <a:p>
            <a:pPr>
              <a:defRPr/>
            </a:pPr>
            <a:r>
              <a:rPr lang="es-ES" b="1" u="sng" dirty="0"/>
              <a:t>Principio 3: Comprensible </a:t>
            </a:r>
            <a:r>
              <a:rPr lang="es-ES" dirty="0"/>
              <a:t>- La información y el manejo de la interfaz de usuario deben ser comprensibles</a:t>
            </a:r>
            <a:r>
              <a:rPr lang="es-ES" dirty="0" smtClean="0"/>
              <a:t>.</a:t>
            </a:r>
          </a:p>
          <a:p>
            <a:pPr>
              <a:defRPr/>
            </a:pPr>
            <a:r>
              <a:rPr lang="es-ES" b="1" u="sng" dirty="0"/>
              <a:t>Principio 4: Robusto </a:t>
            </a:r>
            <a:r>
              <a:rPr lang="es-ES" dirty="0"/>
              <a:t>- El contenido debe ser suficientemente robusto como para ser interpretado de forma fiable por una amplia variedad de aplicaciones de usuario, incluyendo las ayudas técnicas.</a:t>
            </a:r>
            <a:endParaRPr lang="es-ES" dirty="0" smtClean="0"/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4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0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WCAG 2.0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 err="1" smtClean="0"/>
              <a:t>Establece</a:t>
            </a:r>
            <a:r>
              <a:rPr lang="en-US" dirty="0" smtClean="0"/>
              <a:t> 4 </a:t>
            </a:r>
            <a:r>
              <a:rPr lang="en-US" u="sng" dirty="0" err="1" smtClean="0"/>
              <a:t>principios</a:t>
            </a:r>
            <a:r>
              <a:rPr lang="en-US" u="sng" dirty="0" smtClean="0"/>
              <a:t> </a:t>
            </a:r>
            <a:r>
              <a:rPr lang="en-US" u="sng" dirty="0" err="1" smtClean="0"/>
              <a:t>básicos</a:t>
            </a:r>
            <a:endParaRPr lang="en-US" u="sng" dirty="0" smtClean="0"/>
          </a:p>
          <a:p>
            <a:pPr lvl="2">
              <a:defRPr/>
            </a:pPr>
            <a:r>
              <a:rPr lang="en-US" dirty="0" smtClean="0"/>
              <a:t>1, 2, 3, 4</a:t>
            </a:r>
            <a:endParaRPr lang="en-US" dirty="0"/>
          </a:p>
          <a:p>
            <a:pPr>
              <a:defRPr/>
            </a:pPr>
            <a:r>
              <a:rPr lang="en-US" dirty="0" smtClean="0"/>
              <a:t>Los </a:t>
            </a:r>
            <a:r>
              <a:rPr lang="en-US" dirty="0" err="1" smtClean="0"/>
              <a:t>principios</a:t>
            </a:r>
            <a:r>
              <a:rPr lang="en-US" dirty="0" smtClean="0"/>
              <a:t> se </a:t>
            </a:r>
            <a:r>
              <a:rPr lang="en-US" dirty="0" err="1" smtClean="0"/>
              <a:t>descomponen</a:t>
            </a:r>
            <a:r>
              <a:rPr lang="en-US" dirty="0" smtClean="0"/>
              <a:t>  en 12 </a:t>
            </a:r>
            <a:r>
              <a:rPr lang="en-US" u="sng" dirty="0" err="1" smtClean="0"/>
              <a:t>pautas</a:t>
            </a:r>
            <a:r>
              <a:rPr lang="en-US" u="sng" dirty="0" smtClean="0"/>
              <a:t> </a:t>
            </a:r>
          </a:p>
          <a:p>
            <a:pPr lvl="2">
              <a:defRPr/>
            </a:pPr>
            <a:r>
              <a:rPr lang="en-US" dirty="0" smtClean="0"/>
              <a:t>1.1, 1.2, …, 4.1</a:t>
            </a:r>
          </a:p>
          <a:p>
            <a:pPr>
              <a:defRPr/>
            </a:pPr>
            <a:r>
              <a:rPr lang="en-US" dirty="0" smtClean="0"/>
              <a:t>Las </a:t>
            </a:r>
            <a:r>
              <a:rPr lang="en-US" dirty="0" err="1" smtClean="0"/>
              <a:t>pautas</a:t>
            </a:r>
            <a:r>
              <a:rPr lang="en-US" dirty="0" smtClean="0"/>
              <a:t> se </a:t>
            </a:r>
            <a:r>
              <a:rPr lang="en-US" dirty="0" err="1" smtClean="0"/>
              <a:t>descomponen</a:t>
            </a:r>
            <a:r>
              <a:rPr lang="en-US" dirty="0" smtClean="0"/>
              <a:t> en 61 </a:t>
            </a:r>
            <a:r>
              <a:rPr lang="en-US" dirty="0" err="1" smtClean="0"/>
              <a:t>requisitos</a:t>
            </a:r>
            <a:r>
              <a:rPr lang="en-US" dirty="0" smtClean="0"/>
              <a:t> o </a:t>
            </a:r>
            <a:r>
              <a:rPr lang="en-US" u="sng" dirty="0" err="1" smtClean="0"/>
              <a:t>criterios</a:t>
            </a:r>
            <a:r>
              <a:rPr lang="en-US" u="sng" dirty="0" smtClean="0"/>
              <a:t> de </a:t>
            </a:r>
            <a:r>
              <a:rPr lang="en-US" u="sng" dirty="0" err="1" smtClean="0"/>
              <a:t>conformidad</a:t>
            </a:r>
            <a:endParaRPr lang="en-US" u="sng" dirty="0" smtClean="0"/>
          </a:p>
          <a:p>
            <a:pPr lvl="2">
              <a:defRPr/>
            </a:pPr>
            <a:r>
              <a:rPr lang="en-US" dirty="0" smtClean="0"/>
              <a:t>1.1.1, 1.1.2, …, </a:t>
            </a:r>
            <a:r>
              <a:rPr lang="en-US" dirty="0" smtClean="0"/>
              <a:t>4.1.2</a:t>
            </a:r>
          </a:p>
          <a:p>
            <a:pPr>
              <a:defRPr/>
            </a:pPr>
            <a:r>
              <a:rPr lang="en-US" dirty="0" smtClean="0"/>
              <a:t>El W3C </a:t>
            </a:r>
            <a:r>
              <a:rPr lang="en-US" dirty="0" err="1" smtClean="0"/>
              <a:t>sugiere</a:t>
            </a:r>
            <a:r>
              <a:rPr lang="en-US" dirty="0" smtClean="0"/>
              <a:t> </a:t>
            </a:r>
            <a:r>
              <a:rPr lang="en-US" dirty="0" err="1" smtClean="0"/>
              <a:t>algunas</a:t>
            </a:r>
            <a:r>
              <a:rPr lang="en-US" dirty="0" smtClean="0"/>
              <a:t> “</a:t>
            </a:r>
            <a:r>
              <a:rPr lang="en-US" u="sng" dirty="0" err="1" smtClean="0"/>
              <a:t>técnicas</a:t>
            </a:r>
            <a:r>
              <a:rPr lang="en-US" dirty="0" smtClean="0"/>
              <a:t>” y “</a:t>
            </a:r>
            <a:r>
              <a:rPr lang="en-US" u="sng" dirty="0" err="1" smtClean="0"/>
              <a:t>fallos</a:t>
            </a:r>
            <a:r>
              <a:rPr lang="en-US" dirty="0" smtClean="0"/>
              <a:t>”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ejemplos</a:t>
            </a:r>
            <a:r>
              <a:rPr lang="en-US" dirty="0" smtClean="0"/>
              <a:t> </a:t>
            </a:r>
            <a:r>
              <a:rPr lang="en-US" dirty="0" err="1" smtClean="0"/>
              <a:t>útiles</a:t>
            </a:r>
            <a:r>
              <a:rPr lang="en-US" dirty="0" smtClean="0"/>
              <a:t> para </a:t>
            </a:r>
            <a:r>
              <a:rPr lang="en-US" dirty="0" err="1" smtClean="0"/>
              <a:t>cumplirlos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tecnologías</a:t>
            </a:r>
            <a:r>
              <a:rPr lang="en-US" dirty="0" smtClean="0"/>
              <a:t>:</a:t>
            </a:r>
          </a:p>
          <a:p>
            <a:pPr lvl="2">
              <a:defRPr/>
            </a:pPr>
            <a:r>
              <a:rPr lang="en-US" dirty="0" smtClean="0"/>
              <a:t>HTML (</a:t>
            </a:r>
            <a:r>
              <a:rPr lang="en-US" dirty="0" err="1" smtClean="0"/>
              <a:t>técnicas</a:t>
            </a:r>
            <a:r>
              <a:rPr lang="en-US" dirty="0" smtClean="0"/>
              <a:t> H), CSS (</a:t>
            </a:r>
            <a:r>
              <a:rPr lang="en-US" dirty="0" err="1" smtClean="0"/>
              <a:t>técnicas</a:t>
            </a:r>
            <a:r>
              <a:rPr lang="en-US" dirty="0" smtClean="0"/>
              <a:t> C), JavaScript (</a:t>
            </a:r>
            <a:r>
              <a:rPr lang="en-US" dirty="0" err="1" smtClean="0"/>
              <a:t>técnicas</a:t>
            </a:r>
            <a:r>
              <a:rPr lang="en-US" dirty="0" smtClean="0"/>
              <a:t> SCR), Flash, Silverlight, etc.</a:t>
            </a:r>
          </a:p>
          <a:p>
            <a:pPr lvl="2">
              <a:defRPr/>
            </a:pPr>
            <a:endParaRPr lang="en-US" dirty="0" smtClean="0"/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5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WCAG 2.0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niveles</a:t>
            </a:r>
            <a:r>
              <a:rPr lang="en-US" dirty="0" smtClean="0"/>
              <a:t> de </a:t>
            </a:r>
            <a:r>
              <a:rPr lang="en-US" dirty="0" err="1" smtClean="0"/>
              <a:t>conformidad</a:t>
            </a:r>
            <a:endParaRPr lang="en-US" dirty="0" smtClean="0"/>
          </a:p>
          <a:p>
            <a:pPr marL="2743200" lvl="6" indent="0">
              <a:buNone/>
              <a:defRPr/>
            </a:pPr>
            <a:endParaRPr lang="en-US" dirty="0" smtClean="0"/>
          </a:p>
          <a:p>
            <a:pPr marL="2743200" lvl="6" indent="0">
              <a:buNone/>
              <a:defRPr/>
            </a:pPr>
            <a:endParaRPr lang="en-US" dirty="0"/>
          </a:p>
          <a:p>
            <a:pPr marL="1828800" lvl="4" indent="0">
              <a:buNone/>
              <a:defRPr/>
            </a:pPr>
            <a:r>
              <a:rPr lang="en-US" dirty="0"/>
              <a:t>	</a:t>
            </a:r>
            <a:r>
              <a:rPr lang="en-US" sz="2400" dirty="0" smtClean="0"/>
              <a:t>25 </a:t>
            </a:r>
            <a:r>
              <a:rPr lang="en-US" sz="2400" dirty="0" err="1" smtClean="0"/>
              <a:t>requisitos</a:t>
            </a:r>
            <a:r>
              <a:rPr lang="en-US" sz="2400" dirty="0" smtClean="0"/>
              <a:t> (</a:t>
            </a:r>
            <a:r>
              <a:rPr lang="en-US" sz="2400" dirty="0" err="1" smtClean="0"/>
              <a:t>criterios</a:t>
            </a:r>
            <a:r>
              <a:rPr lang="en-US" sz="2400" dirty="0" smtClean="0"/>
              <a:t> de </a:t>
            </a:r>
            <a:r>
              <a:rPr lang="en-US" sz="2400" dirty="0" err="1" smtClean="0"/>
              <a:t>conformidad</a:t>
            </a:r>
            <a:r>
              <a:rPr lang="en-US" sz="2400" dirty="0" smtClean="0"/>
              <a:t>) </a:t>
            </a:r>
            <a:endParaRPr lang="en-US" sz="2400" dirty="0" smtClean="0"/>
          </a:p>
          <a:p>
            <a:pPr lvl="4">
              <a:defRPr/>
            </a:pPr>
            <a:endParaRPr lang="en-US" dirty="0"/>
          </a:p>
          <a:p>
            <a:pPr lvl="4">
              <a:defRPr/>
            </a:pPr>
            <a:endParaRPr lang="en-US" dirty="0" smtClean="0"/>
          </a:p>
          <a:p>
            <a:pPr marL="2743200" lvl="6" indent="0">
              <a:buNone/>
              <a:defRPr/>
            </a:pPr>
            <a:r>
              <a:rPr lang="en-US" sz="2400" dirty="0" smtClean="0"/>
              <a:t>13 </a:t>
            </a:r>
            <a:r>
              <a:rPr lang="en-US" sz="2400" dirty="0" err="1" smtClean="0"/>
              <a:t>requisitos</a:t>
            </a:r>
            <a:r>
              <a:rPr lang="en-US" sz="2400" dirty="0" smtClean="0"/>
              <a:t> (</a:t>
            </a:r>
            <a:r>
              <a:rPr lang="en-US" sz="2400" dirty="0" err="1" smtClean="0"/>
              <a:t>criterios</a:t>
            </a:r>
            <a:r>
              <a:rPr lang="en-US" sz="2400" dirty="0" smtClean="0"/>
              <a:t> de </a:t>
            </a:r>
            <a:r>
              <a:rPr lang="en-US" sz="2400" dirty="0" err="1" smtClean="0"/>
              <a:t>conformidad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4">
              <a:defRPr/>
            </a:pPr>
            <a:endParaRPr lang="en-US" dirty="0"/>
          </a:p>
          <a:p>
            <a:pPr lvl="4">
              <a:defRPr/>
            </a:pPr>
            <a:endParaRPr lang="en-US" dirty="0" smtClean="0"/>
          </a:p>
          <a:p>
            <a:pPr marL="2743200" lvl="6" indent="0">
              <a:buNone/>
              <a:defRPr/>
            </a:pPr>
            <a:r>
              <a:rPr lang="en-US" sz="2400" dirty="0" smtClean="0"/>
              <a:t>23 </a:t>
            </a:r>
            <a:r>
              <a:rPr lang="en-US" sz="2400" dirty="0" err="1" smtClean="0"/>
              <a:t>requisitos</a:t>
            </a:r>
            <a:r>
              <a:rPr lang="en-US" sz="2400" dirty="0" smtClean="0"/>
              <a:t> (</a:t>
            </a:r>
            <a:r>
              <a:rPr lang="en-US" sz="2400" dirty="0" err="1" smtClean="0"/>
              <a:t>criterios</a:t>
            </a:r>
            <a:r>
              <a:rPr lang="en-US" sz="2400" dirty="0" smtClean="0"/>
              <a:t> de </a:t>
            </a:r>
            <a:r>
              <a:rPr lang="en-US" sz="2400" dirty="0" err="1" smtClean="0"/>
              <a:t>conformidad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6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86849"/>
            <a:ext cx="1800000" cy="65660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904674"/>
            <a:ext cx="1800000" cy="65660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5122500"/>
            <a:ext cx="1800000" cy="677922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414338" y="2492896"/>
            <a:ext cx="8406134" cy="23042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2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WCAG 2.0</a:t>
            </a:r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7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72816"/>
            <a:ext cx="8976845" cy="3164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Flecha derecha 6"/>
          <p:cNvSpPr/>
          <p:nvPr/>
        </p:nvSpPr>
        <p:spPr>
          <a:xfrm rot="18055326">
            <a:off x="536463" y="5127467"/>
            <a:ext cx="648072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40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>
                <a:latin typeface="Arial" charset="0"/>
                <a:cs typeface="Arial" charset="0"/>
              </a:rPr>
              <a:t>WCAG 2.0 Ejemplo de criterio de conformidad “PERCEPTIBLE”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9"/>
            <a:ext cx="8229600" cy="2351375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b="1" dirty="0"/>
              <a:t>1.1.1 Contenido no </a:t>
            </a:r>
            <a:r>
              <a:rPr lang="es-ES" b="1" dirty="0" smtClean="0"/>
              <a:t>textual</a:t>
            </a:r>
          </a:p>
          <a:p>
            <a:pPr marL="0" indent="0">
              <a:buNone/>
              <a:defRPr/>
            </a:pPr>
            <a:r>
              <a:rPr lang="es-ES" i="1" dirty="0" smtClean="0"/>
              <a:t>“Todo </a:t>
            </a:r>
            <a:r>
              <a:rPr lang="es-ES" i="1" dirty="0"/>
              <a:t>contenido no textual que se presenta al usuario tiene una alternativa textual que cumple el mismo </a:t>
            </a:r>
            <a:r>
              <a:rPr lang="es-ES" i="1" dirty="0" smtClean="0"/>
              <a:t>propósito”</a:t>
            </a:r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s-ES" dirty="0" smtClean="0"/>
          </a:p>
          <a:p>
            <a:pPr marL="804863" lvl="1" indent="-347663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3072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B01A98D2-BCD5-40A0-B068-94D886DAB2A9}" type="slidenum">
              <a:rPr lang="es-ES" sz="1400" smtClean="0">
                <a:latin typeface="Arial" charset="0"/>
                <a:cs typeface="Arial" charset="0"/>
              </a:rPr>
              <a:pPr/>
              <a:t>8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57842" y="4581128"/>
            <a:ext cx="49907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 </a:t>
            </a:r>
            <a:r>
              <a:rPr lang="en-US" sz="1800" dirty="0" err="1"/>
              <a:t>src</a:t>
            </a:r>
            <a:r>
              <a:rPr lang="en-US" sz="1800" dirty="0" smtClean="0"/>
              <a:t>=“dibujo.gif“</a:t>
            </a:r>
          </a:p>
          <a:p>
            <a:r>
              <a:rPr lang="en-US" sz="1800" b="1" dirty="0" smtClean="0"/>
              <a:t>alt=“El robot </a:t>
            </a:r>
            <a:r>
              <a:rPr lang="en-US" sz="1800" b="1" dirty="0" err="1" smtClean="0"/>
              <a:t>que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representa</a:t>
            </a:r>
            <a:r>
              <a:rPr lang="en-US" sz="1800" b="1" dirty="0" smtClean="0"/>
              <a:t> la </a:t>
            </a:r>
            <a:r>
              <a:rPr lang="en-US" sz="1800" b="1" dirty="0" err="1" smtClean="0"/>
              <a:t>marca</a:t>
            </a:r>
            <a:r>
              <a:rPr lang="en-US" sz="1800" b="1" dirty="0" smtClean="0"/>
              <a:t> Android se come la </a:t>
            </a:r>
            <a:r>
              <a:rPr lang="en-US" sz="1800" b="1" dirty="0" err="1" smtClean="0"/>
              <a:t>manzana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que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representa</a:t>
            </a:r>
            <a:r>
              <a:rPr lang="en-US" sz="1800" b="1" dirty="0" smtClean="0"/>
              <a:t> la </a:t>
            </a:r>
            <a:r>
              <a:rPr lang="en-US" sz="1800" b="1" dirty="0" err="1" smtClean="0"/>
              <a:t>marca</a:t>
            </a:r>
            <a:r>
              <a:rPr lang="en-US" sz="1800" b="1" dirty="0" smtClean="0"/>
              <a:t> Apple"</a:t>
            </a:r>
            <a:r>
              <a:rPr lang="en-US" sz="1800" dirty="0" smtClean="0"/>
              <a:t> /&gt;</a:t>
            </a:r>
            <a:endParaRPr lang="es-ES" sz="1800" dirty="0"/>
          </a:p>
        </p:txBody>
      </p:sp>
      <p:pic>
        <p:nvPicPr>
          <p:cNvPr id="1026" name="Picture 2" descr="https://encrypted-tbn0.gstatic.com/images?q=tbn:ANd9GcQV6E3iUnIzjFf4uvKfR-YecwV8v_1Uc1DX2D1uARQvx9nmVP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04" y="3917702"/>
            <a:ext cx="2450780" cy="21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7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>
                <a:latin typeface="Arial" charset="0"/>
                <a:cs typeface="Arial" charset="0"/>
              </a:rPr>
              <a:t>WCAG 2.0 Ejemplo de criterio de conformidad “OPERABLE”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9292"/>
            <a:ext cx="8229600" cy="1389668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s-ES" b="1" dirty="0" smtClean="0"/>
              <a:t>2.4.4 Propósito de los enlaces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s-ES" i="1" dirty="0"/>
              <a:t>“El propósito de cada enlace puede ser determinado con sólo el texto del </a:t>
            </a:r>
            <a:r>
              <a:rPr lang="es-ES" i="1" dirty="0" smtClean="0"/>
              <a:t>enlace.”</a:t>
            </a:r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s-ES" dirty="0" smtClean="0"/>
          </a:p>
          <a:p>
            <a:pPr marL="804863" lvl="1" indent="-347663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3072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B01A98D2-BCD5-40A0-B068-94D886DAB2A9}" type="slidenum">
              <a:rPr lang="es-ES" sz="1400" smtClean="0">
                <a:latin typeface="Arial" charset="0"/>
                <a:cs typeface="Arial" charset="0"/>
              </a:rPr>
              <a:pPr/>
              <a:t>9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438426" y="4179063"/>
            <a:ext cx="36619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&lt;a </a:t>
            </a:r>
            <a:r>
              <a:rPr lang="en-US" sz="1800" dirty="0" err="1"/>
              <a:t>href</a:t>
            </a:r>
            <a:r>
              <a:rPr lang="en-US" sz="1800" dirty="0" smtClean="0"/>
              <a:t>=“comprar.html"&gt;</a:t>
            </a:r>
          </a:p>
          <a:p>
            <a:r>
              <a:rPr lang="en-US" sz="1800" dirty="0" err="1" smtClean="0"/>
              <a:t>Siguiente</a:t>
            </a:r>
            <a:r>
              <a:rPr lang="en-US" sz="1800" dirty="0" smtClean="0"/>
              <a:t>&lt;/</a:t>
            </a:r>
            <a:r>
              <a:rPr lang="en-US" sz="1800" dirty="0"/>
              <a:t>a&gt;</a:t>
            </a:r>
            <a:endParaRPr lang="es-ES" sz="1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918146" y="416052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u="sng" dirty="0" smtClean="0"/>
              <a:t>Siguiente &gt;</a:t>
            </a:r>
            <a:endParaRPr lang="es-ES" sz="1800" b="1" u="sng" dirty="0"/>
          </a:p>
        </p:txBody>
      </p:sp>
      <p:sp>
        <p:nvSpPr>
          <p:cNvPr id="9" name="CuadroTexto 8"/>
          <p:cNvSpPr txBox="1"/>
          <p:nvPr/>
        </p:nvSpPr>
        <p:spPr>
          <a:xfrm>
            <a:off x="4416182" y="5319746"/>
            <a:ext cx="36842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&lt;a </a:t>
            </a:r>
            <a:r>
              <a:rPr lang="en-US" sz="1800" dirty="0" err="1"/>
              <a:t>href</a:t>
            </a:r>
            <a:r>
              <a:rPr lang="en-US" sz="1800" dirty="0" smtClean="0"/>
              <a:t>=“comprar.html"&gt;</a:t>
            </a:r>
          </a:p>
          <a:p>
            <a:r>
              <a:rPr lang="en-US" sz="1800" dirty="0" err="1" smtClean="0"/>
              <a:t>Comprar</a:t>
            </a:r>
            <a:r>
              <a:rPr lang="en-US" sz="1800" dirty="0" smtClean="0"/>
              <a:t> ticket&lt;/</a:t>
            </a:r>
            <a:r>
              <a:rPr lang="en-US" sz="1800" dirty="0"/>
              <a:t>a&gt;</a:t>
            </a:r>
            <a:endParaRPr lang="es-ES" sz="1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846138" y="530120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u="sng" dirty="0" smtClean="0"/>
              <a:t>Comprar ticket &gt;</a:t>
            </a:r>
            <a:endParaRPr lang="es-ES" sz="1800" b="1" u="sng" dirty="0"/>
          </a:p>
        </p:txBody>
      </p:sp>
      <p:pic>
        <p:nvPicPr>
          <p:cNvPr id="2050" name="Picture 2" descr="https://encrypted-tbn1.gstatic.com/images?q=tbn:ANd9GcRsAxqxzzba8OmnXoU8RPD2IF6zVMjOvCL7nGaD6mHvwECsjQVNLgwzSWF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" y="4005064"/>
            <a:ext cx="661914" cy="66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3.gstatic.com/images?q=tbn:ANd9GcTIdnG-CaJpggmYMEwsmqDq8zIRM2hfQWnNCzcKalNf3fqQPFFaflFerXl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" y="5122420"/>
            <a:ext cx="726907" cy="72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7890</TotalTime>
  <Words>941</Words>
  <Application>Microsoft Office PowerPoint</Application>
  <PresentationFormat>Presentación en pantalla (4:3)</PresentationFormat>
  <Paragraphs>190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Verdana</vt:lpstr>
      <vt:lpstr>1_Diseño personalizado</vt:lpstr>
      <vt:lpstr>Diseño personalizado</vt:lpstr>
      <vt:lpstr>EJEMPLOS DE CUMPLIMIENTO DE CRITERIOS DE CONFORMIDAD WCAG 2.0</vt:lpstr>
      <vt:lpstr>Contenido</vt:lpstr>
      <vt:lpstr>5. Análisis de la accesibilidad de contenidos Web</vt:lpstr>
      <vt:lpstr>WCAG 2.0 Principios básicos</vt:lpstr>
      <vt:lpstr>WCAG 2.0</vt:lpstr>
      <vt:lpstr>WCAG 2.0</vt:lpstr>
      <vt:lpstr>WCAG 2.0</vt:lpstr>
      <vt:lpstr>WCAG 2.0 Ejemplo de criterio de conformidad “PERCEPTIBLE”</vt:lpstr>
      <vt:lpstr>WCAG 2.0 Ejemplo de criterio de conformidad “OPERABLE”</vt:lpstr>
      <vt:lpstr>WCAG 2.0 Ejemplo de criterio de conformidad “COMPRENSIBLE”</vt:lpstr>
      <vt:lpstr>WCAG 2.0 Ejemplo de criterio de conformidad “ROBUSTO”</vt:lpstr>
      <vt:lpstr>Más ejemplos (en inglés) con HTML, CSS y Javascript</vt:lpstr>
      <vt:lpstr>Ejemplos HTML del W3C</vt:lpstr>
      <vt:lpstr>Ejemplo H2: Combinación de imagen y enlace de texto para el mismo recurso  (Util para cumplir criterio 1.1.1)</vt:lpstr>
      <vt:lpstr>Ejemplos CSS del W3C</vt:lpstr>
      <vt:lpstr>Ejemplo C9: Usar CSS para incluir imágenes decorativas (Util para cumplir criterio 1.1.1)</vt:lpstr>
      <vt:lpstr>Ejemplos JavaScript del W3C</vt:lpstr>
      <vt:lpstr>Ejemplo SCR2: Usar manejadores de eventos redundantes para ratón y teclado (Util para cumplir criterio 2.1.1)</vt:lpstr>
      <vt:lpstr>Ejemplo SCR2: Usar manejadores de eventos redundantes para ratón y teclado (Equivalencia de eventos)</vt:lpstr>
    </vt:vector>
  </TitlesOfParts>
  <Company>EDVI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EDVI</dc:creator>
  <cp:lastModifiedBy>jose</cp:lastModifiedBy>
  <cp:revision>636</cp:revision>
  <dcterms:created xsi:type="dcterms:W3CDTF">2006-10-03T06:48:05Z</dcterms:created>
  <dcterms:modified xsi:type="dcterms:W3CDTF">2014-11-05T09:33:59Z</dcterms:modified>
</cp:coreProperties>
</file>