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49" r:id="rId2"/>
  </p:sldMasterIdLst>
  <p:notesMasterIdLst>
    <p:notesMasterId r:id="rId4"/>
  </p:notesMasterIdLst>
  <p:handoutMasterIdLst>
    <p:handoutMasterId r:id="rId5"/>
  </p:handoutMasterIdLst>
  <p:sldIdLst>
    <p:sldId id="471" r:id="rId3"/>
  </p:sldIdLst>
  <p:sldSz cx="9144000" cy="6858000" type="screen4x3"/>
  <p:notesSz cx="6669088" cy="9928225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8" autoAdjust="0"/>
    <p:restoredTop sz="94434" autoAdjust="0"/>
  </p:normalViewPr>
  <p:slideViewPr>
    <p:cSldViewPr>
      <p:cViewPr varScale="1">
        <p:scale>
          <a:sx n="71" d="100"/>
          <a:sy n="71" d="100"/>
        </p:scale>
        <p:origin x="154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95" d="100"/>
          <a:sy n="95" d="100"/>
        </p:scale>
        <p:origin x="-948" y="256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r"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0F0BE26-EAE3-4E9E-B756-44913D61024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836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35650" y="9109075"/>
            <a:ext cx="5318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r"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A1F54AB-5EBC-41AF-A1DB-E87AC5587DA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815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1F54AB-5EBC-41AF-A1DB-E87AC5587DAB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211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5E9F8-0B3E-4808-A6B2-80A52D751259}" type="datetimeFigureOut">
              <a:rPr lang="es-ES"/>
              <a:pPr>
                <a:defRPr/>
              </a:pPr>
              <a:t>17/11/2014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5B650-FAEB-48BF-A1D8-5688A99C07D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39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9E02C-1566-46A7-86CB-BABADEA70DE4}" type="datetimeFigureOut">
              <a:rPr lang="es-ES"/>
              <a:pPr>
                <a:defRPr/>
              </a:pPr>
              <a:t>17/11/2014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49082-A3D7-403A-9C24-BE971077FD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49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624FC-A79C-4602-A651-77D118304FE0}" type="datetimeFigureOut">
              <a:rPr lang="es-ES"/>
              <a:pPr>
                <a:defRPr/>
              </a:pPr>
              <a:t>17/11/2014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24780-5E55-449C-962D-C0E2523B36F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55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762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89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928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557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981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30452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4224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26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21497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C7771-74FB-465E-8BDB-91F73AC1A083}" type="datetimeFigureOut">
              <a:rPr lang="es-ES"/>
              <a:pPr>
                <a:defRPr/>
              </a:pPr>
              <a:t>17/11/2014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81838" y="65008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70E00-C75B-448F-B4C5-C2A6B3805E2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9220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518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918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26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9BE0A-80BA-4F07-9A42-DFE159E82CE6}" type="datetimeFigureOut">
              <a:rPr lang="es-ES"/>
              <a:pPr>
                <a:defRPr/>
              </a:pPr>
              <a:t>17/11/2014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818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C0031-5329-4ED6-B364-ED19DB5461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081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9E147-DB02-4672-8EE4-091A407D4015}" type="datetimeFigureOut">
              <a:rPr lang="es-ES"/>
              <a:pPr>
                <a:defRPr/>
              </a:pPr>
              <a:t>17/11/2014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81838" y="65008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07A7B-CDB5-47D2-A489-48DFC3346D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13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E1925-AF64-42FA-AE93-F51CB686F230}" type="datetimeFigureOut">
              <a:rPr lang="es-ES"/>
              <a:pPr>
                <a:defRPr/>
              </a:pPr>
              <a:t>17/11/2014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6D42D-C34A-4D3E-A09D-DF3C0B76C8D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06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6D900-D553-466A-BAC3-32813A35235A}" type="datetimeFigureOut">
              <a:rPr lang="es-ES"/>
              <a:pPr>
                <a:defRPr/>
              </a:pPr>
              <a:t>17/11/2014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C8942-62F0-4F02-A737-D5733526953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22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FEB6F-5C1D-4B78-9999-3E1BB45F2E75}" type="datetimeFigureOut">
              <a:rPr lang="es-ES"/>
              <a:pPr>
                <a:defRPr/>
              </a:pPr>
              <a:t>17/11/2014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26962-6AC9-4CE0-BF0C-E426A666771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5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EA7D6-CD0D-4508-9B28-CB2D76B427C9}" type="datetimeFigureOut">
              <a:rPr lang="es-ES"/>
              <a:pPr>
                <a:defRPr/>
              </a:pPr>
              <a:t>17/11/2014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C287A-4AFD-4181-B43E-AD3957C57D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26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AA853-DFB3-40CE-903B-6BBFD27D6025}" type="datetimeFigureOut">
              <a:rPr lang="es-ES"/>
              <a:pPr>
                <a:defRPr/>
              </a:pPr>
              <a:t>17/11/2014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2A6F0-3337-41A3-B588-91050FAE4C1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37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14338" y="0"/>
            <a:ext cx="82296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21D7672-983F-4E44-9501-B6DB809340F8}" type="datetimeFigureOut">
              <a:rPr lang="es-ES"/>
              <a:pPr>
                <a:defRPr/>
              </a:pPr>
              <a:t>17/11/2014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ACE6AA2-C585-48D6-B5AB-120971D614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82" r:id="rId2"/>
    <p:sldLayoutId id="2147484183" r:id="rId3"/>
    <p:sldLayoutId id="2147484184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ts val="12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portada"/>
          <p:cNvPicPr>
            <a:picLocks noChangeAspect="1" noChangeArrowheads="1"/>
          </p:cNvPicPr>
          <p:nvPr/>
        </p:nvPicPr>
        <p:blipFill>
          <a:blip r:embed="rId14">
            <a:lum bright="30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heydonworks.com/practical_aria_examples/" TargetMode="External"/><Relationship Id="rId3" Type="http://schemas.openxmlformats.org/officeDocument/2006/relationships/hyperlink" Target="http://olgacarreras.blogspot.com.es/2007/02/ajax-accesible-ii-wai-aria.html" TargetMode="External"/><Relationship Id="rId7" Type="http://schemas.openxmlformats.org/officeDocument/2006/relationships/hyperlink" Target="http://test.cita.illinois.edu/aria/" TargetMode="External"/><Relationship Id="rId12" Type="http://schemas.openxmlformats.org/officeDocument/2006/relationships/hyperlink" Target="https://developer.mozilla.org/en-US/docs/Web/Accessibility/ARI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awgit.com/w3c/aria-in-html/master/index.html" TargetMode="External"/><Relationship Id="rId11" Type="http://schemas.openxmlformats.org/officeDocument/2006/relationships/hyperlink" Target="http://msdn.microsoft.com/en-us/library/windows/apps/hh452681.aspx" TargetMode="External"/><Relationship Id="rId5" Type="http://schemas.openxmlformats.org/officeDocument/2006/relationships/hyperlink" Target="http://www.w3.org/WAI/PF/aria-practices/" TargetMode="External"/><Relationship Id="rId10" Type="http://schemas.openxmlformats.org/officeDocument/2006/relationships/hyperlink" Target="http://www.oaa-accessibility.org/examples/" TargetMode="External"/><Relationship Id="rId4" Type="http://schemas.openxmlformats.org/officeDocument/2006/relationships/hyperlink" Target="http://www.nosolousabilidad.com/articulos/wai_aria.htm" TargetMode="External"/><Relationship Id="rId9" Type="http://schemas.openxmlformats.org/officeDocument/2006/relationships/hyperlink" Target="https://labs.ssbbartgroup.com/index.php/Category:AR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200" dirty="0" smtClean="0">
                <a:latin typeface="Arial" charset="0"/>
                <a:cs typeface="Arial" charset="0"/>
              </a:rPr>
              <a:t>Ejemplos de aplicación de WAI-ARIA.</a:t>
            </a:r>
            <a:br>
              <a:rPr lang="es-ES" sz="3200" dirty="0" smtClean="0">
                <a:latin typeface="Arial" charset="0"/>
                <a:cs typeface="Arial" charset="0"/>
              </a:rPr>
            </a:br>
            <a:r>
              <a:rPr lang="es-ES" sz="3200" dirty="0" smtClean="0">
                <a:latin typeface="Arial" charset="0"/>
                <a:cs typeface="Arial" charset="0"/>
              </a:rPr>
              <a:t>Con código HTML, CSS y JavaScript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229600" cy="5184576"/>
          </a:xfrm>
        </p:spPr>
        <p:txBody>
          <a:bodyPr rtlCol="0">
            <a:normAutofit fontScale="85000" lnSpcReduction="20000"/>
          </a:bodyPr>
          <a:lstStyle/>
          <a:p>
            <a:pPr marL="514350" indent="-514350" eaLnBrk="1" hangingPunct="1">
              <a:spcBef>
                <a:spcPts val="600"/>
              </a:spcBef>
            </a:pPr>
            <a:r>
              <a:rPr lang="en-US" sz="2800" dirty="0" err="1" smtClean="0">
                <a:latin typeface="Arial" charset="0"/>
                <a:cs typeface="Arial" charset="0"/>
              </a:rPr>
              <a:t>En</a:t>
            </a:r>
            <a:r>
              <a:rPr lang="en-US" sz="2800" dirty="0" smtClean="0">
                <a:latin typeface="Arial" charset="0"/>
                <a:cs typeface="Arial" charset="0"/>
              </a:rPr>
              <a:t> Español:</a:t>
            </a:r>
          </a:p>
          <a:p>
            <a:pPr marL="914400" lvl="1" indent="-514350" eaLnBrk="1" hangingPunct="1">
              <a:spcBef>
                <a:spcPts val="600"/>
              </a:spcBef>
            </a:pPr>
            <a:r>
              <a:rPr lang="es-ES" sz="2400" dirty="0">
                <a:latin typeface="Arial" charset="0"/>
                <a:cs typeface="Arial" charset="0"/>
                <a:hlinkClick r:id="rId3"/>
              </a:rPr>
              <a:t>WAI-ARIA. Introducción, referencias, ejemplos, </a:t>
            </a:r>
            <a:r>
              <a:rPr lang="es-ES" sz="2400" dirty="0" smtClean="0">
                <a:latin typeface="Arial" charset="0"/>
                <a:cs typeface="Arial" charset="0"/>
                <a:hlinkClick r:id="rId3"/>
              </a:rPr>
              <a:t>herramientas</a:t>
            </a:r>
            <a:r>
              <a:rPr lang="es-ES" sz="2400" dirty="0" smtClean="0">
                <a:latin typeface="Arial" charset="0"/>
                <a:cs typeface="Arial" charset="0"/>
              </a:rPr>
              <a:t> (Olga Carreras)</a:t>
            </a:r>
          </a:p>
          <a:p>
            <a:pPr marL="914400" lvl="1" indent="-514350" eaLnBrk="1" hangingPunct="1">
              <a:spcBef>
                <a:spcPts val="600"/>
              </a:spcBef>
            </a:pPr>
            <a:r>
              <a:rPr lang="en-US" sz="2400" dirty="0">
                <a:latin typeface="Arial" charset="0"/>
                <a:cs typeface="Arial" charset="0"/>
                <a:hlinkClick r:id="rId4"/>
              </a:rPr>
              <a:t>WAI-ARIA, </a:t>
            </a:r>
            <a:r>
              <a:rPr lang="en-US" sz="2400" dirty="0" err="1">
                <a:latin typeface="Arial" charset="0"/>
                <a:cs typeface="Arial" charset="0"/>
                <a:hlinkClick r:id="rId4"/>
              </a:rPr>
              <a:t>una</a:t>
            </a:r>
            <a:r>
              <a:rPr lang="en-US" sz="2400" dirty="0">
                <a:latin typeface="Arial" charset="0"/>
                <a:cs typeface="Arial" charset="0"/>
                <a:hlinkClick r:id="rId4"/>
              </a:rPr>
              <a:t> </a:t>
            </a:r>
            <a:r>
              <a:rPr lang="en-US" sz="2400" dirty="0" err="1" smtClean="0">
                <a:latin typeface="Arial" charset="0"/>
                <a:cs typeface="Arial" charset="0"/>
                <a:hlinkClick r:id="rId4"/>
              </a:rPr>
              <a:t>aproximación</a:t>
            </a:r>
            <a:r>
              <a:rPr lang="en-US" sz="2400" dirty="0" smtClean="0">
                <a:latin typeface="Arial" charset="0"/>
                <a:cs typeface="Arial" charset="0"/>
              </a:rPr>
              <a:t> (Javier Fernández)</a:t>
            </a:r>
          </a:p>
          <a:p>
            <a:pPr marL="914400" lvl="1" indent="-514350" eaLnBrk="1" hangingPunct="1">
              <a:spcBef>
                <a:spcPts val="600"/>
              </a:spcBef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 marL="514350" indent="-514350" eaLnBrk="1" hangingPunct="1">
              <a:spcBef>
                <a:spcPts val="600"/>
              </a:spcBef>
            </a:pPr>
            <a:r>
              <a:rPr lang="en-US" sz="2800" dirty="0" err="1" smtClean="0">
                <a:latin typeface="Arial" charset="0"/>
                <a:cs typeface="Arial" charset="0"/>
              </a:rPr>
              <a:t>En</a:t>
            </a:r>
            <a:r>
              <a:rPr lang="en-US" sz="2800" dirty="0" smtClean="0">
                <a:latin typeface="Arial" charset="0"/>
                <a:cs typeface="Arial" charset="0"/>
              </a:rPr>
              <a:t> </a:t>
            </a:r>
            <a:r>
              <a:rPr lang="en-US" sz="2800" dirty="0" err="1" smtClean="0">
                <a:latin typeface="Arial" charset="0"/>
                <a:cs typeface="Arial" charset="0"/>
              </a:rPr>
              <a:t>Inglés</a:t>
            </a:r>
            <a:endParaRPr lang="en-US" sz="2800" dirty="0" smtClean="0">
              <a:latin typeface="Arial" charset="0"/>
              <a:cs typeface="Arial" charset="0"/>
            </a:endParaRPr>
          </a:p>
          <a:p>
            <a:pPr marL="914400" lvl="1" indent="-514350" eaLnBrk="1" hangingPunct="1">
              <a:spcBef>
                <a:spcPts val="600"/>
              </a:spcBef>
            </a:pPr>
            <a:r>
              <a:rPr lang="en-US" sz="2400" dirty="0" smtClean="0">
                <a:latin typeface="Arial" charset="0"/>
                <a:cs typeface="Arial" charset="0"/>
                <a:hlinkClick r:id="rId5"/>
              </a:rPr>
              <a:t>WAI-ARIA </a:t>
            </a:r>
            <a:r>
              <a:rPr lang="en-US" sz="2400" dirty="0">
                <a:latin typeface="Arial" charset="0"/>
                <a:cs typeface="Arial" charset="0"/>
                <a:hlinkClick r:id="rId5"/>
              </a:rPr>
              <a:t>1.0 Authoring </a:t>
            </a:r>
            <a:r>
              <a:rPr lang="en-US" sz="2400" dirty="0" smtClean="0">
                <a:latin typeface="Arial" charset="0"/>
                <a:cs typeface="Arial" charset="0"/>
                <a:hlinkClick r:id="rId5"/>
              </a:rPr>
              <a:t>Practices</a:t>
            </a:r>
            <a:r>
              <a:rPr lang="en-US" sz="2400" dirty="0" smtClean="0">
                <a:latin typeface="Arial" charset="0"/>
                <a:cs typeface="Arial" charset="0"/>
              </a:rPr>
              <a:t> (W3C)</a:t>
            </a:r>
          </a:p>
          <a:p>
            <a:pPr marL="914400" lvl="1" indent="-514350" eaLnBrk="1" hangingPunct="1">
              <a:spcBef>
                <a:spcPts val="600"/>
              </a:spcBef>
            </a:pPr>
            <a:r>
              <a:rPr lang="en-US" sz="2400" dirty="0" smtClean="0">
                <a:latin typeface="Arial" charset="0"/>
                <a:cs typeface="Arial" charset="0"/>
                <a:hlinkClick r:id="rId6"/>
              </a:rPr>
              <a:t>Using WAI-ARIA</a:t>
            </a:r>
            <a:r>
              <a:rPr lang="en-US" sz="2400" dirty="0" smtClean="0">
                <a:latin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cs typeface="Arial" charset="0"/>
              </a:rPr>
              <a:t>(W3C)</a:t>
            </a:r>
            <a:endParaRPr lang="en-US" sz="2400" dirty="0" smtClean="0">
              <a:latin typeface="Arial" charset="0"/>
              <a:cs typeface="Arial" charset="0"/>
              <a:hlinkClick r:id="rId7"/>
            </a:endParaRPr>
          </a:p>
          <a:p>
            <a:pPr marL="914400" lvl="1" indent="-514350" eaLnBrk="1" hangingPunct="1">
              <a:spcBef>
                <a:spcPts val="600"/>
              </a:spcBef>
            </a:pPr>
            <a:r>
              <a:rPr lang="en-US" sz="2400" dirty="0">
                <a:latin typeface="Arial" charset="0"/>
                <a:cs typeface="Arial" charset="0"/>
                <a:hlinkClick r:id="rId8"/>
              </a:rPr>
              <a:t>ARIA Examples </a:t>
            </a:r>
            <a:r>
              <a:rPr lang="en-US" sz="2400" dirty="0">
                <a:latin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cs typeface="Arial" charset="0"/>
              </a:rPr>
              <a:t>Heydonworks</a:t>
            </a:r>
            <a:r>
              <a:rPr lang="en-US" sz="2400" dirty="0">
                <a:latin typeface="Arial" charset="0"/>
                <a:cs typeface="Arial" charset="0"/>
              </a:rPr>
              <a:t>)</a:t>
            </a:r>
            <a:endParaRPr lang="es-ES" sz="2400" dirty="0">
              <a:latin typeface="Arial" charset="0"/>
              <a:cs typeface="Arial" charset="0"/>
            </a:endParaRPr>
          </a:p>
          <a:p>
            <a:pPr marL="914400" lvl="1" indent="-514350" eaLnBrk="1" hangingPunct="1">
              <a:spcBef>
                <a:spcPts val="600"/>
              </a:spcBef>
            </a:pPr>
            <a:r>
              <a:rPr lang="en-US" sz="2400" dirty="0" smtClean="0">
                <a:latin typeface="Arial" charset="0"/>
                <a:cs typeface="Arial" charset="0"/>
                <a:hlinkClick r:id="rId7"/>
              </a:rPr>
              <a:t>Illinois </a:t>
            </a:r>
            <a:r>
              <a:rPr lang="en-US" sz="2400" dirty="0" smtClean="0">
                <a:latin typeface="Arial" charset="0"/>
                <a:cs typeface="Arial" charset="0"/>
                <a:hlinkClick r:id="rId7"/>
              </a:rPr>
              <a:t>Center for Information Technology and Web Accessibility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marL="914400" lvl="1" indent="-514350" eaLnBrk="1" hangingPunct="1">
              <a:spcBef>
                <a:spcPts val="600"/>
              </a:spcBef>
            </a:pPr>
            <a:r>
              <a:rPr lang="en-US" sz="2400" dirty="0" smtClean="0">
                <a:latin typeface="Arial" charset="0"/>
                <a:cs typeface="Arial" charset="0"/>
                <a:hlinkClick r:id="rId9"/>
              </a:rPr>
              <a:t>SSB </a:t>
            </a:r>
            <a:r>
              <a:rPr lang="en-US" sz="2400" dirty="0">
                <a:latin typeface="Arial" charset="0"/>
                <a:cs typeface="Arial" charset="0"/>
                <a:hlinkClick r:id="rId9"/>
              </a:rPr>
              <a:t>Accessible Web </a:t>
            </a:r>
            <a:r>
              <a:rPr lang="en-US" sz="2400" dirty="0" smtClean="0">
                <a:latin typeface="Arial" charset="0"/>
                <a:cs typeface="Arial" charset="0"/>
                <a:hlinkClick r:id="rId9"/>
              </a:rPr>
              <a:t>Lab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marL="914400" lvl="1" indent="-514350" eaLnBrk="1" hangingPunct="1">
              <a:spcBef>
                <a:spcPts val="600"/>
              </a:spcBef>
            </a:pPr>
            <a:r>
              <a:rPr lang="en-US" sz="2400" dirty="0">
                <a:latin typeface="Arial" charset="0"/>
                <a:cs typeface="Arial" charset="0"/>
                <a:hlinkClick r:id="rId10"/>
              </a:rPr>
              <a:t>OpenAjax Alliance Accessibility Task </a:t>
            </a:r>
            <a:r>
              <a:rPr lang="en-US" sz="2400" dirty="0" smtClean="0">
                <a:latin typeface="Arial" charset="0"/>
                <a:cs typeface="Arial" charset="0"/>
                <a:hlinkClick r:id="rId10"/>
              </a:rPr>
              <a:t>Force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marL="914400" lvl="1" indent="-514350" eaLnBrk="1" hangingPunct="1">
              <a:spcBef>
                <a:spcPts val="600"/>
              </a:spcBef>
            </a:pPr>
            <a:r>
              <a:rPr lang="en-US" sz="2400" dirty="0">
                <a:latin typeface="Arial" charset="0"/>
                <a:cs typeface="Arial" charset="0"/>
                <a:hlinkClick r:id="rId11"/>
              </a:rPr>
              <a:t>Accessibility for Windows Runtime apps using JavaScript and </a:t>
            </a:r>
            <a:r>
              <a:rPr lang="en-US" sz="2400" dirty="0" smtClean="0">
                <a:latin typeface="Arial" charset="0"/>
                <a:cs typeface="Arial" charset="0"/>
                <a:hlinkClick r:id="rId11"/>
              </a:rPr>
              <a:t>HTML</a:t>
            </a:r>
            <a:r>
              <a:rPr lang="en-US" sz="2400" dirty="0" smtClean="0">
                <a:latin typeface="Arial" charset="0"/>
                <a:cs typeface="Arial" charset="0"/>
              </a:rPr>
              <a:t> (Microsoft)</a:t>
            </a:r>
          </a:p>
          <a:p>
            <a:pPr marL="914400" lvl="1" indent="-514350" eaLnBrk="1" hangingPunct="1">
              <a:spcBef>
                <a:spcPts val="600"/>
              </a:spcBef>
            </a:pPr>
            <a:r>
              <a:rPr lang="en-US" sz="2400" dirty="0" smtClean="0">
                <a:latin typeface="Arial" charset="0"/>
                <a:cs typeface="Arial" charset="0"/>
                <a:hlinkClick r:id="rId12"/>
              </a:rPr>
              <a:t>ARIA</a:t>
            </a:r>
            <a:r>
              <a:rPr lang="en-US" sz="2400" dirty="0" smtClean="0">
                <a:latin typeface="Arial" charset="0"/>
                <a:cs typeface="Arial" charset="0"/>
              </a:rPr>
              <a:t> (Mozilla</a:t>
            </a:r>
            <a:r>
              <a:rPr lang="en-US" sz="2400" dirty="0" smtClean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2970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53B0952-7E8D-4818-B3FA-5EC73326DA62}" type="slidenum">
              <a:rPr lang="es-ES" sz="1400" smtClean="0">
                <a:latin typeface="Arial" charset="0"/>
                <a:cs typeface="Arial" charset="0"/>
              </a:rPr>
              <a:pPr/>
              <a:t>1</a:t>
            </a:fld>
            <a:endParaRPr lang="es-ES" sz="14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9132</TotalTime>
  <Words>84</Words>
  <Application>Microsoft Office PowerPoint</Application>
  <PresentationFormat>Presentación en pantalla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Courier New</vt:lpstr>
      <vt:lpstr>1_Diseño personalizado</vt:lpstr>
      <vt:lpstr>Diseño personalizado</vt:lpstr>
      <vt:lpstr>Ejemplos de aplicación de WAI-ARIA. Con código HTML, CSS y JavaScript</vt:lpstr>
    </vt:vector>
  </TitlesOfParts>
  <Company>EDVI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EDVI</dc:creator>
  <cp:lastModifiedBy>jose</cp:lastModifiedBy>
  <cp:revision>791</cp:revision>
  <dcterms:created xsi:type="dcterms:W3CDTF">2006-10-03T06:48:05Z</dcterms:created>
  <dcterms:modified xsi:type="dcterms:W3CDTF">2014-11-17T08:51:54Z</dcterms:modified>
</cp:coreProperties>
</file>