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49" r:id="rId2"/>
  </p:sldMasterIdLst>
  <p:notesMasterIdLst>
    <p:notesMasterId r:id="rId65"/>
  </p:notesMasterIdLst>
  <p:handoutMasterIdLst>
    <p:handoutMasterId r:id="rId66"/>
  </p:handoutMasterIdLst>
  <p:sldIdLst>
    <p:sldId id="256" r:id="rId3"/>
    <p:sldId id="378" r:id="rId4"/>
    <p:sldId id="404" r:id="rId5"/>
    <p:sldId id="440" r:id="rId6"/>
    <p:sldId id="441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431" r:id="rId15"/>
    <p:sldId id="449" r:id="rId16"/>
    <p:sldId id="388" r:id="rId17"/>
    <p:sldId id="392" r:id="rId18"/>
    <p:sldId id="406" r:id="rId19"/>
    <p:sldId id="408" r:id="rId20"/>
    <p:sldId id="450" r:id="rId21"/>
    <p:sldId id="411" r:id="rId22"/>
    <p:sldId id="435" r:id="rId23"/>
    <p:sldId id="490" r:id="rId24"/>
    <p:sldId id="453" r:id="rId25"/>
    <p:sldId id="455" r:id="rId26"/>
    <p:sldId id="458" r:id="rId27"/>
    <p:sldId id="456" r:id="rId28"/>
    <p:sldId id="457" r:id="rId29"/>
    <p:sldId id="470" r:id="rId30"/>
    <p:sldId id="491" r:id="rId31"/>
    <p:sldId id="492" r:id="rId32"/>
    <p:sldId id="459" r:id="rId33"/>
    <p:sldId id="461" r:id="rId34"/>
    <p:sldId id="479" r:id="rId35"/>
    <p:sldId id="462" r:id="rId36"/>
    <p:sldId id="463" r:id="rId37"/>
    <p:sldId id="454" r:id="rId38"/>
    <p:sldId id="482" r:id="rId39"/>
    <p:sldId id="485" r:id="rId40"/>
    <p:sldId id="489" r:id="rId41"/>
    <p:sldId id="488" r:id="rId42"/>
    <p:sldId id="484" r:id="rId43"/>
    <p:sldId id="486" r:id="rId44"/>
    <p:sldId id="483" r:id="rId45"/>
    <p:sldId id="487" r:id="rId46"/>
    <p:sldId id="481" r:id="rId47"/>
    <p:sldId id="419" r:id="rId48"/>
    <p:sldId id="420" r:id="rId49"/>
    <p:sldId id="421" r:id="rId50"/>
    <p:sldId id="465" r:id="rId51"/>
    <p:sldId id="466" r:id="rId52"/>
    <p:sldId id="473" r:id="rId53"/>
    <p:sldId id="474" r:id="rId54"/>
    <p:sldId id="472" r:id="rId55"/>
    <p:sldId id="468" r:id="rId56"/>
    <p:sldId id="469" r:id="rId57"/>
    <p:sldId id="464" r:id="rId58"/>
    <p:sldId id="475" r:id="rId59"/>
    <p:sldId id="476" r:id="rId60"/>
    <p:sldId id="332" r:id="rId61"/>
    <p:sldId id="477" r:id="rId62"/>
    <p:sldId id="478" r:id="rId63"/>
    <p:sldId id="436" r:id="rId64"/>
  </p:sldIdLst>
  <p:sldSz cx="9144000" cy="6858000" type="screen4x3"/>
  <p:notesSz cx="6669088" cy="9928225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8" autoAdjust="0"/>
    <p:restoredTop sz="94684" autoAdjust="0"/>
  </p:normalViewPr>
  <p:slideViewPr>
    <p:cSldViewPr>
      <p:cViewPr varScale="1">
        <p:scale>
          <a:sx n="67" d="100"/>
          <a:sy n="67" d="100"/>
        </p:scale>
        <p:origin x="166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95" d="100"/>
          <a:sy n="95" d="100"/>
        </p:scale>
        <p:origin x="-948" y="256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r"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0F0BE26-EAE3-4E9E-B756-44913D61024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836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35650" y="9109075"/>
            <a:ext cx="5318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r"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A1F54AB-5EBC-41AF-A1DB-E87AC5587DA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815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s-ES" smtClean="0"/>
          </a:p>
        </p:txBody>
      </p:sp>
      <p:sp>
        <p:nvSpPr>
          <p:cNvPr id="471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8CB84678-D093-4872-AC83-94EC6065415C}" type="slidenum">
              <a:rPr lang="es-ES" sz="1200" smtClean="0">
                <a:latin typeface="Arial" charset="0"/>
              </a:rPr>
              <a:pPr/>
              <a:t>1</a:t>
            </a:fld>
            <a:endParaRPr lang="es-ES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3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smtClean="0"/>
              <a:t>Principio 1: Perceptible</a:t>
            </a:r>
            <a:r>
              <a:rPr lang="es-ES" dirty="0" smtClean="0"/>
              <a:t> - La información y los componentes de la interfaz de usuario deben ser presentados a los usuarios de modo que ellos puedan percibirlos. </a:t>
            </a:r>
          </a:p>
          <a:p>
            <a:endParaRPr lang="es-ES" dirty="0" smtClean="0"/>
          </a:p>
          <a:p>
            <a:r>
              <a:rPr lang="es-ES" b="1" dirty="0" smtClean="0"/>
              <a:t>Principio 2: Operable</a:t>
            </a:r>
            <a:r>
              <a:rPr lang="es-ES" dirty="0" smtClean="0"/>
              <a:t> - Los componentes de la interfaz de usuario y la navegación deben ser operables.</a:t>
            </a:r>
          </a:p>
          <a:p>
            <a:endParaRPr lang="es-ES" dirty="0" smtClean="0"/>
          </a:p>
          <a:p>
            <a:r>
              <a:rPr lang="es-ES" b="1" dirty="0" smtClean="0"/>
              <a:t>Principio 3: Comprensible</a:t>
            </a:r>
            <a:r>
              <a:rPr lang="es-ES" dirty="0" smtClean="0"/>
              <a:t> - La información y el manejo de la interfaz de usuario deben ser comprensibles. </a:t>
            </a:r>
          </a:p>
          <a:p>
            <a:endParaRPr lang="es-ES" dirty="0" smtClean="0"/>
          </a:p>
          <a:p>
            <a:r>
              <a:rPr lang="es-ES" b="1" dirty="0" smtClean="0"/>
              <a:t>Principio 4: Robusto</a:t>
            </a:r>
            <a:r>
              <a:rPr lang="es-ES" dirty="0" smtClean="0"/>
              <a:t> - El contenido debe ser suficientemente robusto como para ser interpretado de forma fiable por una amplia variedad de aplicaciones de usuario, incluyendo las ayudas técnicas.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1F54AB-5EBC-41AF-A1DB-E87AC5587DAB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0418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A1C23E2A-870B-4CF8-A467-D5866AC70A4A}" type="slidenum">
              <a:rPr lang="es-ES" sz="1200" smtClean="0">
                <a:latin typeface="Arial" charset="0"/>
              </a:rPr>
              <a:pPr/>
              <a:t>59</a:t>
            </a:fld>
            <a:endParaRPr lang="es-ES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2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A1C23E2A-870B-4CF8-A467-D5866AC70A4A}" type="slidenum">
              <a:rPr lang="es-ES" sz="1200" smtClean="0">
                <a:latin typeface="Arial" charset="0"/>
              </a:rPr>
              <a:pPr/>
              <a:t>60</a:t>
            </a:fld>
            <a:endParaRPr lang="es-ES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788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A1C23E2A-870B-4CF8-A467-D5866AC70A4A}" type="slidenum">
              <a:rPr lang="es-ES" sz="1200" smtClean="0">
                <a:latin typeface="Arial" charset="0"/>
              </a:rPr>
              <a:pPr/>
              <a:t>61</a:t>
            </a:fld>
            <a:endParaRPr lang="es-ES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3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5E9F8-0B3E-4808-A6B2-80A52D751259}" type="datetimeFigureOut">
              <a:rPr lang="es-ES"/>
              <a:pPr>
                <a:defRPr/>
              </a:pPr>
              <a:t>09/02/2014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5B650-FAEB-48BF-A1D8-5688A99C07D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39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9E02C-1566-46A7-86CB-BABADEA70DE4}" type="datetimeFigureOut">
              <a:rPr lang="es-ES"/>
              <a:pPr>
                <a:defRPr/>
              </a:pPr>
              <a:t>09/02/2014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49082-A3D7-403A-9C24-BE971077FD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49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624FC-A79C-4602-A651-77D118304FE0}" type="datetimeFigureOut">
              <a:rPr lang="es-ES"/>
              <a:pPr>
                <a:defRPr/>
              </a:pPr>
              <a:t>09/02/2014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24780-5E55-449C-962D-C0E2523B36F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55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762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89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928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557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981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30452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4224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26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21497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C7771-74FB-465E-8BDB-91F73AC1A083}" type="datetimeFigureOut">
              <a:rPr lang="es-ES"/>
              <a:pPr>
                <a:defRPr/>
              </a:pPr>
              <a:t>09/02/2014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81838" y="65008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70E00-C75B-448F-B4C5-C2A6B3805E2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9220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518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918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26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9BE0A-80BA-4F07-9A42-DFE159E82CE6}" type="datetimeFigureOut">
              <a:rPr lang="es-ES"/>
              <a:pPr>
                <a:defRPr/>
              </a:pPr>
              <a:t>09/02/2014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818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C0031-5329-4ED6-B364-ED19DB5461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081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9E147-DB02-4672-8EE4-091A407D4015}" type="datetimeFigureOut">
              <a:rPr lang="es-ES"/>
              <a:pPr>
                <a:defRPr/>
              </a:pPr>
              <a:t>09/02/2014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81838" y="65008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07A7B-CDB5-47D2-A489-48DFC3346D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13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E1925-AF64-42FA-AE93-F51CB686F230}" type="datetimeFigureOut">
              <a:rPr lang="es-ES"/>
              <a:pPr>
                <a:defRPr/>
              </a:pPr>
              <a:t>09/02/2014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6D42D-C34A-4D3E-A09D-DF3C0B76C8D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06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6D900-D553-466A-BAC3-32813A35235A}" type="datetimeFigureOut">
              <a:rPr lang="es-ES"/>
              <a:pPr>
                <a:defRPr/>
              </a:pPr>
              <a:t>09/02/2014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C8942-62F0-4F02-A737-D5733526953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22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FEB6F-5C1D-4B78-9999-3E1BB45F2E75}" type="datetimeFigureOut">
              <a:rPr lang="es-ES"/>
              <a:pPr>
                <a:defRPr/>
              </a:pPr>
              <a:t>09/02/2014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26962-6AC9-4CE0-BF0C-E426A666771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5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EA7D6-CD0D-4508-9B28-CB2D76B427C9}" type="datetimeFigureOut">
              <a:rPr lang="es-ES"/>
              <a:pPr>
                <a:defRPr/>
              </a:pPr>
              <a:t>09/02/2014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C287A-4AFD-4181-B43E-AD3957C57D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26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AA853-DFB3-40CE-903B-6BBFD27D6025}" type="datetimeFigureOut">
              <a:rPr lang="es-ES"/>
              <a:pPr>
                <a:defRPr/>
              </a:pPr>
              <a:t>09/02/2014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2A6F0-3337-41A3-B588-91050FAE4C1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37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14338" y="0"/>
            <a:ext cx="82296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21D7672-983F-4E44-9501-B6DB809340F8}" type="datetimeFigureOut">
              <a:rPr lang="es-ES"/>
              <a:pPr>
                <a:defRPr/>
              </a:pPr>
              <a:t>09/02/2014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ACE6AA2-C585-48D6-B5AB-120971D614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82" r:id="rId2"/>
    <p:sldLayoutId id="2147484183" r:id="rId3"/>
    <p:sldLayoutId id="2147484184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ts val="12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portada"/>
          <p:cNvPicPr>
            <a:picLocks noChangeAspect="1" noChangeArrowheads="1"/>
          </p:cNvPicPr>
          <p:nvPr/>
        </p:nvPicPr>
        <p:blipFill>
          <a:blip r:embed="rId14">
            <a:lum bright="30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Imagen:Universidad_de_Alcala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new.livestream.com/accounts/3776731/events/2400520/videos/31504909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inteco.es/file/frX9YtRIR3l7bnjy14-vEQ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12" Type="http://schemas.openxmlformats.org/officeDocument/2006/relationships/image" Target="../media/image17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gif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w3.org/WAI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.org/TR/UAAG20/" TargetMode="External"/><Relationship Id="rId3" Type="http://schemas.openxmlformats.org/officeDocument/2006/relationships/hyperlink" Target="http://www.codexexempla.org/traducciones/pautas-accesibilidad-contenido-web-2.0.htm" TargetMode="External"/><Relationship Id="rId7" Type="http://schemas.openxmlformats.org/officeDocument/2006/relationships/hyperlink" Target="http://www.w3.org/TR/ATAG20/" TargetMode="External"/><Relationship Id="rId2" Type="http://schemas.openxmlformats.org/officeDocument/2006/relationships/hyperlink" Target="http://www.w3.org/TR/WCAG2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WAI/intro/earl.php" TargetMode="External"/><Relationship Id="rId5" Type="http://schemas.openxmlformats.org/officeDocument/2006/relationships/hyperlink" Target="http://www.w3.org/TR/WCAG-EM/" TargetMode="External"/><Relationship Id="rId4" Type="http://schemas.openxmlformats.org/officeDocument/2006/relationships/hyperlink" Target="http://www.w3.org/TR/wai-aria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isy.org/z3986/2005/Z3986-2005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ection508.gov/" TargetMode="External"/><Relationship Id="rId3" Type="http://schemas.openxmlformats.org/officeDocument/2006/relationships/hyperlink" Target="http://www.boe.es/boe/dias/2007/11/21/pdfs/A47567-47572.pdf" TargetMode="External"/><Relationship Id="rId7" Type="http://schemas.openxmlformats.org/officeDocument/2006/relationships/hyperlink" Target="http://homeoffice.gov.uk/equalities/equality-act/" TargetMode="External"/><Relationship Id="rId2" Type="http://schemas.openxmlformats.org/officeDocument/2006/relationships/hyperlink" Target="http://conadisperu.gob.pe/sobre-discapacida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c.europa.eu/information_society/activities/einclusion/policy/accessibility/index_en.htm" TargetMode="External"/><Relationship Id="rId5" Type="http://schemas.openxmlformats.org/officeDocument/2006/relationships/hyperlink" Target="http://ec.europa.eu/information_society/activities/einclusion/bepartofit/overview/index_en.htm" TargetMode="External"/><Relationship Id="rId10" Type="http://schemas.openxmlformats.org/officeDocument/2006/relationships/hyperlink" Target="http://www.w3.org/WAI/Policy/" TargetMode="External"/><Relationship Id="rId4" Type="http://schemas.openxmlformats.org/officeDocument/2006/relationships/hyperlink" Target="http://ec.europa.eu/information_society/activities/einclusion/index_en.htm" TargetMode="External"/><Relationship Id="rId9" Type="http://schemas.openxmlformats.org/officeDocument/2006/relationships/hyperlink" Target="http://www.un.org/esa/socdev/enable/documents/tccconvs.pd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ynthiasays.com/" TargetMode="External"/><Relationship Id="rId3" Type="http://schemas.openxmlformats.org/officeDocument/2006/relationships/hyperlink" Target="http://jigsaw.w3.org/css-validator/" TargetMode="External"/><Relationship Id="rId7" Type="http://schemas.openxmlformats.org/officeDocument/2006/relationships/hyperlink" Target="http://wave.webaim.org/" TargetMode="External"/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checker.ca/" TargetMode="External"/><Relationship Id="rId5" Type="http://schemas.openxmlformats.org/officeDocument/2006/relationships/hyperlink" Target="http://accessibility.egovmon.no/" TargetMode="External"/><Relationship Id="rId10" Type="http://schemas.openxmlformats.org/officeDocument/2006/relationships/hyperlink" Target="https://addons.mozilla.org/en-US/firefox/addon/web-developer/" TargetMode="External"/><Relationship Id="rId4" Type="http://schemas.openxmlformats.org/officeDocument/2006/relationships/hyperlink" Target="http://www.tawdis.net/" TargetMode="External"/><Relationship Id="rId9" Type="http://schemas.openxmlformats.org/officeDocument/2006/relationships/hyperlink" Target="https://addons.mozilla.org/es/firefox/addon/accessibility-evaluation-toolb/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vda-project.org/wiki/Download" TargetMode="External"/><Relationship Id="rId13" Type="http://schemas.openxmlformats.org/officeDocument/2006/relationships/hyperlink" Target="http://www.w3.org/WAI/ER/tools/complete" TargetMode="External"/><Relationship Id="rId3" Type="http://schemas.openxmlformats.org/officeDocument/2006/relationships/hyperlink" Target="http://flesh.sourceforge.net/" TargetMode="External"/><Relationship Id="rId7" Type="http://schemas.openxmlformats.org/officeDocument/2006/relationships/hyperlink" Target="http://www.freedomscientific.com/products/fs/jaws-product-page.asp" TargetMode="External"/><Relationship Id="rId12" Type="http://schemas.openxmlformats.org/officeDocument/2006/relationships/hyperlink" Target="http://www.paciellogroup.com/resources/contrast-analyser.html" TargetMode="External"/><Relationship Id="rId2" Type="http://schemas.openxmlformats.org/officeDocument/2006/relationships/hyperlink" Target="http://trace.wisc.edu/pea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elorie.com/web/lynxview.html" TargetMode="External"/><Relationship Id="rId11" Type="http://schemas.openxmlformats.org/officeDocument/2006/relationships/hyperlink" Target="http://www.visionaustralia.org.au/info.aspx?page=628" TargetMode="External"/><Relationship Id="rId5" Type="http://schemas.openxmlformats.org/officeDocument/2006/relationships/hyperlink" Target="http://lynx.browser.org/" TargetMode="External"/><Relationship Id="rId10" Type="http://schemas.openxmlformats.org/officeDocument/2006/relationships/hyperlink" Target="https://addons.mozilla.org/en-US/firefox/addon/wcag-contrast-checker/" TargetMode="External"/><Relationship Id="rId4" Type="http://schemas.openxmlformats.org/officeDocument/2006/relationships/hyperlink" Target="http://www.legibilidad.com/" TargetMode="External"/><Relationship Id="rId9" Type="http://schemas.openxmlformats.org/officeDocument/2006/relationships/hyperlink" Target="http://www.daisyplayer.es/" TargetMode="External"/><Relationship Id="rId14" Type="http://schemas.openxmlformats.org/officeDocument/2006/relationships/hyperlink" Target="http://www.inteco.es/file/bpoTr1nHdoguB2ZrJ-Xl7g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accessibility.egovmon.no/en/pagecheck2.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www.tawdis.net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nthiasays.com/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achecker.ca/checker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://accessibility.egovmon.no/en/pagecheck2.0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redc.revistas.csic.es/index.php/redc/article/view/774/90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uah.es/diariodigital/index.php?option=com_content&amp;task=view&amp;id=7305&amp;Itemid=32" TargetMode="External"/><Relationship Id="rId2" Type="http://schemas.openxmlformats.org/officeDocument/2006/relationships/hyperlink" Target="http://www.shanghairanking.com/SubjectCS2013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468313" y="1773238"/>
            <a:ext cx="8134350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s-ES" sz="4800" b="1">
                <a:solidFill>
                  <a:schemeClr val="bg1"/>
                </a:solidFill>
                <a:latin typeface="Arial" charset="0"/>
              </a:rPr>
              <a:t/>
            </a:r>
            <a:br>
              <a:rPr lang="es-ES" sz="4800" b="1">
                <a:solidFill>
                  <a:schemeClr val="bg1"/>
                </a:solidFill>
                <a:latin typeface="Arial" charset="0"/>
              </a:rPr>
            </a:br>
            <a:endParaRPr lang="es-ES" sz="4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43063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s-ES" sz="4000" b="1" i="1" cap="all" dirty="0" smtClean="0">
                <a:solidFill>
                  <a:schemeClr val="accent2"/>
                </a:solidFill>
              </a:rPr>
              <a:t>Estándares de ACCESIBILIDAD WEB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71875" y="4286250"/>
            <a:ext cx="5214938" cy="172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000" dirty="0" smtClean="0">
                <a:solidFill>
                  <a:srgbClr val="FF0000"/>
                </a:solidFill>
              </a:rPr>
              <a:t>Dr. José Ramón Hilera</a:t>
            </a:r>
            <a:endParaRPr lang="es-ES_tradnl" sz="2000" dirty="0" smtClean="0"/>
          </a:p>
          <a:p>
            <a:pPr eaLnBrk="1" hangingPunct="1">
              <a:lnSpc>
                <a:spcPct val="90000"/>
              </a:lnSpc>
            </a:pPr>
            <a:r>
              <a:rPr lang="es-ES_tradnl" sz="2000" i="1" dirty="0" smtClean="0">
                <a:solidFill>
                  <a:schemeClr val="accent2"/>
                </a:solidFill>
              </a:rPr>
              <a:t>Universidad de Alcalá, España</a:t>
            </a:r>
          </a:p>
          <a:p>
            <a:pPr eaLnBrk="1" hangingPunct="1">
              <a:lnSpc>
                <a:spcPct val="90000"/>
              </a:lnSpc>
            </a:pPr>
            <a:endParaRPr lang="es-ES_tradnl" sz="2000" i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s-ES_tradnl" sz="2000" i="1" dirty="0" smtClean="0">
                <a:solidFill>
                  <a:schemeClr val="accent2"/>
                </a:solidFill>
              </a:rPr>
              <a:t>Huancayo, 3 Octubre, 2013</a:t>
            </a:r>
          </a:p>
          <a:p>
            <a:pPr eaLnBrk="1" hangingPunct="1">
              <a:lnSpc>
                <a:spcPct val="90000"/>
              </a:lnSpc>
            </a:pPr>
            <a:endParaRPr lang="es-ES_tradnl" sz="2000" dirty="0" smtClean="0"/>
          </a:p>
          <a:p>
            <a:pPr eaLnBrk="1" hangingPunct="1">
              <a:lnSpc>
                <a:spcPct val="90000"/>
              </a:lnSpc>
            </a:pPr>
            <a:endParaRPr lang="es-ES_tradnl" sz="2000" dirty="0" smtClean="0">
              <a:solidFill>
                <a:schemeClr val="tx1"/>
              </a:solidFill>
            </a:endParaRPr>
          </a:p>
        </p:txBody>
      </p:sp>
      <p:pic>
        <p:nvPicPr>
          <p:cNvPr id="6149" name="Picture 12" descr="Rectorado de la Universidad de Alcalá">
            <a:hlinkClick r:id="rId3" tooltip="Rectorado de la Universidad de Alcalá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3213100"/>
            <a:ext cx="1998662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8 Imagen" descr="300px-Quijot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0413"/>
            <a:ext cx="200025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57374" y="6148536"/>
            <a:ext cx="9195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Presentación disponible como vídeo con narración en:</a:t>
            </a:r>
          </a:p>
          <a:p>
            <a:r>
              <a:rPr lang="es-ES" b="1" u="sng" dirty="0">
                <a:hlinkClick r:id="rId6"/>
              </a:rPr>
              <a:t>http://new.livestream.com/accounts/3776731/events/2400520/videos/31504909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338" y="0"/>
            <a:ext cx="8406134" cy="1214438"/>
          </a:xfrm>
        </p:spPr>
        <p:txBody>
          <a:bodyPr/>
          <a:lstStyle/>
          <a:p>
            <a:r>
              <a:rPr lang="es-ES_tradnl" sz="2800" dirty="0"/>
              <a:t>Ejemplo de contenido no accesible</a:t>
            </a:r>
            <a:br>
              <a:rPr lang="es-ES_tradnl" sz="2800" dirty="0"/>
            </a:br>
            <a:r>
              <a:rPr lang="es-ES_tradnl" sz="2800" dirty="0"/>
              <a:t>Problemas para usuarios con discapacidad </a:t>
            </a:r>
            <a:r>
              <a:rPr lang="es-ES_tradnl" sz="2800" dirty="0" smtClean="0"/>
              <a:t>auditiva</a:t>
            </a:r>
            <a:endParaRPr lang="es-ES" sz="2800" dirty="0"/>
          </a:p>
        </p:txBody>
      </p:sp>
      <p:sp>
        <p:nvSpPr>
          <p:cNvPr id="8" name="2 Marcador de contenido"/>
          <p:cNvSpPr>
            <a:spLocks noGrp="1"/>
          </p:cNvSpPr>
          <p:nvPr>
            <p:ph sz="quarter" idx="4294967295"/>
          </p:nvPr>
        </p:nvSpPr>
        <p:spPr>
          <a:xfrm>
            <a:off x="539553" y="1628800"/>
            <a:ext cx="3312367" cy="49685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s-ES_tradnl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</a:t>
            </a:r>
          </a:p>
          <a:p>
            <a:pPr>
              <a:defRPr/>
            </a:pPr>
            <a:r>
              <a:rPr lang="es-ES_tradnl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pulsa el círculo con sonido de aplausos  comenzará el curso</a:t>
            </a:r>
          </a:p>
          <a:p>
            <a:pPr>
              <a:defRPr/>
            </a:pPr>
            <a:r>
              <a:rPr lang="es-ES_tradnl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pulsa el círculo con sonido de explosión se eliminará el curso</a:t>
            </a:r>
          </a:p>
        </p:txBody>
      </p:sp>
      <p:sp>
        <p:nvSpPr>
          <p:cNvPr id="9" name="1 Elipse">
            <a:hlinkHover r:id="" action="ppaction://noaction" highlightClick="1">
              <a:snd r:embed="rId2" name="explode.wav"/>
            </a:hlinkHover>
          </p:cNvPr>
          <p:cNvSpPr/>
          <p:nvPr/>
        </p:nvSpPr>
        <p:spPr>
          <a:xfrm>
            <a:off x="827584" y="5661248"/>
            <a:ext cx="1008112" cy="864096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4 Elipse">
            <a:hlinkHover r:id="" action="ppaction://noaction" highlightClick="1">
              <a:snd r:embed="rId3" name="applause.wav"/>
            </a:hlinkHover>
          </p:cNvPr>
          <p:cNvSpPr/>
          <p:nvPr/>
        </p:nvSpPr>
        <p:spPr>
          <a:xfrm>
            <a:off x="2555776" y="5661248"/>
            <a:ext cx="1008112" cy="864096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 bwMode="auto">
          <a:xfrm>
            <a:off x="4572001" y="1628800"/>
            <a:ext cx="3312367" cy="49685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lang="es-ES" sz="2400">
                <a:solidFill>
                  <a:srgbClr val="003F75"/>
                </a:solidFill>
                <a:latin typeface="+mn-lt"/>
                <a:ea typeface="+mn-ea"/>
                <a:cs typeface="+mn-cs"/>
              </a:defRPr>
            </a:lvl1pPr>
            <a:lvl2pPr marL="284163" indent="-284163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lang="es-ES" sz="2000">
                <a:solidFill>
                  <a:srgbClr val="003F75"/>
                </a:solidFill>
                <a:latin typeface="+mn-lt"/>
                <a:ea typeface="+mn-ea"/>
                <a:cs typeface="+mn-cs"/>
              </a:defRPr>
            </a:lvl2pPr>
            <a:lvl3pPr marL="546100" indent="-227013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lang="es-ES" sz="2000">
                <a:solidFill>
                  <a:srgbClr val="003F75"/>
                </a:solidFill>
                <a:latin typeface="+mn-lt"/>
                <a:ea typeface="+mn-ea"/>
                <a:cs typeface="+mn-cs"/>
              </a:defRPr>
            </a:lvl3pPr>
            <a:lvl4pPr marL="808038" indent="-227013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lang="es-ES" sz="2000">
                <a:solidFill>
                  <a:srgbClr val="003F75"/>
                </a:solidFill>
                <a:latin typeface="+mn-lt"/>
                <a:ea typeface="+mn-ea"/>
                <a:cs typeface="+mn-cs"/>
              </a:defRPr>
            </a:lvl4pPr>
            <a:lvl5pPr marL="1074738" indent="-227013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lang="es-ES" sz="2000">
                <a:solidFill>
                  <a:srgbClr val="003F7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es-E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es-E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es-E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es-E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 typeface="Wingdings" pitchFamily="2" charset="2"/>
              <a:buNone/>
              <a:defRPr/>
            </a:pPr>
            <a:r>
              <a:rPr lang="es-ES_tradnl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</a:t>
            </a:r>
          </a:p>
          <a:p>
            <a:pPr>
              <a:defRPr/>
            </a:pPr>
            <a:r>
              <a:rPr lang="es-ES_tradnl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pulsa el círculo con sonido de aplausos  comenzará el curso</a:t>
            </a:r>
          </a:p>
          <a:p>
            <a:pPr>
              <a:defRPr/>
            </a:pPr>
            <a:r>
              <a:rPr lang="es-ES_tradnl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pulsa el círculo con sonido de explosión se eliminará el curso</a:t>
            </a:r>
          </a:p>
        </p:txBody>
      </p:sp>
      <p:sp>
        <p:nvSpPr>
          <p:cNvPr id="7" name="6 Elipse">
            <a:hlinkHover r:id="" action="ppaction://hlinkshowjump?jump=nextslide" highlightClick="1">
              <a:snd r:embed="rId2" name="explode.wav"/>
            </a:hlinkHover>
          </p:cNvPr>
          <p:cNvSpPr/>
          <p:nvPr/>
        </p:nvSpPr>
        <p:spPr>
          <a:xfrm>
            <a:off x="4860032" y="5514791"/>
            <a:ext cx="1008112" cy="101055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7 Elipse">
            <a:hlinkHover r:id="" action="ppaction://noaction" highlightClick="1">
              <a:snd r:embed="rId3" name="applause.wav"/>
            </a:hlinkHover>
          </p:cNvPr>
          <p:cNvSpPr/>
          <p:nvPr/>
        </p:nvSpPr>
        <p:spPr>
          <a:xfrm>
            <a:off x="6588224" y="5514791"/>
            <a:ext cx="1008112" cy="101055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338" y="0"/>
            <a:ext cx="8406134" cy="1214438"/>
          </a:xfrm>
        </p:spPr>
        <p:txBody>
          <a:bodyPr/>
          <a:lstStyle/>
          <a:p>
            <a:r>
              <a:rPr lang="es-ES_tradnl" sz="2800" dirty="0"/>
              <a:t>Ejemplo de contenido no accesible</a:t>
            </a:r>
            <a:br>
              <a:rPr lang="es-ES_tradnl" sz="2800" dirty="0"/>
            </a:br>
            <a:r>
              <a:rPr lang="es-ES_tradnl" sz="2800" dirty="0"/>
              <a:t>Problemas para usuarios con discapacidad </a:t>
            </a:r>
            <a:r>
              <a:rPr lang="es-ES_tradnl" sz="2800" dirty="0" smtClean="0"/>
              <a:t>auditiva</a:t>
            </a:r>
            <a:endParaRPr lang="es-ES" sz="2800" dirty="0"/>
          </a:p>
        </p:txBody>
      </p:sp>
      <p:sp>
        <p:nvSpPr>
          <p:cNvPr id="8" name="2 Marcador de contenido"/>
          <p:cNvSpPr>
            <a:spLocks noGrp="1"/>
          </p:cNvSpPr>
          <p:nvPr>
            <p:ph sz="quarter" idx="4294967295"/>
          </p:nvPr>
        </p:nvSpPr>
        <p:spPr>
          <a:xfrm>
            <a:off x="539553" y="1628800"/>
            <a:ext cx="3312367" cy="49685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s-ES_tradnl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</a:t>
            </a:r>
          </a:p>
          <a:p>
            <a:pPr>
              <a:defRPr/>
            </a:pPr>
            <a:r>
              <a:rPr lang="es-ES_tradnl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pulsa el círculo con sonido de aplausos  comenzará el curso</a:t>
            </a:r>
          </a:p>
          <a:p>
            <a:pPr>
              <a:defRPr/>
            </a:pPr>
            <a:r>
              <a:rPr lang="es-ES_tradnl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pulsa el círculo con sonido de explosión se eliminará el curso</a:t>
            </a:r>
          </a:p>
        </p:txBody>
      </p:sp>
      <p:sp>
        <p:nvSpPr>
          <p:cNvPr id="9" name="1 Elipse">
            <a:hlinkHover r:id="" action="ppaction://noaction" highlightClick="1">
              <a:snd r:embed="rId2" name="explode.wav"/>
            </a:hlinkHover>
          </p:cNvPr>
          <p:cNvSpPr/>
          <p:nvPr/>
        </p:nvSpPr>
        <p:spPr>
          <a:xfrm>
            <a:off x="827584" y="5661248"/>
            <a:ext cx="1008112" cy="864096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4 Elipse">
            <a:hlinkHover r:id="" action="ppaction://noaction" highlightClick="1">
              <a:snd r:embed="rId3" name="applause.wav"/>
            </a:hlinkHover>
          </p:cNvPr>
          <p:cNvSpPr/>
          <p:nvPr/>
        </p:nvSpPr>
        <p:spPr>
          <a:xfrm>
            <a:off x="2555776" y="5661248"/>
            <a:ext cx="1008112" cy="864096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 bwMode="auto">
          <a:xfrm>
            <a:off x="4572001" y="1628800"/>
            <a:ext cx="3312367" cy="48965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lang="es-ES" sz="2400">
                <a:solidFill>
                  <a:srgbClr val="003F75"/>
                </a:solidFill>
                <a:latin typeface="+mn-lt"/>
                <a:ea typeface="+mn-ea"/>
                <a:cs typeface="+mn-cs"/>
              </a:defRPr>
            </a:lvl1pPr>
            <a:lvl2pPr marL="284163" indent="-284163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lang="es-ES" sz="2000">
                <a:solidFill>
                  <a:srgbClr val="003F75"/>
                </a:solidFill>
                <a:latin typeface="+mn-lt"/>
                <a:ea typeface="+mn-ea"/>
                <a:cs typeface="+mn-cs"/>
              </a:defRPr>
            </a:lvl2pPr>
            <a:lvl3pPr marL="546100" indent="-227013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lang="es-ES" sz="2000">
                <a:solidFill>
                  <a:srgbClr val="003F75"/>
                </a:solidFill>
                <a:latin typeface="+mn-lt"/>
                <a:ea typeface="+mn-ea"/>
                <a:cs typeface="+mn-cs"/>
              </a:defRPr>
            </a:lvl3pPr>
            <a:lvl4pPr marL="808038" indent="-227013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lang="es-ES" sz="2000">
                <a:solidFill>
                  <a:srgbClr val="003F75"/>
                </a:solidFill>
                <a:latin typeface="+mn-lt"/>
                <a:ea typeface="+mn-ea"/>
                <a:cs typeface="+mn-cs"/>
              </a:defRPr>
            </a:lvl4pPr>
            <a:lvl5pPr marL="1074738" indent="-227013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lang="es-ES" sz="2000">
                <a:solidFill>
                  <a:srgbClr val="003F7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es-E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es-E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es-E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es-E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 typeface="Wingdings" pitchFamily="2" charset="2"/>
              <a:buNone/>
              <a:defRPr/>
            </a:pPr>
            <a:r>
              <a:rPr lang="es-ES_tradnl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</a:t>
            </a:r>
          </a:p>
          <a:p>
            <a:pPr>
              <a:defRPr/>
            </a:pPr>
            <a:r>
              <a:rPr lang="es-ES_tradnl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pulsa el círculo con sonido de aplausos  comenzará el curso</a:t>
            </a:r>
          </a:p>
          <a:p>
            <a:pPr>
              <a:defRPr/>
            </a:pPr>
            <a:r>
              <a:rPr lang="es-ES_tradnl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pulsa el círculo con sonido de explosión se eliminará el curso</a:t>
            </a:r>
          </a:p>
        </p:txBody>
      </p:sp>
      <p:sp>
        <p:nvSpPr>
          <p:cNvPr id="13" name="6 Elipse">
            <a:hlinkHover r:id="" action="ppaction://noaction" highlightClick="1">
              <a:snd r:embed="rId2" name="explode.wav"/>
            </a:hlinkHover>
          </p:cNvPr>
          <p:cNvSpPr/>
          <p:nvPr/>
        </p:nvSpPr>
        <p:spPr>
          <a:xfrm>
            <a:off x="4860032" y="5589240"/>
            <a:ext cx="1008112" cy="864096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7 Elipse">
            <a:hlinkHover r:id="" action="ppaction://hlinkshowjump?jump=nextslide" highlightClick="1">
              <a:snd r:embed="rId3" name="applause.wav"/>
            </a:hlinkHover>
          </p:cNvPr>
          <p:cNvSpPr/>
          <p:nvPr/>
        </p:nvSpPr>
        <p:spPr>
          <a:xfrm>
            <a:off x="6588224" y="5589240"/>
            <a:ext cx="1008112" cy="864096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8 CuadroTexto"/>
          <p:cNvSpPr txBox="1"/>
          <p:nvPr/>
        </p:nvSpPr>
        <p:spPr>
          <a:xfrm>
            <a:off x="4572000" y="5867980"/>
            <a:ext cx="1901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Sonido explosión</a:t>
            </a:r>
            <a:endParaRPr lang="en-US" sz="14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9 CuadroTexto"/>
          <p:cNvSpPr txBox="1"/>
          <p:nvPr/>
        </p:nvSpPr>
        <p:spPr>
          <a:xfrm>
            <a:off x="4644008" y="6485274"/>
            <a:ext cx="166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>
                <a:solidFill>
                  <a:srgbClr val="0070C0"/>
                </a:solidFill>
                <a:latin typeface="+mn-lt"/>
              </a:rPr>
              <a:t>Accesible </a:t>
            </a:r>
            <a:r>
              <a:rPr lang="es-ES" sz="2000" dirty="0" smtClean="0">
                <a:solidFill>
                  <a:srgbClr val="0070C0"/>
                </a:solidFill>
                <a:sym typeface="Wingdings" pitchFamily="2" charset="2"/>
              </a:rPr>
              <a:t>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7" name="10 CuadroTexto"/>
          <p:cNvSpPr txBox="1"/>
          <p:nvPr/>
        </p:nvSpPr>
        <p:spPr>
          <a:xfrm>
            <a:off x="2123728" y="6557282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>
                <a:solidFill>
                  <a:srgbClr val="0070C0"/>
                </a:solidFill>
                <a:latin typeface="+mn-lt"/>
              </a:rPr>
              <a:t>No accesible </a:t>
            </a:r>
            <a:r>
              <a:rPr lang="es-ES" sz="2000" dirty="0" smtClean="0">
                <a:solidFill>
                  <a:srgbClr val="0070C0"/>
                </a:solidFill>
                <a:sym typeface="Wingdings" pitchFamily="2" charset="2"/>
              </a:rPr>
              <a:t>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1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338" y="0"/>
            <a:ext cx="8406134" cy="1214438"/>
          </a:xfrm>
        </p:spPr>
        <p:txBody>
          <a:bodyPr/>
          <a:lstStyle/>
          <a:p>
            <a:r>
              <a:rPr lang="es-ES_tradnl" sz="2800" dirty="0"/>
              <a:t>Ejemplo de contenido no accesible</a:t>
            </a:r>
            <a:br>
              <a:rPr lang="es-ES_tradnl" sz="2800" dirty="0"/>
            </a:br>
            <a:r>
              <a:rPr lang="es-ES_tradnl" sz="2800" dirty="0"/>
              <a:t>Problemas para usuarios con discapacidad </a:t>
            </a:r>
            <a:r>
              <a:rPr lang="es-ES_tradnl" sz="2800" dirty="0" smtClean="0"/>
              <a:t>auditiva</a:t>
            </a:r>
            <a:endParaRPr lang="es-ES" sz="2800" dirty="0"/>
          </a:p>
        </p:txBody>
      </p:sp>
      <p:sp>
        <p:nvSpPr>
          <p:cNvPr id="8" name="2 Marcador de contenido"/>
          <p:cNvSpPr>
            <a:spLocks noGrp="1"/>
          </p:cNvSpPr>
          <p:nvPr>
            <p:ph sz="quarter" idx="4294967295"/>
          </p:nvPr>
        </p:nvSpPr>
        <p:spPr>
          <a:xfrm>
            <a:off x="539553" y="1628800"/>
            <a:ext cx="3312367" cy="49685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s-ES_tradnl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</a:t>
            </a:r>
          </a:p>
          <a:p>
            <a:pPr>
              <a:defRPr/>
            </a:pPr>
            <a:r>
              <a:rPr lang="es-ES_tradnl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pulsa el círculo con sonido de aplausos  comenzará el curso</a:t>
            </a:r>
          </a:p>
          <a:p>
            <a:pPr>
              <a:defRPr/>
            </a:pPr>
            <a:r>
              <a:rPr lang="es-ES_tradnl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pulsa el círculo con sonido de explosión se eliminará el curso</a:t>
            </a:r>
          </a:p>
        </p:txBody>
      </p:sp>
      <p:sp>
        <p:nvSpPr>
          <p:cNvPr id="9" name="1 Elipse">
            <a:hlinkHover r:id="" action="ppaction://noaction" highlightClick="1">
              <a:snd r:embed="rId2" name="explode.wav"/>
            </a:hlinkHover>
          </p:cNvPr>
          <p:cNvSpPr/>
          <p:nvPr/>
        </p:nvSpPr>
        <p:spPr>
          <a:xfrm>
            <a:off x="827584" y="5661248"/>
            <a:ext cx="1008112" cy="864096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4 Elipse">
            <a:hlinkHover r:id="" action="ppaction://noaction" highlightClick="1">
              <a:snd r:embed="rId3" name="applause.wav"/>
            </a:hlinkHover>
          </p:cNvPr>
          <p:cNvSpPr/>
          <p:nvPr/>
        </p:nvSpPr>
        <p:spPr>
          <a:xfrm>
            <a:off x="2555776" y="5661248"/>
            <a:ext cx="1008112" cy="864096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 bwMode="auto">
          <a:xfrm>
            <a:off x="4572001" y="1628800"/>
            <a:ext cx="3312367" cy="48965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lang="es-ES" sz="2400">
                <a:solidFill>
                  <a:srgbClr val="003F75"/>
                </a:solidFill>
                <a:latin typeface="+mn-lt"/>
                <a:ea typeface="+mn-ea"/>
                <a:cs typeface="+mn-cs"/>
              </a:defRPr>
            </a:lvl1pPr>
            <a:lvl2pPr marL="284163" indent="-284163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lang="es-ES" sz="2000">
                <a:solidFill>
                  <a:srgbClr val="003F75"/>
                </a:solidFill>
                <a:latin typeface="+mn-lt"/>
                <a:ea typeface="+mn-ea"/>
                <a:cs typeface="+mn-cs"/>
              </a:defRPr>
            </a:lvl2pPr>
            <a:lvl3pPr marL="546100" indent="-227013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lang="es-ES" sz="2000">
                <a:solidFill>
                  <a:srgbClr val="003F75"/>
                </a:solidFill>
                <a:latin typeface="+mn-lt"/>
                <a:ea typeface="+mn-ea"/>
                <a:cs typeface="+mn-cs"/>
              </a:defRPr>
            </a:lvl3pPr>
            <a:lvl4pPr marL="808038" indent="-227013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lang="es-ES" sz="2000">
                <a:solidFill>
                  <a:srgbClr val="003F75"/>
                </a:solidFill>
                <a:latin typeface="+mn-lt"/>
                <a:ea typeface="+mn-ea"/>
                <a:cs typeface="+mn-cs"/>
              </a:defRPr>
            </a:lvl4pPr>
            <a:lvl5pPr marL="1074738" indent="-227013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lang="es-ES" sz="2000">
                <a:solidFill>
                  <a:srgbClr val="003F7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es-E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es-E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es-E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es-E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 typeface="Wingdings" pitchFamily="2" charset="2"/>
              <a:buNone/>
              <a:defRPr/>
            </a:pPr>
            <a:r>
              <a:rPr lang="es-ES_tradnl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</a:t>
            </a:r>
          </a:p>
          <a:p>
            <a:pPr>
              <a:defRPr/>
            </a:pPr>
            <a:r>
              <a:rPr lang="es-ES_tradnl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pulsa el círculo con sonido de aplausos  comenzará el curso</a:t>
            </a:r>
          </a:p>
          <a:p>
            <a:pPr>
              <a:defRPr/>
            </a:pPr>
            <a:r>
              <a:rPr lang="es-ES_tradnl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pulsa el círculo con sonido de explosión se eliminará el curso</a:t>
            </a:r>
          </a:p>
        </p:txBody>
      </p:sp>
      <p:sp>
        <p:nvSpPr>
          <p:cNvPr id="13" name="6 Elipse">
            <a:hlinkHover r:id="" action="ppaction://noaction" highlightClick="1">
              <a:snd r:embed="rId2" name="explode.wav"/>
            </a:hlinkHover>
          </p:cNvPr>
          <p:cNvSpPr/>
          <p:nvPr/>
        </p:nvSpPr>
        <p:spPr>
          <a:xfrm>
            <a:off x="4860032" y="5589240"/>
            <a:ext cx="1008112" cy="864096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7 Elipse">
            <a:hlinkHover r:id="" action="ppaction://hlinkshowjump?jump=nextslide" highlightClick="1">
              <a:snd r:embed="rId3" name="applause.wav"/>
            </a:hlinkHover>
          </p:cNvPr>
          <p:cNvSpPr/>
          <p:nvPr/>
        </p:nvSpPr>
        <p:spPr>
          <a:xfrm>
            <a:off x="6588224" y="5589240"/>
            <a:ext cx="1008112" cy="864096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8 CuadroTexto"/>
          <p:cNvSpPr txBox="1"/>
          <p:nvPr/>
        </p:nvSpPr>
        <p:spPr>
          <a:xfrm>
            <a:off x="6131838" y="5867980"/>
            <a:ext cx="1824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Sonido </a:t>
            </a:r>
            <a:r>
              <a:rPr lang="es-ES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aplausos</a:t>
            </a:r>
            <a:endParaRPr lang="en-US" sz="14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9 CuadroTexto"/>
          <p:cNvSpPr txBox="1"/>
          <p:nvPr/>
        </p:nvSpPr>
        <p:spPr>
          <a:xfrm>
            <a:off x="4644008" y="6525344"/>
            <a:ext cx="166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>
                <a:solidFill>
                  <a:srgbClr val="0070C0"/>
                </a:solidFill>
                <a:latin typeface="+mn-lt"/>
              </a:rPr>
              <a:t>Accesible </a:t>
            </a:r>
            <a:r>
              <a:rPr lang="es-ES" sz="2000" dirty="0" smtClean="0">
                <a:solidFill>
                  <a:srgbClr val="0070C0"/>
                </a:solidFill>
                <a:sym typeface="Wingdings" pitchFamily="2" charset="2"/>
              </a:rPr>
              <a:t>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123728" y="6557282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>
                <a:solidFill>
                  <a:srgbClr val="0070C0"/>
                </a:solidFill>
                <a:latin typeface="+mn-lt"/>
              </a:rPr>
              <a:t>No accesible </a:t>
            </a:r>
            <a:r>
              <a:rPr lang="es-ES" sz="2000" dirty="0" smtClean="0">
                <a:solidFill>
                  <a:srgbClr val="0070C0"/>
                </a:solidFill>
                <a:sym typeface="Wingdings" pitchFamily="2" charset="2"/>
              </a:rPr>
              <a:t>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5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>
                <a:latin typeface="Arial" charset="0"/>
                <a:cs typeface="Arial" charset="0"/>
              </a:rPr>
              <a:t>1. Introducción</a:t>
            </a:r>
            <a:endParaRPr lang="es-ES" smtClean="0">
              <a:latin typeface="Arial" charset="0"/>
              <a:cs typeface="Arial" charset="0"/>
            </a:endParaRP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5051425" cy="3368675"/>
          </a:xfrm>
        </p:spPr>
        <p:txBody>
          <a:bodyPr/>
          <a:lstStyle/>
          <a:p>
            <a:pPr marL="514350" indent="-514350" eaLnBrk="1" hangingPunct="1"/>
            <a:r>
              <a:rPr lang="en-US" sz="2800" smtClean="0">
                <a:latin typeface="Arial" charset="0"/>
                <a:cs typeface="Arial" charset="0"/>
              </a:rPr>
              <a:t>Concepto de “accesibilidad web” </a:t>
            </a:r>
          </a:p>
          <a:p>
            <a:pPr marL="804863" lvl="1" indent="-347663" eaLnBrk="1" hangingPunct="1"/>
            <a:r>
              <a:rPr lang="es-ES" sz="2000" smtClean="0">
                <a:latin typeface="Arial" charset="0"/>
                <a:cs typeface="Arial" charset="0"/>
              </a:rPr>
              <a:t>“La capacidad de que todas y todos los usuarios de Internet puedan acceder a estos recursos, es la posibilidad de que un </a:t>
            </a:r>
            <a:r>
              <a:rPr lang="es-ES" sz="2000" b="1" u="sng" smtClean="0">
                <a:latin typeface="Arial" charset="0"/>
                <a:cs typeface="Arial" charset="0"/>
              </a:rPr>
              <a:t>sitio o servicio Web </a:t>
            </a:r>
            <a:r>
              <a:rPr lang="es-ES" sz="2000" smtClean="0">
                <a:latin typeface="Arial" charset="0"/>
                <a:cs typeface="Arial" charset="0"/>
              </a:rPr>
              <a:t>sea visitado y utilizado de forma satisfactoria por el mayor número de </a:t>
            </a:r>
            <a:r>
              <a:rPr lang="es-ES" sz="2000" b="1" u="sng" smtClean="0">
                <a:latin typeface="Arial" charset="0"/>
                <a:cs typeface="Arial" charset="0"/>
              </a:rPr>
              <a:t>personas</a:t>
            </a:r>
            <a:r>
              <a:rPr lang="es-ES" sz="2000" smtClean="0">
                <a:latin typeface="Arial" charset="0"/>
                <a:cs typeface="Arial" charset="0"/>
              </a:rPr>
              <a:t>, independientemente de las </a:t>
            </a:r>
            <a:r>
              <a:rPr lang="es-ES" sz="2000" b="1" u="sng" smtClean="0">
                <a:latin typeface="Arial" charset="0"/>
                <a:cs typeface="Arial" charset="0"/>
              </a:rPr>
              <a:t>limitaciones</a:t>
            </a:r>
            <a:r>
              <a:rPr lang="es-ES" sz="2000" smtClean="0">
                <a:latin typeface="Arial" charset="0"/>
                <a:cs typeface="Arial" charset="0"/>
              </a:rPr>
              <a:t> que éstas tengan o las derivadas de su </a:t>
            </a:r>
            <a:r>
              <a:rPr lang="es-ES" sz="2000" b="1" u="sng" smtClean="0">
                <a:latin typeface="Arial" charset="0"/>
                <a:cs typeface="Arial" charset="0"/>
              </a:rPr>
              <a:t>entorno</a:t>
            </a:r>
            <a:r>
              <a:rPr lang="es-ES" sz="2000" smtClean="0">
                <a:latin typeface="Arial" charset="0"/>
                <a:cs typeface="Arial" charset="0"/>
              </a:rPr>
              <a:t>”.</a:t>
            </a:r>
          </a:p>
          <a:p>
            <a:pPr marL="1204913" lvl="2" indent="-347663" eaLnBrk="1" hangingPunct="1"/>
            <a:r>
              <a:rPr lang="es-ES" sz="1400" i="1" smtClean="0">
                <a:latin typeface="Arial" charset="0"/>
                <a:cs typeface="Arial" charset="0"/>
              </a:rPr>
              <a:t>Instituto Nacional de Tecnologías de la Comunicación (INTECO), España</a:t>
            </a:r>
          </a:p>
          <a:p>
            <a:pPr marL="1204913" lvl="2" indent="-347663" eaLnBrk="1" hangingPunct="1"/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24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2A675F1-B324-4FE6-B93C-6D10915521F4}" type="slidenum">
              <a:rPr lang="es-ES" sz="1400" smtClean="0">
                <a:latin typeface="Arial" charset="0"/>
                <a:cs typeface="Arial" charset="0"/>
              </a:rPr>
              <a:pPr/>
              <a:t>13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pic>
        <p:nvPicPr>
          <p:cNvPr id="6758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7213" y="1557338"/>
            <a:ext cx="3343275" cy="4876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>
                <a:latin typeface="Arial" charset="0"/>
                <a:cs typeface="Arial" charset="0"/>
              </a:rPr>
              <a:t>1. Introducción</a:t>
            </a:r>
            <a:endParaRPr lang="es-ES" smtClean="0">
              <a:latin typeface="Arial" charset="0"/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5214937"/>
          </a:xfrm>
        </p:spPr>
        <p:txBody>
          <a:bodyPr rtlCol="0">
            <a:normAutofit fontScale="92500" lnSpcReduction="10000"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Concepto</a:t>
            </a:r>
            <a:r>
              <a:rPr lang="en-US" dirty="0" smtClean="0"/>
              <a:t> de “</a:t>
            </a:r>
            <a:r>
              <a:rPr lang="en-US" dirty="0" err="1" smtClean="0"/>
              <a:t>estándar</a:t>
            </a:r>
            <a:r>
              <a:rPr lang="en-US" dirty="0" smtClean="0"/>
              <a:t>” </a:t>
            </a:r>
          </a:p>
          <a:p>
            <a:pPr marL="804863" lvl="1" indent="-347663" eaLnBrk="1" fontAlgn="auto" hangingPunct="1">
              <a:spcAft>
                <a:spcPts val="0"/>
              </a:spcAft>
              <a:defRPr/>
            </a:pPr>
            <a:r>
              <a:rPr lang="es-ES" dirty="0" smtClean="0"/>
              <a:t>Disposición destinada a usos comunes y repetidos, con el fin de obtener un nivel de ordenamiento óptimo en un contexto, con el objetivo de crear un lenguaje común.</a:t>
            </a:r>
          </a:p>
          <a:p>
            <a:pPr marL="804863" lvl="1" indent="-347663" eaLnBrk="1" fontAlgn="auto" hangingPunct="1">
              <a:spcAft>
                <a:spcPts val="0"/>
              </a:spcAft>
              <a:defRPr/>
            </a:pPr>
            <a:r>
              <a:rPr lang="es-ES" dirty="0" smtClean="0"/>
              <a:t>Se utiliza el término “estándar” en general para referirse a diferentes disposiciones:</a:t>
            </a:r>
          </a:p>
          <a:p>
            <a:pPr marL="1204913" lvl="2" indent="-347663" eaLnBrk="1" fontAlgn="auto" hangingPunct="1">
              <a:spcAft>
                <a:spcPts val="0"/>
              </a:spcAft>
              <a:defRPr/>
            </a:pPr>
            <a:r>
              <a:rPr lang="es-ES" i="1" dirty="0" smtClean="0"/>
              <a:t>“Norma”, “Especificación”, “Recomendación”</a:t>
            </a:r>
            <a:endParaRPr lang="es-ES" dirty="0" smtClean="0"/>
          </a:p>
          <a:p>
            <a:pPr marL="1204913" lvl="2" indent="-347663" eaLnBrk="1" fontAlgn="auto" hangingPunct="1">
              <a:spcAft>
                <a:spcPts val="0"/>
              </a:spcAft>
              <a:defRPr/>
            </a:pPr>
            <a:endParaRPr lang="es-ES" dirty="0" smtClean="0"/>
          </a:p>
          <a:p>
            <a:pPr marL="804863" lvl="1" indent="-347663" eaLnBrk="1" fontAlgn="auto" hangingPunct="1">
              <a:spcAft>
                <a:spcPts val="0"/>
              </a:spcAft>
              <a:defRPr/>
            </a:pPr>
            <a:r>
              <a:rPr lang="es-ES" dirty="0" smtClean="0"/>
              <a:t>Teniendo en cuenta que en unos casos se trata de estándares “de iure” (oficiales: ISO, UNE) y en otros de estándares “de facto” (W3C, ETSI).</a:t>
            </a:r>
          </a:p>
          <a:p>
            <a:pPr marL="804863" lvl="1" indent="-347663"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819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C92FA737-026A-4A6C-8426-2974E62BF2CF}" type="slidenum">
              <a:rPr lang="es-ES" sz="1400" smtClean="0">
                <a:latin typeface="Arial" charset="0"/>
                <a:cs typeface="Arial" charset="0"/>
              </a:rPr>
              <a:pPr/>
              <a:t>14</a:t>
            </a:fld>
            <a:endParaRPr lang="es-ES" sz="140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>
                <a:latin typeface="Arial" charset="0"/>
                <a:cs typeface="Arial" charset="0"/>
              </a:rPr>
              <a:t>1. Introducción</a:t>
            </a:r>
            <a:endParaRPr lang="es-ES" smtClean="0">
              <a:latin typeface="Arial" charset="0"/>
              <a:cs typeface="Arial" charset="0"/>
            </a:endParaRPr>
          </a:p>
        </p:txBody>
      </p:sp>
      <p:sp>
        <p:nvSpPr>
          <p:cNvPr id="1126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5214937"/>
          </a:xfrm>
        </p:spPr>
        <p:txBody>
          <a:bodyPr/>
          <a:lstStyle/>
          <a:p>
            <a:pPr marL="514350" indent="-514350" eaLnBrk="1" hangingPunct="1"/>
            <a:r>
              <a:rPr lang="en-US" smtClean="0">
                <a:latin typeface="Arial" charset="0"/>
                <a:cs typeface="Arial" charset="0"/>
              </a:rPr>
              <a:t>Estándares sobre accesibilidad web</a:t>
            </a:r>
          </a:p>
          <a:p>
            <a:pPr marL="804863" lvl="1" indent="-347663" eaLnBrk="1" hangingPunct="1"/>
            <a:r>
              <a:rPr lang="es-ES" smtClean="0">
                <a:latin typeface="Arial" charset="0"/>
                <a:cs typeface="Arial" charset="0"/>
              </a:rPr>
              <a:t>Ofrecen un marco común para regular diferentes aspectos relacionados con:</a:t>
            </a:r>
          </a:p>
          <a:p>
            <a:pPr marL="1204913" lvl="2" indent="-347663" eaLnBrk="1" hangingPunct="1"/>
            <a:r>
              <a:rPr lang="es-ES" smtClean="0">
                <a:latin typeface="Arial" charset="0"/>
                <a:cs typeface="Arial" charset="0"/>
              </a:rPr>
              <a:t>el desarrollo de sistemas web accesibles</a:t>
            </a:r>
          </a:p>
          <a:p>
            <a:pPr marL="1204913" lvl="2" indent="-347663" eaLnBrk="1" hangingPunct="1"/>
            <a:r>
              <a:rPr lang="es-ES" smtClean="0">
                <a:latin typeface="Arial" charset="0"/>
                <a:cs typeface="Arial" charset="0"/>
              </a:rPr>
              <a:t>la evaluación su nivel de accesibilidad. </a:t>
            </a:r>
          </a:p>
          <a:p>
            <a:pPr marL="804863" lvl="1" indent="-347663" eaLnBrk="1" hangingPunct="1"/>
            <a:r>
              <a:rPr lang="es-ES" smtClean="0">
                <a:latin typeface="Arial" charset="0"/>
                <a:cs typeface="Arial" charset="0"/>
              </a:rPr>
              <a:t>El principal objetivo de estos estándares es: </a:t>
            </a:r>
          </a:p>
          <a:p>
            <a:pPr marL="1204913" lvl="2" indent="-347663" eaLnBrk="1" hangingPunct="1"/>
            <a:r>
              <a:rPr lang="es-ES" smtClean="0">
                <a:latin typeface="Arial" charset="0"/>
                <a:cs typeface="Arial" charset="0"/>
              </a:rPr>
              <a:t>mejorar la accesibilidad de los productos web  que se ponen a disposición de los usuarios a través de protocolos de Internet, mediante un navegador web.</a:t>
            </a:r>
          </a:p>
          <a:p>
            <a:pPr marL="1662113" lvl="3" indent="-347663" eaLnBrk="1" hangingPunct="1"/>
            <a:r>
              <a:rPr lang="es-ES" smtClean="0">
                <a:latin typeface="Arial" charset="0"/>
                <a:cs typeface="Arial" charset="0"/>
              </a:rPr>
              <a:t>Sitios web, servicios web, aplicaciones web, </a:t>
            </a:r>
          </a:p>
          <a:p>
            <a:pPr marL="804863" lvl="1" indent="-347663" eaLnBrk="1" hangingPunct="1"/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26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6EDDF96A-8CC0-4D26-AB46-BB223F5F2AB9}" type="slidenum">
              <a:rPr lang="es-ES" sz="1400" smtClean="0">
                <a:latin typeface="Arial" charset="0"/>
                <a:cs typeface="Arial" charset="0"/>
              </a:rPr>
              <a:pPr/>
              <a:t>15</a:t>
            </a:fld>
            <a:endParaRPr lang="es-ES" sz="14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600" dirty="0" smtClean="0">
                <a:latin typeface="Arial" charset="0"/>
                <a:cs typeface="Arial" charset="0"/>
              </a:rPr>
              <a:t>2. Organizaciones de estandarización sobre accesibilidad web</a:t>
            </a:r>
            <a:endParaRPr lang="es-ES" sz="3600" dirty="0" smtClean="0">
              <a:latin typeface="Arial" charset="0"/>
              <a:cs typeface="Arial" charset="0"/>
            </a:endParaRPr>
          </a:p>
        </p:txBody>
      </p:sp>
      <p:sp>
        <p:nvSpPr>
          <p:cNvPr id="12291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387D1C99-970E-4A59-B679-B551241C8E18}" type="slidenum">
              <a:rPr lang="es-ES" sz="1400" smtClean="0">
                <a:latin typeface="Arial" charset="0"/>
                <a:cs typeface="Arial" charset="0"/>
              </a:rPr>
              <a:pPr/>
              <a:t>16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pic>
        <p:nvPicPr>
          <p:cNvPr id="12292" name="22 Imagen" descr="aen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38" y="1866900"/>
            <a:ext cx="1096962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17 Imagen" descr="CEN Logo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1844675"/>
            <a:ext cx="12763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30 Imagen" descr="iso_logo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552" y="1700808"/>
            <a:ext cx="1509911" cy="1227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295" name="18 Imagen" descr="w3c3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4270375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AutoShape 9" descr="data:image/jpeg;base64,/9j/4AAQSkZJRgABAQAAAQABAAD/2wBDAAkGBwgHBgkIBwgKCgkLDRYPDQwMDRsUFRAWIB0iIiAdHx8kKDQsJCYxJx8fLT0tMTU3Ojo6Iys/RD84QzQ5Ojf/2wBDAQoKCg0MDRoPDxo3JR8lNzc3Nzc3Nzc3Nzc3Nzc3Nzc3Nzc3Nzc3Nzc3Nzc3Nzc3Nzc3Nzc3Nzc3Nzc3Nzc3Nzf/wAARCABtAO4DASIAAhEBAxEB/8QAHAABAAEFAQEAAAAAAAAAAAAAAAcBAwQFBggC/8QAPhAAAQMDAwIDBgMECAcAAAAAAQACAwQFEQYSIQcxE0FRFCJhcYGRFTKhI0KCsQgkUlNicsHRMzZEdISi4f/EABkBAQADAQEAAAAAAAAAAAAAAAACAwUEAf/EACURAQACAgECBgMBAAAAAAAAAAABAgMRBCExBRRRcYGREzJBM//aAAwDAQACEQMRAD8AnFERAREQEREBEVMoKoqZTKCqKmfVMobVRUymUFUVMogqiIgIiICIiAiIgIiICIiAiIgIiICIiAqZCo5wbkk4AXC6n6iUdvc6mtLG1lQCQ6TP7NhHf/Mfl91PHivknVY2ry5aYo3edO4mljhYXzSNjYBkucQAPquVu3UGw2/LYp3Vknk2mGQf4u36qK6653rUtWI5pqislectgjHuj5NHC6ey9M6+pa2S61DaNh7xRgPfj59h+q7/ACeLFG81uvoz/OZs06w1+V2u6pVr8iht0EPo6Z5efsMLUO1fq+6O/qs9QQeNlJSgj74J/VSRbND2C34LaBlRIP36j9oc+uDwPoF0McTI2hsbGtHo0YUJ5PHp+lPtOONyb/6ZNeyHo6HX9cAT+Jhp/vJhH+hIP6LKj0jrd+HGue0nydWuyPspaAVVGebb+ViPhOODX+2mflFkemNeQ8x3Uj/y3H+YV9tL1IoSHMqBVAfuF0Ts/cA/qpMRQnl2nvWPpPydY7Wn7R2zVerreB+K6bkmaDy6Frhx/DuC2lu6h2aoeIq7x7fN5sqWYH3H+uF1xxlYtbbaKvjLK2jp6hh8pYw7+ahOTFbvTXtKUYste19+69TVMFVE2WmmjmicMtfG4OafkQruQuWfoumpZDNYKyptM3f9i7fG4/4mHgrJp7nc7c4RX6ma+If9dSAln8bO7PnyOOSFCaVnrWVkXtH7xp0KK3FKyZjZInBzHDLXNOQR81cVa0REQEREBERAREQEREBERAVuWRsUbpHuDWNBLiTgAeq+z2UadVdQvYW2Okdjc0PqiO+P3W/XuforcOKct4pCnPmjDSby1Gt9bz3eWSitj3RW8HDntODP/s34ea1+ktIVmon+Jk09vacOnI5cfMNHn8+y+tDaYdqKvc+cltDTkGYju89wwf6/BTXTQRU0McMEbY4o2hrGNGA0DyC0c+evGr+LF3ZmDBblW/Ll7MGx2K3WSn8G307WEj35CMvefifNbMAeS+XuDGlziGtAJJPkF52vXW7UP4vWC0GibQNlcKfxIdziwHAJOR37/VZUzNp3LYrWKxqOz0YihjpP1J1BqvVRtt2dSmnFM+XEUO07gRjnPxWd1i6iXXSV2oKGyvpw+SAyzCaLdwXYbjn4OXj1LKLzxpnrFqq46ktNDVuofZ6mthhl20+Dtc8A4Oe+Cun6u9SbxpXUMFssvs4HswlmMse/kk4xzxwP1QTAijGDqNPZ+nFDqHULY57jXl/stPCNgkOTj5ADBJ/+KLqnqlr66yzT0VS6KOFhfKyjpQ5kbf7TshxA+JKD0/hF5+6b9WL/AFGoqK132eOspquTw/FdGGyMcfy4LcAjOBgjzW76r9TL3pjVQtdldTCFlMx0njRbzvJJ757Y2oJmwqbRjGFw/SLUV41Tp6e53t0JcagxwiKPYNrQM5+pXcoMenpIqeR7oBsa85LG8Nz5nHkVkIiAiIgIiICIiAiIgIiICIiCj3BrHOPYDJXna61T7reaqqHvyVM5LB5nJw0fbAXoWqBdTSgdywgfZQFpGn8fUtqhkHapYXA/4Tn/AEWn4fqsXv6QyvEt2mlPWU2aYtDLLZKWiZjexmZXAfmeeXH7raoEPZZtrTaZtLTrWKxEQ4LrTqM2DRdRHBJsrK8+zxEdwD+c/D3c8+pCgDTVtL7HqK9SRb6eio2xNz/eyvawY+QLj9lvuuOo/wAb1m+lgkLqW2NNO0Dt4mf2hH1AH8K1FLqmlpendXpiGik9pq6ps81SXjBAIIaB3/dH6rxJv/6Pf/P5/wCyl/m1azrNXvuHUW6e9uZTmOCMDyDWjP8A7F33Wy6ASRw62qZ5ThkVtme4+gDmZXJ2gS6j1xSF0Z8S4XJr3tYM7d8mXfQAn7IMaxRy0eqLayRjo5Yq2Elru4O8LcdUK83XqFepYyZP6x4MYbz+QBnH2Xz1IBoeot4MB2GKs3M+HYhWdEUst817ao5DukmrmzSu9QDvcfsCg6brRTTWyXTVmLCKahtTGRvzw9/Z5x6+6PutZ041zS6WhuVBc7c6rt9xYGzmF+2VowRgHI4IPqPmpW1frLplqGJ1Bf6p0roHua1zaeYPjdnB2uDfh8ior6m6Lo9Km2VlorJZ6G6RGWFk7dskYAB5HBxhw8sjHKCWdBab6b3gw3nTNE72ileHbZKiXfC/y3NLiP5hQh1EuX4tre81ZxtNU+NhByC1h2gj5hufqup6HVE9urdQ3hz3No6K1vdLgn82QWnHngNd9/io6oaWe43Cno4MGeqmbEzdwC5xwM/UoPV/Sy2G06Bs9M4EPdB4zw7uHPJeR9N2PourVuniZBDHDGMMjYGN+QGAriAiIgIiICIiAiIgIiICIiAiIgoexUJXClOnOoDC8FsIrGzsd5GNzsn7ZI+im4rkuoOmPx63CalbmvpgTGBx4jfNn+3xXVxMsUvMW7T0cnMxTkpE17x1dY0gjIOQeyw7y6tZaqs2uJstb4REDXO2gv8ALJ9M8rRaAv34rZm09SS2uosRTsf+bjgOI+OPuCupXPek0tNZdGO8ZKxaHm6Doxq2ouEbrh7KIpZgZ5WzguAJ94gY5PJXd9SumEFxtFJBpCz0FNVNn3SyACMlm0jGfPnClbATCimgTR/THVthku8z4qZstTbJqWEsnBw95bjPHbAKyumfS2+2HV9LdLzFTinpmvc0xy7jvLcDjHxKnBxDWlxOAOST5LXWi+Wy829tfbKuOelc5zBL+UEtOD3wghnqJ0r1HftZ3O6WuKmNJUPY5hkm2knY0HjHqCs7pV0wvWnNVC53yGm8KKne2Ixy7iHuwM9v7JcPqpm8aMDPiMxuxncO/orFRcKaCanhkfmSeQxsDGl3vbS7nH5Rhp5OB5d0HnTV3SLVFNeauW10YuFHLK+SN8UjQ4NJyA5riDnnyz2VodPOoWoZ6WO500zWQRiGKStnaGxMHYAAk/YL0t40W0O8RmHHDTuHJX02RjnFrXtcR3AdkhBGlR06qbN0zrtPafc2e517mGoqHu2B/vDd8m7QQB8Vyegek2oLRq+23G7RUnslNIZH7JdxyGnbxj1wphoNUWe4T+DR1rZJPaJabAY4YkiGXg8dgMc9uRjur9be7dQPZHUVTBI+J8zGNBc5zGfmIA9MhBs0VltRE5ufEb2BIccEZ7ZHkq+PGQ3EjPe/L7w5QXUWnOpbULU25+1ZpHyuhY5rHEvka8sLWtxknc0jgc49F9WvUlouwjNBXRS74BUDGR+zJLQTntyCPog2yK140e5o3sy7sM8n6LGZdqF9dNRNqYzUQRtkkbnhrXEgEnt3afsgzkVozxjIMjAR3y4cLHt10o7nTMqKKdskTy4NOMbtpIOAfLIPKDNRYUN0o5qqrpo6hhlpHNbMDxsJaHAZ7ZwQfqq19yo7dSz1NbUxQwwM3yucfyt9SO6DMRaqPUNskq20oqgJ3uc1rXNcN21ocSCRggBw57eSyKi6UdNU0tNPUxsnqnmOFncvcGlxH2BPKDNRfEcjZBuY4Ob6g5X2gIiICoVVEHM3nT0zbmy92FzILiz/AIsROI6pv9l3ofRy21quTK+I5jfBUR4E1PJw+I+h9R6EcHyWerM1JFNI2RwxKz8sjeHAemfT4dlObzaNSrikVncL6KgGBjOVVQWNJrGjuVysUtvtEjYZ6tzYZJ3HHgxOPvuA8ztzgepC4Kq0Dea2ikoK6CingYKnwdoa1u+R8Ya9rTnaWsD/ADznClhEEU1HT+4y10W2igjpDVTS+DHMxscRMjA2QgsPveGw8twcnGRklXZNC3UQRSxU8TaqSGpfWPZPiSWSWUEND/8ADEZGg543nGMqUUQRfV6KuVTU0UcNooKGjp6hlTGyne0iI+LueMOB2nDWcs29zzjg7bSGlq6z19TXzUdLFPLQNDjE8F0lQ575JNzvPBc0An0XdIgiOk6f3uhILKellZJSxsniL24dLKWGqcAeDxEwDOQRnIPY0punFyaykjnpKZ39Tiglk3Rjww+qdLUNG1o4LDtbjAAJAxkqXUQRTS6EvFTUwTXOkpA574hcCJA41eJXTPc7jlpc2FjQeQ3cOBwrNHoS+wC0tNDRg2wiaNzJGgF+18paOMtHjuAw3A2AZz2EuIgj+7aVuI0jZLLSUjKh9HDkzx1RglgqWswyVjv8znE9/kVqa7RV/kmrXy0lDWz1UVPDLUnw2ukEcDsuwWkZdMRu3BwLQ3g4UrIgiaPp9eoIqWSCOlNdRtZHT1D3jLGRUjmMA4yA6d7nEA9gFjz6BvZtdbSUtqoYG1X5WmSN5a5kLGsc8uaQ4ucZS44Jzgg594TCiCLq3QleI3TR22jrZ5K97pY55G4kpmQ+HC1xIORlkbyMHn5LL0pouttd9t9RU0cAioqRsHjPeyRztsYALCAHMOS/IJLeARyeJGRBF160PdrvJcn1FJSP9qNXIxsjmuAleY44n4IPLYmuOfInCt1ehLlVT3OV9rontqJIm4ncySV7BM0uxJjO0xsbgOyQ4kDgDMqogiis0Fc54t8tso5pDHVAN8Vo2eLODtHHlCA0EdskL6r9D3qskfVy0dK2qkjrDvilb4kTpJWbNriO4iYQDxgn4lSqiDntEWN1hsvsz4hE58z5TEHNIZuPA9xrWjjGdoAznv3XQoiAiIgIiICIiAiIgIiICIiAiIgIiICIiAiIgIiICIiAiIgIiICIiD//2Q=="/>
          <p:cNvSpPr>
            <a:spLocks noChangeAspect="1" noChangeArrowheads="1"/>
          </p:cNvSpPr>
          <p:nvPr/>
        </p:nvSpPr>
        <p:spPr bwMode="auto">
          <a:xfrm>
            <a:off x="122238" y="-341313"/>
            <a:ext cx="1504950" cy="69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297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1843088"/>
            <a:ext cx="22669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8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1954213"/>
            <a:ext cx="125412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9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63" y="4192588"/>
            <a:ext cx="2573337" cy="77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00" name="AutoShape 14" descr="data:image/jpeg;base64,/9j/4AAQSkZJRgABAQAAAQABAAD/2wCEAAkGBhQSBRUUExMWFRQVFx8YGBcYGB4dHxwgHx8aFRwjIhwXHSgeGhwjIiAdKy8gJSgqLC0sHCIxNTAqNSYsLCkBCQoKDQsNGQ4PGTAkHyQ2NC81NjQzLDY0MjUtLywvLzQ0LDU0LC81LDQ0Lyo0NCwsLCw0NC80LCwsLCwsNCwsKf/AABEIAEQAeAMBIgACEQEDEQH/xAAcAAACAwEBAQEAAAAAAAAAAAAGBwAEBQMIAQL/xABGEAABAgMFBAYECggHAQAAAAABAgMABBEFBhIhMQcTQYEiUWFxcpEyQoKhFBcjJlKSorGywTM2U2Jzk8LRFjQ3VLPD8BX/xAAZAQACAwEAAAAAAAAAAAAAAAADBAECBQD/xAAqEQACAgEDAwMDBQEAAAAAAAABAgADEQQSMRMhQQVRwXGx8DKBodHhYf/aAAwDAQACEQMRAD8AJb53hm5a8y0JeUlBAWjIaHI6jgQY3tnV4VzNnupdXjcbXWppmlQqnTqIUOUUNrFmVs1p8DNtWBXhVp5KA8zAxs6tTdXxQknovJLZ7/TT7wR7Uae1bdNkDuPiY+9qdXtJ7H5/2N6dmg3JKcV6KElR5CsLW7V+H13sbS64S04SjDQUBVmjh15c4INptq7u7YbB6TyqeyOkr8hzhTB0g1SaKBqD1EZg8jSO0tAeok+Z2s1JS5QDxPRMLi+18Hm7wltlwoCEgKpTMnM6jtEGtmW0l27aJnRJbxnsoKqHIgjlCPtG0C5OuOq1UoqPPOkD0dQZiWHEJr7iqKFPMaWzufmH5V1151S04ghANKdEVUchxJA9mCx94IYKlGiUgknsGZjNurZXwa7LLR9IJqrxHpK95MY+0q2N1d7dg9J44fZGavyHOAY612F8mNbuhRluQP5gai/DwvEHlOL3QcqpuuWAmhy7Bn3iG+lQKajMHSPPOOG9s5tffXVSkmq2Tuz3DNB+rTyMN62oABl+kS9PvLEox/7CmFrfW88w1eZbbbpQkBNAKcQD1QyoT20RXz1c8KPwiA6JQ1nceIf1BitQIPn+5VVfCarnMrHMCLkjf6bbcBLgcHUsa8xmII9mVntOXbWXG0LO+UAVIBNKJyqRpGDtFs5lm20BlKUFSKrQnIA1yNBkCR9whsPW9hqKxFq7a6hcHjFu5eFE5Zm8RkQcK0HVKtado4g8REgM2S4vhkz9HC3XxdP30p7okZt6CuwqJr6ew21BjDi37MExYLrP00EDsOqTyNIQTUwpuYSoZLQoKHYpJr94pHo2EVf+zdxfN0AUS4d6n2sz9rFDehfuUPmIepV9lsHiW7/3hTNW6koNUIbTTvUMZ5itOUYs1Zy27MZdUOi+FFPsqw+/I9xijKy6nZxDaPScUEJ71Gg8obt/rup/wAEtj/KhKk+FIwK+znyhprBQUrESSptQLLTz+fEDbNvPg2cvy9elvAEeFfSV5EK+sIz7oWd8IvYy2RVOLGrwo6fvIA5xgYoZex+y/wBNMEdTSPxr/pHIxN2Ka2I8/MjT7r7UDePiMuErtAtrf3qWAaoa+TTy9I+dfKGpem2BK3cdd4hNE+I5J9/3QgVLrWpzOsK6GvuXP0jnqdvYVj6wtmruFOzZqZp0i6VK8C6IT9yT7Rjps2trc3qCCaIfGA+IVUj+oe1HSa2lBy7xljKpCC3ux8ocgBQerwoPKAxt4pcCkmikkFJ6iDUHzhlUd62WzzE2srrtR6jxzPSUJnaOr58O+FH4RDWsC1hM2E08PXSCR1HRQ5GsKTaUr59O+FH4RCeiGLSD7TR9ROaAR7/BmVJzz6GSGlOhNc8GKlfZyrFVx8qdJUSVca6865w09kh+aa/46vuTH72pWa2q65dKRvG1Jwq40JwkV4js7IZGqxb08ecRM6LNHV3eMz5s1tmXVZW4bTu3U9JaSaldcivFx4ZcMhpSJC8uZNFF9JYp4uYT3KBSf/dkSEdXWEs7eZpaG021d/HaPiF1tismtmtTAGbasCvCrMeSh9qDa2LcalZTG6qgOQAzJPYOMB1rX9kpqzFsOpeCHBTEAmutQRQk1B7DEULYGDqO0nUvUVNbN3MFtlNk729u8I6LCcXtKqlPuxHlDmeZC2ClQqlQII6wcjAjKtSti2fT5VW/XWpAJyAFPVoB+ZgxiNQ5dt/jxJ0tYrTp+fP7zzfbEgZe13WVatKKe8DQ8xQw9bmWT8Guky2RRWHEvxK6avImnKBy+FhSRvgy4/vt46UAJRhwKwqSkYq551ANOAg5mpgNyilq0QkqNOoCpguotNiKIHS0Cp3OYsdr9uVmm5ZJySN4vvOSRyFTzjG2d3TROzzpdxbptI9E4aqUcsx1AHzEFrV27PtBDs4rfAFRxqWsppQAnIEgJApHKxL3WfIsKaYbewFeIqNDUmg9ZQOgFBBgzCrp1g5EXZEN3VtYYPHxNL4qJLqd/mqhe39u0mSt0JbruloxIqamoyUKnXOh5w07TvzLsSzSl46PIxookVplqFEU1gZvDemzZ1hAfQ+QgkpKaJpUUOYXofyEUoa4NuOSITUrpipUEAznseturbsso6fKo7j0VjkaH2jA3tNV8/HfCj8IgluqzZqbTU9LiYC2G1OHEqow+iRTEa90VLatGypm1FPOpmcagAaEJGQoMsUETIuLhTBPhtOtZYTDuxtAckrNLSG0LBUV1UTWpoOHDKK95L8PzrYS4UpbBrgSKCvWSczBVY92LKmZZ1baZijKQpVV8CFHKhP0TFaQnbHZfBEs4sjMFyi/sqXT3QQMm4sqHMEUfYFawbTOWzC6y3LXTNLSQ03UoJ9dRFKjrSnPPrpTjEhmWJbjMzJ4mVVCcimlCnqBHD7okZt9jO+W7TX01aV1gIcwKfZE9tTLbmbTIPR4EJpl3FRz6wIP1yTamgkoSUilAUigpmMqcIXs8/8AANp5dcB3T1TXsUACe3CoCo6jBjOXulW5LGXkKHAJIUT3AZwa5WbbtHbEBp3RN+84OTn4gztX/QS/iV9yYPhC92oPpXISq0kKSoqII0IISQYLheeV/wBw19cRV1Y1Jge/3lq3Vb7Mn2+0Fb/frfI+NP8AyIgwt39X3/4S/wAJgK2hTAFqSUwOk0DUKTmDRSHMu8A07oILdvPLf4ZcKXkKxtqSkBQJJUCBlqNeMWKkrXgfmZRXVXtyfzEGLtyS3dlkwhsErLiiAONMBI5gRauXeeVFiplXwltQqk409FVSTnXQ55hUXdnawzchTrhwoxrXU/RFBX3GOV8nJF+wFuhbRdp0FJIxk8AQMyOw6QQne7IQcZ5HvBKNla2AjIXg+RDH4KgtgYEkAUTkKAdnZAIthPxyBOEYcOlBT9GeEEGz9azcxrHX1gmv0cRCeVNOyMJf+tQ8P/WYFWNrOvsDD3NvWtsckQpt+WSm7cxhSkfJL0AHqnqgEujeyVlrE3b6SV41K9BJyNKZkwwLx/qy/wDwl/hMCNwLQlkXao8tpK94o0WU1plTXhE1Y6JyM95W/IvXBA7Hn6wnXMNuXSW60kJS4ypQyANCk0rSA24ttyrN3FomFIqXCcKk4qjCkaUNdDBlM2ky7YT4ZcQsJaVUIINKpVTTTQ+UA91LrNzdyneiA8HCEL4igSQD+6fziawvTYPkDIlbi5tU14JwZe2ayxNszLqElLB6KfrFQHsjyrSJF7Z3bxVKGVd6LrNQAciUg0I70nI9lDEgWoz1DmMaQKKRiFFqWQ1MSuB5AWnUV1B6wRmD3Riy2zuSQ/i3ZVTgtRI8tDzj7EgQsdRgGGapGOWAJmla93GJltAdQSEVwgKKaVoPVPZGZ8XEl+yV/MV/eJEjhY6jAJkNTWxyVB/aazlhMqscS6mwppIACTnSmQz1qOvWMdrZxJJexbtSv3VLUR5Vzj7EjhY68GS1Vbdyom9NWa25Z5aWgFsimDQUGlKaU7IwWtnMkl/Fu1K/dUtRHlXOJEjlsZewM5qkc5YAwlQgBsAAADIAcOEZxu8z/wDe+E4TvqUxYjTTDpWmkSJFQSOJcqDyJem5VLkopChVK0lJFaZHI5iB74uZL9mr+Yr+8SJFldl/ScSrVo/6gDL9m3Vl5eXcQ2ggOii+kTUUI4nLU6RYsexGpWUKGUlKSrEQSTnkOPcIkSILseTOCKuMDicF3XYNuCZwEPA1xBRFcsOYBocteuPsSJEEk8yQoXgT/9k="/>
          <p:cNvSpPr>
            <a:spLocks noChangeAspect="1" noChangeArrowheads="1"/>
          </p:cNvSpPr>
          <p:nvPr/>
        </p:nvSpPr>
        <p:spPr bwMode="auto">
          <a:xfrm>
            <a:off x="122238" y="-317500"/>
            <a:ext cx="1143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301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13" y="4270375"/>
            <a:ext cx="11430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2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3738563"/>
            <a:ext cx="1733550" cy="168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1" name="Picture 1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162175" y="5418138"/>
            <a:ext cx="2724150" cy="4762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7" name="28 Imagen" descr="IMS 4,85x4,85 copia.gif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596198" y="5320348"/>
            <a:ext cx="571500" cy="5740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600" smtClean="0">
                <a:latin typeface="Arial" charset="0"/>
                <a:cs typeface="Arial" charset="0"/>
              </a:rPr>
              <a:t>2. Organizaciones de estandarización sobre accesibilidad web</a:t>
            </a:r>
            <a:endParaRPr lang="es-ES" sz="3600" smtClean="0">
              <a:latin typeface="Arial" charset="0"/>
              <a:cs typeface="Arial" charset="0"/>
            </a:endParaRPr>
          </a:p>
        </p:txBody>
      </p:sp>
      <p:sp>
        <p:nvSpPr>
          <p:cNvPr id="15363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CE556E0-54EF-4FAC-880C-755D345C5171}" type="slidenum">
              <a:rPr lang="es-ES" sz="1400" smtClean="0">
                <a:latin typeface="Arial" charset="0"/>
                <a:cs typeface="Arial" charset="0"/>
              </a:rPr>
              <a:pPr/>
              <a:t>17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idx="1"/>
          </p:nvPr>
        </p:nvSpPr>
        <p:spPr>
          <a:xfrm>
            <a:off x="1465263" y="2924175"/>
            <a:ext cx="6491287" cy="3673475"/>
          </a:xfrm>
        </p:spPr>
        <p:txBody>
          <a:bodyPr rtlCol="0">
            <a:normAutofit fontScale="55000" lnSpcReduction="20000"/>
          </a:bodyPr>
          <a:lstStyle/>
          <a:p>
            <a:pPr marL="177800" indent="-177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s-ES" sz="4000" dirty="0">
                <a:solidFill>
                  <a:srgbClr val="C00000"/>
                </a:solidFill>
              </a:rPr>
              <a:t>W3C</a:t>
            </a:r>
            <a:r>
              <a:rPr lang="es-ES" sz="3600" dirty="0">
                <a:solidFill>
                  <a:srgbClr val="FF0000"/>
                </a:solidFill>
              </a:rPr>
              <a:t> </a:t>
            </a:r>
            <a:r>
              <a:rPr lang="es-ES" sz="3600" dirty="0"/>
              <a:t>(</a:t>
            </a:r>
            <a:r>
              <a:rPr lang="es-ES" sz="3600" dirty="0" err="1"/>
              <a:t>World</a:t>
            </a:r>
            <a:r>
              <a:rPr lang="es-ES" sz="3600" dirty="0"/>
              <a:t> Wide Web </a:t>
            </a:r>
            <a:r>
              <a:rPr lang="es-ES" sz="3600" dirty="0" err="1"/>
              <a:t>Consortium</a:t>
            </a:r>
            <a:r>
              <a:rPr lang="es-ES" sz="3600" dirty="0" smtClean="0"/>
              <a:t>)</a:t>
            </a:r>
            <a:endParaRPr lang="es-ES" sz="3600" dirty="0"/>
          </a:p>
          <a:p>
            <a:pPr marL="177800" indent="-177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s-ES" sz="3600" dirty="0" smtClean="0">
                <a:solidFill>
                  <a:srgbClr val="C00000"/>
                </a:solidFill>
                <a:hlinkClick r:id="rId2"/>
              </a:rPr>
              <a:t>W3C/WAI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/>
              <a:t>(</a:t>
            </a:r>
            <a:r>
              <a:rPr lang="es-ES" dirty="0" smtClean="0"/>
              <a:t>Web </a:t>
            </a:r>
            <a:r>
              <a:rPr lang="es-ES" dirty="0" err="1" smtClean="0"/>
              <a:t>Accesibility</a:t>
            </a:r>
            <a:r>
              <a:rPr lang="es-ES" dirty="0" smtClean="0"/>
              <a:t> </a:t>
            </a:r>
            <a:r>
              <a:rPr lang="es-ES" dirty="0" err="1" smtClean="0"/>
              <a:t>Initiative</a:t>
            </a:r>
            <a:r>
              <a:rPr lang="es-ES" dirty="0" smtClean="0"/>
              <a:t>)</a:t>
            </a:r>
            <a:endParaRPr lang="es-ES" dirty="0"/>
          </a:p>
          <a:p>
            <a:pPr marL="577850" lvl="1" indent="-177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 smtClean="0"/>
              <a:t>Authoring Tool Working Group </a:t>
            </a:r>
            <a:r>
              <a:rPr lang="en-US" dirty="0"/>
              <a:t>(AUWG) </a:t>
            </a:r>
          </a:p>
          <a:p>
            <a:pPr marL="577850" lvl="1" indent="-177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 smtClean="0"/>
              <a:t>Education </a:t>
            </a:r>
            <a:r>
              <a:rPr lang="en-US" dirty="0"/>
              <a:t>&amp; </a:t>
            </a:r>
            <a:r>
              <a:rPr lang="en-US" dirty="0" smtClean="0"/>
              <a:t>Outreach</a:t>
            </a:r>
            <a:r>
              <a:rPr lang="en-US" dirty="0"/>
              <a:t> Working </a:t>
            </a:r>
            <a:r>
              <a:rPr lang="en-US" dirty="0" smtClean="0"/>
              <a:t>Group </a:t>
            </a:r>
            <a:r>
              <a:rPr lang="en-US" dirty="0"/>
              <a:t>(EOWG)</a:t>
            </a:r>
          </a:p>
          <a:p>
            <a:pPr marL="577850" lvl="1" indent="-177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 smtClean="0"/>
              <a:t>Evaluation Tools</a:t>
            </a:r>
            <a:r>
              <a:rPr lang="en-US" dirty="0"/>
              <a:t> Working </a:t>
            </a:r>
            <a:r>
              <a:rPr lang="en-US" dirty="0" smtClean="0"/>
              <a:t>Group </a:t>
            </a:r>
            <a:r>
              <a:rPr lang="en-US" dirty="0"/>
              <a:t>(ERT WG) </a:t>
            </a:r>
          </a:p>
          <a:p>
            <a:pPr marL="577850" lvl="1" indent="-177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 smtClean="0"/>
              <a:t>Protocols </a:t>
            </a:r>
            <a:r>
              <a:rPr lang="en-US" dirty="0"/>
              <a:t>&amp; </a:t>
            </a:r>
            <a:r>
              <a:rPr lang="en-US" dirty="0" smtClean="0"/>
              <a:t>Formats</a:t>
            </a:r>
            <a:r>
              <a:rPr lang="en-US" dirty="0"/>
              <a:t> Working </a:t>
            </a:r>
            <a:r>
              <a:rPr lang="en-US" dirty="0" smtClean="0"/>
              <a:t>Group </a:t>
            </a:r>
            <a:r>
              <a:rPr lang="en-US" dirty="0"/>
              <a:t>(PFWG) </a:t>
            </a:r>
          </a:p>
          <a:p>
            <a:pPr marL="577850" lvl="1" indent="-177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 smtClean="0"/>
              <a:t>Research</a:t>
            </a:r>
            <a:r>
              <a:rPr lang="en-US" dirty="0"/>
              <a:t> Working </a:t>
            </a:r>
            <a:r>
              <a:rPr lang="en-US" dirty="0" smtClean="0"/>
              <a:t>Group </a:t>
            </a:r>
            <a:r>
              <a:rPr lang="en-US" dirty="0"/>
              <a:t>(RDWG) </a:t>
            </a:r>
          </a:p>
          <a:p>
            <a:pPr marL="577850" lvl="1" indent="-177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 smtClean="0"/>
              <a:t>User Agent</a:t>
            </a:r>
            <a:r>
              <a:rPr lang="en-US" dirty="0"/>
              <a:t> Working </a:t>
            </a:r>
            <a:r>
              <a:rPr lang="en-US" dirty="0" smtClean="0"/>
              <a:t>Group </a:t>
            </a:r>
            <a:r>
              <a:rPr lang="en-US" dirty="0"/>
              <a:t>(UAWG) </a:t>
            </a:r>
          </a:p>
          <a:p>
            <a:pPr marL="577850" lvl="1" indent="-177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 smtClean="0"/>
              <a:t>WAI </a:t>
            </a:r>
            <a:r>
              <a:rPr lang="en-US" dirty="0"/>
              <a:t>Interest Working </a:t>
            </a:r>
            <a:r>
              <a:rPr lang="en-US" dirty="0" smtClean="0"/>
              <a:t>Group </a:t>
            </a:r>
            <a:r>
              <a:rPr lang="en-US" dirty="0"/>
              <a:t>(WAI IG) </a:t>
            </a:r>
          </a:p>
          <a:p>
            <a:pPr marL="577850" lvl="1" indent="-177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dirty="0" smtClean="0"/>
              <a:t>Web Content</a:t>
            </a:r>
            <a:r>
              <a:rPr lang="en-US" dirty="0"/>
              <a:t> Working </a:t>
            </a:r>
            <a:r>
              <a:rPr lang="en-US" dirty="0" smtClean="0"/>
              <a:t>Group </a:t>
            </a:r>
            <a:r>
              <a:rPr lang="en-US" dirty="0"/>
              <a:t>(WCAG WG)</a:t>
            </a:r>
          </a:p>
          <a:p>
            <a:pPr marL="0" indent="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/>
            </a:pPr>
            <a:endParaRPr lang="es-ES" dirty="0"/>
          </a:p>
          <a:p>
            <a:pPr marL="177800" indent="-177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s-ES" dirty="0"/>
          </a:p>
          <a:p>
            <a:pPr marL="177800" indent="-177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s-ES" dirty="0"/>
          </a:p>
          <a:p>
            <a:pPr marL="577850" lvl="1" indent="-177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s-ES" dirty="0" smtClean="0"/>
          </a:p>
          <a:p>
            <a:pPr marL="577850" lvl="1" indent="-177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s-ES" dirty="0" smtClean="0"/>
          </a:p>
          <a:p>
            <a:pPr marL="177800" indent="-177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s-ES" dirty="0"/>
          </a:p>
          <a:p>
            <a:pPr marL="177800" indent="-177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s-ES" dirty="0"/>
          </a:p>
        </p:txBody>
      </p:sp>
      <p:pic>
        <p:nvPicPr>
          <p:cNvPr id="15365" name="18 Imagen" descr="w3c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484313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741488"/>
            <a:ext cx="29051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 smtClean="0">
                <a:latin typeface="Arial" charset="0"/>
                <a:cs typeface="Arial" charset="0"/>
              </a:rPr>
              <a:t>3. Estándares de accesibilidad web (W3C)</a:t>
            </a:r>
          </a:p>
        </p:txBody>
      </p:sp>
      <p:sp>
        <p:nvSpPr>
          <p:cNvPr id="18435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6E6CA56-4CCC-4509-9B45-D582EDB0BD54}" type="slidenum">
              <a:rPr lang="es-ES" sz="1400" smtClean="0">
                <a:latin typeface="Arial" charset="0"/>
                <a:cs typeface="Arial" charset="0"/>
              </a:rPr>
              <a:pPr/>
              <a:t>18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263455"/>
              </p:ext>
            </p:extLst>
          </p:nvPr>
        </p:nvGraphicFramePr>
        <p:xfrm>
          <a:off x="323850" y="1782096"/>
          <a:ext cx="8568630" cy="4510848"/>
        </p:xfrm>
        <a:graphic>
          <a:graphicData uri="http://schemas.openxmlformats.org/drawingml/2006/table">
            <a:tbl>
              <a:tblPr/>
              <a:tblGrid>
                <a:gridCol w="4613554"/>
                <a:gridCol w="823915"/>
                <a:gridCol w="3131161"/>
              </a:tblGrid>
              <a:tr h="2130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Documento</a:t>
                      </a: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Año</a:t>
                      </a: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Aplicación</a:t>
                      </a:r>
                      <a:r>
                        <a:rPr lang="es-ES" sz="1600" b="1" baseline="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 en web</a:t>
                      </a:r>
                      <a:endParaRPr lang="es-ES" sz="1600" b="1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2"/>
                        </a:rPr>
                        <a:t>WCAG 2.0: Web Content Accessibility Guidelines</a:t>
                      </a:r>
                      <a:endParaRPr lang="en-US" sz="1600" b="1" dirty="0" smtClean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i="1" dirty="0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3"/>
                        </a:rPr>
                        <a:t>Traducción Español</a:t>
                      </a:r>
                      <a:endParaRPr lang="es-ES" sz="1600" b="1" i="1" dirty="0" smtClean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b="1" i="1" dirty="0" smtClean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2008</a:t>
                      </a:r>
                      <a:endParaRPr lang="es-ES" sz="1600" b="1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Accesibilidad del contenido</a:t>
                      </a:r>
                      <a:r>
                        <a:rPr lang="es-ES" sz="1600" b="1" baseline="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 de páginas web</a:t>
                      </a:r>
                      <a:endParaRPr lang="es-ES" sz="1600" b="1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4"/>
                        </a:rPr>
                        <a:t>WAI-ARIA 1.0: </a:t>
                      </a:r>
                      <a:r>
                        <a:rPr lang="es-ES" sz="1600" dirty="0" err="1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4"/>
                        </a:rPr>
                        <a:t>Accessible</a:t>
                      </a:r>
                      <a:r>
                        <a:rPr lang="es-ES" sz="1600" dirty="0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4"/>
                        </a:rPr>
                        <a:t> </a:t>
                      </a:r>
                      <a:r>
                        <a:rPr lang="es-ES" sz="1600" dirty="0" err="1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4"/>
                        </a:rPr>
                        <a:t>Rich</a:t>
                      </a:r>
                      <a:r>
                        <a:rPr lang="es-ES" sz="1600" dirty="0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4"/>
                        </a:rPr>
                        <a:t> Internet </a:t>
                      </a:r>
                      <a:r>
                        <a:rPr lang="es-ES" sz="1600" dirty="0" err="1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4"/>
                        </a:rPr>
                        <a:t>Applications</a:t>
                      </a:r>
                      <a:endParaRPr lang="es-ES" sz="1600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2011</a:t>
                      </a:r>
                      <a:endParaRPr lang="es-ES" sz="1600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Accesibilidad del software</a:t>
                      </a:r>
                      <a:r>
                        <a:rPr lang="es-ES" sz="1600" baseline="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 embebido en páginas web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 smtClean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486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  <a:hlinkClick r:id="rId5"/>
                        </a:rPr>
                        <a:t>WCAG-EM 1.0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  <a:hlinkClick r:id="rId5"/>
                        </a:rPr>
                        <a:t>Website Accessibility Conformance Evaluation Methodology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En</a:t>
                      </a:r>
                      <a:r>
                        <a:rPr lang="es-ES" sz="1600" baseline="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 curso</a:t>
                      </a:r>
                      <a:endParaRPr lang="es-ES" sz="1600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Metodología de evaluación de la accesibilidad del contenido</a:t>
                      </a:r>
                      <a:r>
                        <a:rPr lang="es-ES" sz="1600" baseline="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 de páginas web</a:t>
                      </a:r>
                      <a:endParaRPr lang="es-ES" sz="1600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6"/>
                        </a:rPr>
                        <a:t>EARL 1.0 </a:t>
                      </a:r>
                      <a:r>
                        <a:rPr lang="es-ES" sz="1600" dirty="0" err="1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6"/>
                        </a:rPr>
                        <a:t>Evaluation</a:t>
                      </a:r>
                      <a:r>
                        <a:rPr lang="es-ES" sz="1600" dirty="0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6"/>
                        </a:rPr>
                        <a:t> and </a:t>
                      </a:r>
                      <a:r>
                        <a:rPr lang="es-ES" sz="1600" dirty="0" err="1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6"/>
                        </a:rPr>
                        <a:t>Report</a:t>
                      </a:r>
                      <a:r>
                        <a:rPr lang="es-ES" sz="1600" dirty="0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6"/>
                        </a:rPr>
                        <a:t> </a:t>
                      </a:r>
                      <a:r>
                        <a:rPr lang="es-ES" sz="1600" dirty="0" err="1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6"/>
                        </a:rPr>
                        <a:t>Language</a:t>
                      </a:r>
                      <a:endParaRPr lang="es-ES" sz="1600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En curso</a:t>
                      </a:r>
                      <a:endParaRPr lang="es-ES" sz="1600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Formato</a:t>
                      </a:r>
                      <a:r>
                        <a:rPr lang="es-ES" sz="1600" baseline="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 para e</a:t>
                      </a:r>
                      <a:r>
                        <a:rPr lang="es-ES" sz="160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xpresar </a:t>
                      </a:r>
                      <a:r>
                        <a:rPr lang="es-ES" sz="1600" baseline="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los resultados de la evaluación de la accesibilidad de un sitio web</a:t>
                      </a:r>
                      <a:endParaRPr lang="es-ES" sz="1600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485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7"/>
                        </a:rPr>
                        <a:t>ATAG 2.0: Authoring Tool Accessibility Guidelines</a:t>
                      </a:r>
                      <a:endParaRPr lang="es-ES" sz="1600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En curso</a:t>
                      </a:r>
                      <a:endParaRPr lang="es-ES" sz="1600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Accesibilidad de editores</a:t>
                      </a:r>
                      <a:r>
                        <a:rPr lang="es-ES" sz="1600" baseline="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 de páginas web</a:t>
                      </a:r>
                      <a:endParaRPr lang="es-ES" sz="1600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5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8"/>
                        </a:rPr>
                        <a:t>UAAG 2.0: User Agent Accessibility Guidelines</a:t>
                      </a:r>
                      <a:endParaRPr lang="es-ES" sz="1600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En curso</a:t>
                      </a:r>
                      <a:endParaRPr lang="es-ES" sz="1600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Accesibilidad de navegadores web</a:t>
                      </a:r>
                      <a:endParaRPr lang="es-ES" sz="1600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Estrella de 5 puntas 4"/>
          <p:cNvSpPr/>
          <p:nvPr/>
        </p:nvSpPr>
        <p:spPr>
          <a:xfrm>
            <a:off x="35496" y="2276872"/>
            <a:ext cx="251520" cy="216024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 smtClean="0">
                <a:latin typeface="Arial" charset="0"/>
                <a:cs typeface="Arial" charset="0"/>
              </a:rPr>
              <a:t>3. Estándares de accesibilidad web</a:t>
            </a:r>
          </a:p>
        </p:txBody>
      </p:sp>
      <p:sp>
        <p:nvSpPr>
          <p:cNvPr id="16387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2CBC37F2-708E-4903-B08E-9B3B28A5076B}" type="slidenum">
              <a:rPr lang="es-ES" sz="1400" smtClean="0">
                <a:latin typeface="Arial" charset="0"/>
                <a:cs typeface="Arial" charset="0"/>
              </a:rPr>
              <a:pPr/>
              <a:t>19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82017"/>
              </p:ext>
            </p:extLst>
          </p:nvPr>
        </p:nvGraphicFramePr>
        <p:xfrm>
          <a:off x="323850" y="1796390"/>
          <a:ext cx="8424863" cy="3432810"/>
        </p:xfrm>
        <a:graphic>
          <a:graphicData uri="http://schemas.openxmlformats.org/drawingml/2006/table">
            <a:tbl>
              <a:tblPr/>
              <a:tblGrid>
                <a:gridCol w="4032126"/>
                <a:gridCol w="1296144"/>
                <a:gridCol w="720350"/>
                <a:gridCol w="2376243"/>
              </a:tblGrid>
              <a:tr h="2128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Documento</a:t>
                      </a: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 err="1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Organi-zación</a:t>
                      </a:r>
                      <a:endParaRPr lang="es-ES" sz="1600" b="1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Año</a:t>
                      </a: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Aplicación</a:t>
                      </a:r>
                      <a:r>
                        <a:rPr lang="es-ES" sz="1600" b="1" baseline="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 en web</a:t>
                      </a:r>
                      <a:endParaRPr lang="es-ES" sz="1600" b="1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2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ISO/IEC 40500: Information technology -- W3C Web Content Accessibility Guidelines (WCAG)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2.0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16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6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ISO/IEC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6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(W3C)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6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2012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600" b="1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Accesibilidad del contenido de páginas web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52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ISO 9241-171 Ergonomics of human-system interaction -- Part 171:Guidance on software accessibility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ES" sz="1600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ISO</a:t>
                      </a:r>
                      <a:endParaRPr lang="es-ES" sz="1600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2008</a:t>
                      </a:r>
                      <a:endParaRPr lang="es-ES" sz="1600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Accesibilidad del software</a:t>
                      </a:r>
                      <a:r>
                        <a:rPr lang="es-ES" sz="1600" baseline="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 embebido en páginas web (RIA)</a:t>
                      </a:r>
                      <a:endParaRPr lang="es-ES" sz="1600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52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DAISY </a:t>
                      </a:r>
                      <a:endParaRPr lang="fr-FR" sz="16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(</a:t>
                      </a:r>
                      <a:r>
                        <a:rPr lang="fr-FR" sz="16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Digital Accessible Information System) 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  <a:hlinkClick r:id="rId2"/>
                        </a:rPr>
                        <a:t>Equivalente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  <a:hlinkClick r:id="rId2"/>
                        </a:rPr>
                        <a:t> a ANSI/NISO Z39.86-2005 Specifications for the Digital Talking Book.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ANSI</a:t>
                      </a: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/ DAISY </a:t>
                      </a:r>
                      <a:r>
                        <a:rPr lang="es-ES" sz="1600" kern="12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Consortium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2005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Formato de libro electrónico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trella de 5 puntas 5"/>
          <p:cNvSpPr/>
          <p:nvPr/>
        </p:nvSpPr>
        <p:spPr>
          <a:xfrm>
            <a:off x="35496" y="2516470"/>
            <a:ext cx="251520" cy="216024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0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dirty="0" smtClean="0">
                <a:latin typeface="Arial" charset="0"/>
                <a:cs typeface="Arial" charset="0"/>
              </a:rPr>
              <a:t>Contenido</a:t>
            </a:r>
            <a:endParaRPr lang="es-ES" dirty="0" smtClean="0">
              <a:latin typeface="Arial" charset="0"/>
              <a:cs typeface="Arial" charset="0"/>
            </a:endParaRPr>
          </a:p>
        </p:txBody>
      </p:sp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5214937"/>
          </a:xfrm>
        </p:spPr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dirty="0" err="1" smtClean="0">
                <a:latin typeface="Arial" charset="0"/>
                <a:cs typeface="Arial" charset="0"/>
              </a:rPr>
              <a:t>Introducción</a:t>
            </a:r>
            <a:endParaRPr lang="en-US" dirty="0" smtClean="0">
              <a:latin typeface="Arial" charset="0"/>
              <a:cs typeface="Arial" charset="0"/>
            </a:endParaRP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ES" dirty="0" smtClean="0">
                <a:latin typeface="Arial" charset="0"/>
                <a:cs typeface="Arial" charset="0"/>
              </a:rPr>
              <a:t>Organizaciones que elaboran estándares de accesibilidad Web</a:t>
            </a:r>
            <a:endParaRPr lang="en-US" dirty="0" smtClean="0">
              <a:latin typeface="Arial" charset="0"/>
              <a:cs typeface="Arial" charset="0"/>
            </a:endParaRP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ES" dirty="0" smtClean="0">
                <a:latin typeface="Arial" charset="0"/>
                <a:cs typeface="Arial" charset="0"/>
              </a:rPr>
              <a:t>Estándares de accesibilidad Web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ES" dirty="0" smtClean="0">
                <a:latin typeface="Arial" charset="0"/>
                <a:cs typeface="Arial" charset="0"/>
              </a:rPr>
              <a:t>Legislación sobre accesibilidad Web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ES_tradnl" dirty="0" smtClean="0">
                <a:latin typeface="Arial" charset="0"/>
                <a:cs typeface="Arial" charset="0"/>
              </a:rPr>
              <a:t>Evaluación de la accesibilidad de contenidos Web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s-ES_tradnl" dirty="0" smtClean="0">
                <a:latin typeface="Arial" charset="0"/>
                <a:cs typeface="Arial" charset="0"/>
              </a:rPr>
              <a:t>Conclusiones</a:t>
            </a:r>
          </a:p>
        </p:txBody>
      </p:sp>
      <p:sp>
        <p:nvSpPr>
          <p:cNvPr id="717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77BA7E5D-1A59-4C7D-A14E-49F922F785D6}" type="slidenum">
              <a:rPr lang="es-ES" sz="1400" smtClean="0">
                <a:latin typeface="Arial" charset="0"/>
                <a:cs typeface="Arial" charset="0"/>
              </a:rPr>
              <a:pPr/>
              <a:t>2</a:t>
            </a:fld>
            <a:endParaRPr lang="es-ES" sz="14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 smtClean="0">
                <a:latin typeface="Arial" charset="0"/>
                <a:cs typeface="Arial" charset="0"/>
              </a:rPr>
              <a:t>4. Legislación sobre accesibilidad web</a:t>
            </a:r>
          </a:p>
        </p:txBody>
      </p:sp>
      <p:sp>
        <p:nvSpPr>
          <p:cNvPr id="20483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E7391A46-3D26-47BC-BE00-1A084DC05E54}" type="slidenum">
              <a:rPr lang="es-ES" sz="1400" smtClean="0">
                <a:latin typeface="Arial" charset="0"/>
                <a:cs typeface="Arial" charset="0"/>
              </a:rPr>
              <a:pPr/>
              <a:t>20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66240"/>
              </p:ext>
            </p:extLst>
          </p:nvPr>
        </p:nvGraphicFramePr>
        <p:xfrm>
          <a:off x="323850" y="1545624"/>
          <a:ext cx="8351838" cy="4429260"/>
        </p:xfrm>
        <a:graphic>
          <a:graphicData uri="http://schemas.openxmlformats.org/drawingml/2006/table">
            <a:tbl>
              <a:tblPr/>
              <a:tblGrid>
                <a:gridCol w="7191813"/>
                <a:gridCol w="1160025"/>
              </a:tblGrid>
              <a:tr h="213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Ley</a:t>
                      </a:r>
                      <a:endParaRPr lang="es-ES" sz="1600" b="1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68" marR="685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 err="1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Pais</a:t>
                      </a:r>
                      <a:endParaRPr lang="es-ES" sz="1600" b="1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68" marR="685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408"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s-ES" sz="1600" b="0" dirty="0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2"/>
                        </a:rPr>
                        <a:t>Ley general de la persona </a:t>
                      </a:r>
                      <a:r>
                        <a:rPr lang="es-ES" sz="1600" b="0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2"/>
                        </a:rPr>
                        <a:t>con discapacidad</a:t>
                      </a:r>
                      <a:endParaRPr lang="es-ES" sz="1600" b="0" smtClean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68" marR="685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Perú</a:t>
                      </a:r>
                      <a:endParaRPr lang="es-ES" sz="1600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68" marR="685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s-ES" sz="1600" b="0" dirty="0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3"/>
                        </a:rPr>
                        <a:t>Real Decreto 1494/2007, de 12 de noviembre, por el que se aprueba el Reglamento sobre las condiciones básicas para el acceso de las personas con discapacidad a la sociedad de la información</a:t>
                      </a:r>
                      <a:r>
                        <a:rPr lang="es-ES" sz="1600" b="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.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es-ES" sz="1600" b="0" dirty="0" smtClean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68" marR="685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España</a:t>
                      </a:r>
                      <a:endParaRPr lang="es-ES" sz="1600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68" marR="685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31518"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s-ES" sz="1600" b="0" dirty="0" err="1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4"/>
                        </a:rPr>
                        <a:t>European</a:t>
                      </a:r>
                      <a:r>
                        <a:rPr lang="es-ES" sz="1600" b="0" dirty="0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4"/>
                        </a:rPr>
                        <a:t> e-</a:t>
                      </a:r>
                      <a:r>
                        <a:rPr lang="es-ES" sz="1600" b="0" dirty="0" err="1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4"/>
                        </a:rPr>
                        <a:t>Inclusion</a:t>
                      </a:r>
                      <a:r>
                        <a:rPr lang="es-ES" sz="1600" b="0" dirty="0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4"/>
                        </a:rPr>
                        <a:t> </a:t>
                      </a:r>
                      <a:r>
                        <a:rPr lang="es-ES" sz="1600" b="0" dirty="0" err="1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4"/>
                        </a:rPr>
                        <a:t>policy</a:t>
                      </a:r>
                      <a:endParaRPr lang="es-ES" sz="1600" b="0" dirty="0" smtClean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s-ES" sz="1600" b="0" dirty="0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5"/>
                        </a:rPr>
                        <a:t>Iniciativa Europea i2010 para la inclusión digital</a:t>
                      </a:r>
                      <a:endParaRPr lang="es-ES" sz="1600" b="0" dirty="0" smtClean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600" b="0" dirty="0" err="1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6"/>
                        </a:rPr>
                        <a:t>eAccessibility</a:t>
                      </a:r>
                      <a:r>
                        <a:rPr lang="en-US" sz="1600" b="0" dirty="0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6"/>
                        </a:rPr>
                        <a:t> – Opening up the Information Society</a:t>
                      </a:r>
                      <a:endParaRPr lang="es-ES" sz="1600" b="0" dirty="0" smtClean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es-ES" sz="1600" b="0" dirty="0" smtClean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68" marR="685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Unión Europea</a:t>
                      </a:r>
                      <a:endParaRPr lang="es-ES" sz="1600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68" marR="685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252"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s-ES" sz="1600" b="0" dirty="0" err="1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7"/>
                        </a:rPr>
                        <a:t>Equality</a:t>
                      </a:r>
                      <a:r>
                        <a:rPr lang="es-ES" sz="1600" b="0" dirty="0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7"/>
                        </a:rPr>
                        <a:t> </a:t>
                      </a:r>
                      <a:r>
                        <a:rPr lang="es-ES" sz="1600" b="0" dirty="0" err="1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7"/>
                        </a:rPr>
                        <a:t>Act</a:t>
                      </a:r>
                      <a:r>
                        <a:rPr lang="es-ES" sz="1600" b="0" dirty="0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7"/>
                        </a:rPr>
                        <a:t> 2010 </a:t>
                      </a:r>
                      <a:endParaRPr lang="es-ES" sz="1600" b="0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68" marR="685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Reino Unido</a:t>
                      </a:r>
                      <a:endParaRPr lang="es-ES" sz="1600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68" marR="685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600" b="0" i="0" dirty="0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8"/>
                        </a:rPr>
                        <a:t>Section 508 of the Rehabilitation Act</a:t>
                      </a:r>
                      <a:endParaRPr lang="es-ES" sz="1600" b="0" i="0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68" marR="685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Estados Unidos</a:t>
                      </a:r>
                      <a:endParaRPr lang="es-ES" sz="1600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68" marR="685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252"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s-ES" sz="1600" dirty="0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9"/>
                        </a:rPr>
                        <a:t>Convención sobre los derechos de las personas con discapacidad </a:t>
                      </a:r>
                      <a:endParaRPr lang="es-ES" sz="1600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68" marR="685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Naciones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Unidas</a:t>
                      </a:r>
                      <a:endParaRPr lang="es-ES" sz="1600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68" marR="685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4252"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s-ES" sz="1600" dirty="0" smtClean="0">
                          <a:latin typeface="Arial" pitchFamily="34" charset="0"/>
                          <a:ea typeface="SimSun"/>
                          <a:cs typeface="Arial" pitchFamily="34" charset="0"/>
                          <a:hlinkClick r:id="rId10"/>
                        </a:rPr>
                        <a:t>Otros países</a:t>
                      </a:r>
                      <a:endParaRPr lang="es-ES" sz="1600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68" marR="685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latin typeface="Arial" pitchFamily="34" charset="0"/>
                          <a:ea typeface="SimSun"/>
                          <a:cs typeface="Arial" pitchFamily="34" charset="0"/>
                        </a:rPr>
                        <a:t>Otros</a:t>
                      </a:r>
                      <a:endParaRPr lang="es-ES" sz="1600" dirty="0"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68" marR="685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>
                <a:latin typeface="Arial" charset="0"/>
                <a:cs typeface="Arial" charset="0"/>
              </a:rPr>
              <a:t>5</a:t>
            </a:r>
            <a:r>
              <a:rPr lang="es-ES" sz="3600" dirty="0" smtClean="0">
                <a:latin typeface="Arial" charset="0"/>
                <a:cs typeface="Arial" charset="0"/>
              </a:rPr>
              <a:t>. </a:t>
            </a:r>
            <a:r>
              <a:rPr lang="es-ES" sz="3600" dirty="0">
                <a:latin typeface="Arial" charset="0"/>
                <a:cs typeface="Arial" charset="0"/>
              </a:rPr>
              <a:t>Análisis de la accesibilidad de contenidos Web</a:t>
            </a:r>
          </a:p>
        </p:txBody>
      </p:sp>
      <p:sp>
        <p:nvSpPr>
          <p:cNvPr id="6" name="4 CuadroTexto"/>
          <p:cNvSpPr txBox="1">
            <a:spLocks noChangeArrowheads="1"/>
          </p:cNvSpPr>
          <p:nvPr/>
        </p:nvSpPr>
        <p:spPr bwMode="auto">
          <a:xfrm>
            <a:off x="5940152" y="1357313"/>
            <a:ext cx="3060973" cy="44781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r>
              <a:rPr lang="es-ES" sz="2000" dirty="0">
                <a:latin typeface="Verdana" pitchFamily="34" charset="0"/>
                <a:cs typeface="Arial" charset="0"/>
              </a:rPr>
              <a:t>Establece </a:t>
            </a:r>
            <a:r>
              <a:rPr lang="es-ES" sz="2000" dirty="0" smtClean="0">
                <a:latin typeface="Verdana" pitchFamily="34" charset="0"/>
                <a:cs typeface="Arial" charset="0"/>
              </a:rPr>
              <a:t>61 requisitos para las </a:t>
            </a:r>
            <a:r>
              <a:rPr lang="es-ES" sz="2000" dirty="0">
                <a:latin typeface="Verdana" pitchFamily="34" charset="0"/>
                <a:cs typeface="Arial" charset="0"/>
              </a:rPr>
              <a:t>páginas Web </a:t>
            </a:r>
            <a:r>
              <a:rPr lang="es-ES" sz="2000" dirty="0" smtClean="0">
                <a:latin typeface="Verdana" pitchFamily="34" charset="0"/>
                <a:cs typeface="Arial" charset="0"/>
              </a:rPr>
              <a:t>basados en cuatro </a:t>
            </a:r>
            <a:r>
              <a:rPr lang="es-ES" sz="2000" dirty="0">
                <a:latin typeface="Verdana" pitchFamily="34" charset="0"/>
                <a:cs typeface="Arial" charset="0"/>
              </a:rPr>
              <a:t>principios básicos:</a:t>
            </a:r>
          </a:p>
          <a:p>
            <a:pPr eaLnBrk="1" hangingPunct="1">
              <a:spcBef>
                <a:spcPts val="600"/>
              </a:spcBef>
              <a:defRPr/>
            </a:pPr>
            <a:endParaRPr lang="es-ES" sz="2000" dirty="0">
              <a:latin typeface="Verdana" pitchFamily="34" charset="0"/>
              <a:cs typeface="Arial" charset="0"/>
            </a:endParaRPr>
          </a:p>
          <a:p>
            <a:pPr marL="342900" indent="-3429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es-ES" sz="2000" dirty="0" smtClean="0">
                <a:latin typeface="Verdana" pitchFamily="34" charset="0"/>
                <a:cs typeface="Arial" charset="0"/>
              </a:rPr>
              <a:t>Deben </a:t>
            </a:r>
            <a:r>
              <a:rPr lang="es-ES" sz="2000" dirty="0">
                <a:latin typeface="Verdana" pitchFamily="34" charset="0"/>
                <a:cs typeface="Arial" charset="0"/>
              </a:rPr>
              <a:t>ser perceptibles</a:t>
            </a:r>
          </a:p>
          <a:p>
            <a:pPr marL="342900" indent="-3429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es-ES" sz="2000" dirty="0" smtClean="0">
                <a:latin typeface="Verdana" pitchFamily="34" charset="0"/>
                <a:cs typeface="Arial" charset="0"/>
              </a:rPr>
              <a:t>Deben </a:t>
            </a:r>
            <a:r>
              <a:rPr lang="es-ES" sz="2000" dirty="0">
                <a:latin typeface="Verdana" pitchFamily="34" charset="0"/>
                <a:cs typeface="Arial" charset="0"/>
              </a:rPr>
              <a:t>ser operables</a:t>
            </a:r>
          </a:p>
          <a:p>
            <a:pPr marL="342900" indent="-3429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es-ES" sz="2000" dirty="0" smtClean="0">
                <a:latin typeface="Verdana" pitchFamily="34" charset="0"/>
                <a:cs typeface="Arial" charset="0"/>
              </a:rPr>
              <a:t>Deben </a:t>
            </a:r>
            <a:r>
              <a:rPr lang="es-ES" sz="2000" dirty="0">
                <a:latin typeface="Verdana" pitchFamily="34" charset="0"/>
                <a:cs typeface="Arial" charset="0"/>
              </a:rPr>
              <a:t>ser comprensibles</a:t>
            </a:r>
          </a:p>
          <a:p>
            <a:pPr marL="342900" indent="-3429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es-ES" sz="2000" dirty="0" smtClean="0">
                <a:latin typeface="Verdana" pitchFamily="34" charset="0"/>
                <a:cs typeface="Arial" charset="0"/>
              </a:rPr>
              <a:t>Deben </a:t>
            </a:r>
            <a:r>
              <a:rPr lang="es-ES" sz="2000" dirty="0">
                <a:latin typeface="Verdana" pitchFamily="34" charset="0"/>
                <a:cs typeface="Arial" charset="0"/>
              </a:rPr>
              <a:t>ser </a:t>
            </a:r>
            <a:r>
              <a:rPr lang="es-ES" sz="2000" dirty="0" smtClean="0">
                <a:latin typeface="Verdana" pitchFamily="34" charset="0"/>
                <a:cs typeface="Arial" charset="0"/>
              </a:rPr>
              <a:t>robustas</a:t>
            </a:r>
            <a:endParaRPr lang="es-ES" sz="2000" dirty="0">
              <a:latin typeface="Verdana" pitchFamily="34" charset="0"/>
              <a:cs typeface="Arial" charset="0"/>
            </a:endParaRP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24135"/>
            <a:ext cx="5400600" cy="47679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 smtClean="0">
                <a:latin typeface="Arial" charset="0"/>
                <a:cs typeface="Arial" charset="0"/>
              </a:rPr>
              <a:t>WCAG 2.0</a:t>
            </a:r>
            <a:br>
              <a:rPr lang="es-ES" sz="3600" dirty="0" smtClean="0">
                <a:latin typeface="Arial" charset="0"/>
                <a:cs typeface="Arial" charset="0"/>
              </a:rPr>
            </a:br>
            <a:r>
              <a:rPr lang="es-ES" sz="3600" dirty="0" smtClean="0">
                <a:latin typeface="Arial" charset="0"/>
                <a:cs typeface="Arial" charset="0"/>
              </a:rPr>
              <a:t>Principios básicos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5529212"/>
          </a:xfrm>
        </p:spPr>
        <p:txBody>
          <a:bodyPr rtlCol="0">
            <a:normAutofit fontScale="85000" lnSpcReduction="20000"/>
          </a:bodyPr>
          <a:lstStyle/>
          <a:p>
            <a:pPr>
              <a:defRPr/>
            </a:pPr>
            <a:r>
              <a:rPr lang="es-ES" b="1" u="sng" dirty="0"/>
              <a:t>Principio 1: Perceptible </a:t>
            </a:r>
            <a:r>
              <a:rPr lang="es-ES" dirty="0"/>
              <a:t>- La información y los componentes de la interfaz de usuario deben ser presentados a los usuarios de modo que ellos puedan percibirlos</a:t>
            </a:r>
            <a:r>
              <a:rPr lang="es-ES" dirty="0" smtClean="0"/>
              <a:t>.</a:t>
            </a:r>
          </a:p>
          <a:p>
            <a:pPr>
              <a:defRPr/>
            </a:pPr>
            <a:r>
              <a:rPr lang="es-ES" b="1" u="sng" dirty="0"/>
              <a:t>Principio 2: Operable </a:t>
            </a:r>
            <a:r>
              <a:rPr lang="es-ES" dirty="0"/>
              <a:t>- Los componentes de la interfaz de usuario y la navegación deben ser operables</a:t>
            </a:r>
            <a:r>
              <a:rPr lang="es-ES" dirty="0" smtClean="0"/>
              <a:t>.</a:t>
            </a:r>
          </a:p>
          <a:p>
            <a:pPr>
              <a:defRPr/>
            </a:pPr>
            <a:r>
              <a:rPr lang="es-ES" b="1" u="sng" dirty="0"/>
              <a:t>Principio 3: Comprensible </a:t>
            </a:r>
            <a:r>
              <a:rPr lang="es-ES" dirty="0"/>
              <a:t>- La información y el manejo de la interfaz de usuario deben ser comprensibles</a:t>
            </a:r>
            <a:r>
              <a:rPr lang="es-ES" dirty="0" smtClean="0"/>
              <a:t>.</a:t>
            </a:r>
          </a:p>
          <a:p>
            <a:pPr>
              <a:defRPr/>
            </a:pPr>
            <a:r>
              <a:rPr lang="es-ES" b="1" u="sng" dirty="0"/>
              <a:t>Principio 4: Robusto </a:t>
            </a:r>
            <a:r>
              <a:rPr lang="es-ES" dirty="0"/>
              <a:t>- El contenido debe ser suficientemente robusto como para ser interpretado de forma fiable por una amplia variedad de aplicaciones de usuario, incluyendo las ayudas técnicas.</a:t>
            </a:r>
            <a:endParaRPr lang="es-ES" dirty="0" smtClean="0"/>
          </a:p>
        </p:txBody>
      </p:sp>
      <p:sp>
        <p:nvSpPr>
          <p:cNvPr id="2970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53B0952-7E8D-4818-B3FA-5EC73326DA62}" type="slidenum">
              <a:rPr lang="es-ES" sz="1400" smtClean="0">
                <a:latin typeface="Arial" charset="0"/>
                <a:cs typeface="Arial" charset="0"/>
              </a:rPr>
              <a:pPr/>
              <a:t>22</a:t>
            </a:fld>
            <a:endParaRPr lang="es-ES" sz="140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0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4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 smtClean="0">
                <a:latin typeface="Arial" charset="0"/>
                <a:cs typeface="Arial" charset="0"/>
              </a:rPr>
              <a:t>WCAG 2.0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5214937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err="1" smtClean="0"/>
              <a:t>Establece</a:t>
            </a:r>
            <a:r>
              <a:rPr lang="en-US" dirty="0" smtClean="0"/>
              <a:t> 4 </a:t>
            </a:r>
            <a:r>
              <a:rPr lang="en-US" u="sng" dirty="0" err="1" smtClean="0"/>
              <a:t>principios</a:t>
            </a:r>
            <a:r>
              <a:rPr lang="en-US" u="sng" dirty="0" smtClean="0"/>
              <a:t> </a:t>
            </a:r>
            <a:r>
              <a:rPr lang="en-US" u="sng" dirty="0" err="1" smtClean="0"/>
              <a:t>básicos</a:t>
            </a:r>
            <a:endParaRPr lang="en-US" u="sng" dirty="0" smtClean="0"/>
          </a:p>
          <a:p>
            <a:pPr lvl="2">
              <a:defRPr/>
            </a:pPr>
            <a:r>
              <a:rPr lang="en-US" dirty="0" smtClean="0"/>
              <a:t>1, 2, 3, 4</a:t>
            </a:r>
            <a:endParaRPr lang="en-US" dirty="0"/>
          </a:p>
          <a:p>
            <a:pPr>
              <a:defRPr/>
            </a:pPr>
            <a:r>
              <a:rPr lang="en-US" dirty="0" smtClean="0"/>
              <a:t>Los </a:t>
            </a:r>
            <a:r>
              <a:rPr lang="en-US" dirty="0" err="1" smtClean="0"/>
              <a:t>principios</a:t>
            </a:r>
            <a:r>
              <a:rPr lang="en-US" dirty="0" smtClean="0"/>
              <a:t> se </a:t>
            </a:r>
            <a:r>
              <a:rPr lang="en-US" dirty="0" err="1" smtClean="0"/>
              <a:t>descomponen</a:t>
            </a:r>
            <a:r>
              <a:rPr lang="en-US" dirty="0" smtClean="0"/>
              <a:t>  en 12 </a:t>
            </a:r>
            <a:r>
              <a:rPr lang="en-US" u="sng" dirty="0" err="1" smtClean="0"/>
              <a:t>pautas</a:t>
            </a:r>
            <a:r>
              <a:rPr lang="en-US" u="sng" dirty="0" smtClean="0"/>
              <a:t> </a:t>
            </a:r>
          </a:p>
          <a:p>
            <a:pPr lvl="2">
              <a:defRPr/>
            </a:pPr>
            <a:r>
              <a:rPr lang="en-US" dirty="0" smtClean="0"/>
              <a:t>1.1, 1.2, …, 4.1</a:t>
            </a:r>
          </a:p>
          <a:p>
            <a:pPr>
              <a:defRPr/>
            </a:pPr>
            <a:r>
              <a:rPr lang="en-US" dirty="0" smtClean="0"/>
              <a:t>Las </a:t>
            </a:r>
            <a:r>
              <a:rPr lang="en-US" dirty="0" err="1" smtClean="0"/>
              <a:t>pautas</a:t>
            </a:r>
            <a:r>
              <a:rPr lang="en-US" dirty="0" smtClean="0"/>
              <a:t> se </a:t>
            </a:r>
            <a:r>
              <a:rPr lang="en-US" dirty="0" err="1" smtClean="0"/>
              <a:t>descomponen</a:t>
            </a:r>
            <a:r>
              <a:rPr lang="en-US" dirty="0" smtClean="0"/>
              <a:t> en 61 </a:t>
            </a:r>
            <a:r>
              <a:rPr lang="en-US" dirty="0" err="1" smtClean="0"/>
              <a:t>requisitos</a:t>
            </a:r>
            <a:r>
              <a:rPr lang="en-US" dirty="0" smtClean="0"/>
              <a:t> o </a:t>
            </a:r>
            <a:r>
              <a:rPr lang="en-US" u="sng" dirty="0" err="1" smtClean="0"/>
              <a:t>criterios</a:t>
            </a:r>
            <a:r>
              <a:rPr lang="en-US" u="sng" dirty="0" smtClean="0"/>
              <a:t> de </a:t>
            </a:r>
            <a:r>
              <a:rPr lang="en-US" u="sng" dirty="0" err="1" smtClean="0"/>
              <a:t>conformidad</a:t>
            </a:r>
            <a:endParaRPr lang="en-US" u="sng" dirty="0" smtClean="0"/>
          </a:p>
          <a:p>
            <a:pPr lvl="2">
              <a:defRPr/>
            </a:pPr>
            <a:r>
              <a:rPr lang="en-US" dirty="0" smtClean="0"/>
              <a:t>1.1.1, 1.1.2, …, 4.1.2</a:t>
            </a:r>
          </a:p>
        </p:txBody>
      </p:sp>
      <p:sp>
        <p:nvSpPr>
          <p:cNvPr id="2970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53B0952-7E8D-4818-B3FA-5EC73326DA62}" type="slidenum">
              <a:rPr lang="es-ES" sz="1400" smtClean="0">
                <a:latin typeface="Arial" charset="0"/>
                <a:cs typeface="Arial" charset="0"/>
              </a:rPr>
              <a:pPr/>
              <a:t>23</a:t>
            </a:fld>
            <a:endParaRPr lang="es-ES" sz="140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80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 smtClean="0">
                <a:latin typeface="Arial" charset="0"/>
                <a:cs typeface="Arial" charset="0"/>
              </a:rPr>
              <a:t>WCAG 2.0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5214937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posibles</a:t>
            </a:r>
            <a:r>
              <a:rPr lang="en-US" dirty="0" smtClean="0"/>
              <a:t> </a:t>
            </a:r>
            <a:r>
              <a:rPr lang="en-US" dirty="0" err="1" smtClean="0"/>
              <a:t>niveles</a:t>
            </a:r>
            <a:r>
              <a:rPr lang="en-US" dirty="0" smtClean="0"/>
              <a:t> de </a:t>
            </a:r>
            <a:r>
              <a:rPr lang="en-US" dirty="0" err="1" smtClean="0"/>
              <a:t>conformidad</a:t>
            </a:r>
            <a:endParaRPr lang="en-US" dirty="0" smtClean="0"/>
          </a:p>
          <a:p>
            <a:pPr marL="2743200" lvl="6" indent="0">
              <a:buNone/>
              <a:defRPr/>
            </a:pPr>
            <a:endParaRPr lang="en-US" dirty="0" smtClean="0"/>
          </a:p>
          <a:p>
            <a:pPr marL="2743200" lvl="6" indent="0">
              <a:buNone/>
              <a:defRPr/>
            </a:pPr>
            <a:endParaRPr lang="en-US" dirty="0"/>
          </a:p>
          <a:p>
            <a:pPr marL="1828800" lvl="4" indent="0">
              <a:buNone/>
              <a:defRPr/>
            </a:pPr>
            <a:r>
              <a:rPr lang="en-US" dirty="0" smtClean="0"/>
              <a:t>		</a:t>
            </a:r>
            <a:r>
              <a:rPr lang="en-US" sz="2400" dirty="0" smtClean="0"/>
              <a:t>25 </a:t>
            </a:r>
            <a:r>
              <a:rPr lang="en-US" sz="2400" dirty="0" err="1" smtClean="0"/>
              <a:t>requisitos</a:t>
            </a:r>
            <a:endParaRPr lang="en-US" sz="2400" dirty="0" smtClean="0"/>
          </a:p>
          <a:p>
            <a:pPr lvl="4">
              <a:defRPr/>
            </a:pPr>
            <a:endParaRPr lang="en-US" dirty="0"/>
          </a:p>
          <a:p>
            <a:pPr lvl="4">
              <a:defRPr/>
            </a:pPr>
            <a:endParaRPr lang="en-US" dirty="0" smtClean="0"/>
          </a:p>
          <a:p>
            <a:pPr marL="2743200" lvl="6" indent="0">
              <a:buNone/>
              <a:defRPr/>
            </a:pPr>
            <a:r>
              <a:rPr lang="en-US" dirty="0" smtClean="0"/>
              <a:t>	</a:t>
            </a:r>
            <a:r>
              <a:rPr lang="en-US" sz="2800" dirty="0"/>
              <a:t>1</a:t>
            </a:r>
            <a:r>
              <a:rPr lang="en-US" sz="2800" dirty="0" smtClean="0"/>
              <a:t>3 </a:t>
            </a:r>
            <a:r>
              <a:rPr lang="en-US" sz="2800" dirty="0" err="1" smtClean="0"/>
              <a:t>requisitos</a:t>
            </a:r>
            <a:endParaRPr lang="en-US" sz="2800" dirty="0" smtClean="0"/>
          </a:p>
          <a:p>
            <a:pPr lvl="4">
              <a:defRPr/>
            </a:pPr>
            <a:endParaRPr lang="en-US" dirty="0"/>
          </a:p>
          <a:p>
            <a:pPr lvl="4">
              <a:defRPr/>
            </a:pPr>
            <a:endParaRPr lang="en-US" dirty="0" smtClean="0"/>
          </a:p>
          <a:p>
            <a:pPr marL="2743200" lvl="6" indent="0">
              <a:buNone/>
              <a:defRPr/>
            </a:pPr>
            <a:r>
              <a:rPr lang="en-US" dirty="0" smtClean="0"/>
              <a:t>	</a:t>
            </a:r>
            <a:r>
              <a:rPr lang="en-US" sz="2800" dirty="0" smtClean="0"/>
              <a:t>23 </a:t>
            </a:r>
            <a:r>
              <a:rPr lang="en-US" sz="2800" dirty="0" err="1" smtClean="0"/>
              <a:t>requisitos</a:t>
            </a:r>
            <a:endParaRPr lang="en-US" sz="2800" dirty="0" smtClean="0"/>
          </a:p>
        </p:txBody>
      </p:sp>
      <p:sp>
        <p:nvSpPr>
          <p:cNvPr id="2970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53B0952-7E8D-4818-B3FA-5EC73326DA62}" type="slidenum">
              <a:rPr lang="es-ES" sz="1400" smtClean="0">
                <a:latin typeface="Arial" charset="0"/>
                <a:cs typeface="Arial" charset="0"/>
              </a:rPr>
              <a:pPr/>
              <a:t>24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72" y="2686849"/>
            <a:ext cx="1800000" cy="65660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72" y="3904674"/>
            <a:ext cx="1800000" cy="65660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872" y="5199350"/>
            <a:ext cx="1800000" cy="677922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1403648" y="2492896"/>
            <a:ext cx="4968552" cy="23042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2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 smtClean="0">
                <a:latin typeface="Arial" charset="0"/>
                <a:cs typeface="Arial" charset="0"/>
              </a:rPr>
              <a:t>WCAG 2.0</a:t>
            </a:r>
          </a:p>
        </p:txBody>
      </p:sp>
      <p:sp>
        <p:nvSpPr>
          <p:cNvPr id="2970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53B0952-7E8D-4818-B3FA-5EC73326DA62}" type="slidenum">
              <a:rPr lang="es-ES" sz="1400" smtClean="0">
                <a:latin typeface="Arial" charset="0"/>
                <a:cs typeface="Arial" charset="0"/>
              </a:rPr>
              <a:pPr/>
              <a:t>25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00" y="-228600"/>
            <a:ext cx="12954000" cy="7315200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371476" y="6323335"/>
            <a:ext cx="648072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76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 smtClean="0">
                <a:latin typeface="Arial" charset="0"/>
                <a:cs typeface="Arial" charset="0"/>
              </a:rPr>
              <a:t>WCAG 2.0</a:t>
            </a:r>
          </a:p>
        </p:txBody>
      </p:sp>
      <p:sp>
        <p:nvSpPr>
          <p:cNvPr id="2970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53B0952-7E8D-4818-B3FA-5EC73326DA62}" type="slidenum">
              <a:rPr lang="es-ES" sz="1400" smtClean="0">
                <a:latin typeface="Arial" charset="0"/>
                <a:cs typeface="Arial" charset="0"/>
              </a:rPr>
              <a:pPr/>
              <a:t>26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72816"/>
            <a:ext cx="8976845" cy="31641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Flecha derecha 6"/>
          <p:cNvSpPr/>
          <p:nvPr/>
        </p:nvSpPr>
        <p:spPr>
          <a:xfrm rot="18055326">
            <a:off x="536463" y="5127467"/>
            <a:ext cx="648072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40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 smtClean="0">
                <a:latin typeface="Arial" charset="0"/>
                <a:cs typeface="Arial" charset="0"/>
              </a:rPr>
              <a:t>WCAG 2.0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-10466"/>
            <a:ext cx="9282383" cy="686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 smtClean="0">
                <a:latin typeface="Arial" charset="0"/>
                <a:cs typeface="Arial" charset="0"/>
              </a:rPr>
              <a:t>WCAG 2.0</a:t>
            </a:r>
          </a:p>
        </p:txBody>
      </p:sp>
      <p:sp>
        <p:nvSpPr>
          <p:cNvPr id="2970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53B0952-7E8D-4818-B3FA-5EC73326DA62}" type="slidenum">
              <a:rPr lang="es-ES" sz="1400" smtClean="0">
                <a:latin typeface="Arial" charset="0"/>
                <a:cs typeface="Arial" charset="0"/>
              </a:rPr>
              <a:pPr/>
              <a:t>28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-10466"/>
            <a:ext cx="9282383" cy="6868466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 rot="5400000">
            <a:off x="6012160" y="5877272"/>
            <a:ext cx="648072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124" name="Picture 4" descr="http://crepusculoysombra.files.wordpress.com/2009/08/interrogac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952192"/>
            <a:ext cx="424851" cy="63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940152" y="5229200"/>
            <a:ext cx="1296144" cy="1628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0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 smtClean="0">
                <a:latin typeface="Arial" charset="0"/>
                <a:cs typeface="Arial" charset="0"/>
              </a:rPr>
              <a:t>Para entender los ejemplos</a:t>
            </a:r>
            <a:br>
              <a:rPr lang="es-ES" sz="3600" dirty="0" smtClean="0">
                <a:latin typeface="Arial" charset="0"/>
                <a:cs typeface="Arial" charset="0"/>
              </a:rPr>
            </a:br>
            <a:r>
              <a:rPr lang="es-ES" sz="3600" dirty="0" smtClean="0">
                <a:latin typeface="Arial" charset="0"/>
                <a:cs typeface="Arial" charset="0"/>
              </a:rPr>
              <a:t>Concepto de página web</a:t>
            </a:r>
          </a:p>
        </p:txBody>
      </p:sp>
      <p:sp>
        <p:nvSpPr>
          <p:cNvPr id="2970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53B0952-7E8D-4818-B3FA-5EC73326DA62}" type="slidenum">
              <a:rPr lang="es-ES" sz="1400" smtClean="0">
                <a:latin typeface="Arial" charset="0"/>
                <a:cs typeface="Arial" charset="0"/>
              </a:rPr>
              <a:pPr/>
              <a:t>29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96" y="1482849"/>
            <a:ext cx="8066044" cy="5114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49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>
                <a:latin typeface="Arial" charset="0"/>
                <a:cs typeface="Arial" charset="0"/>
              </a:rPr>
              <a:t>1. Introducción</a:t>
            </a:r>
            <a:endParaRPr lang="es-ES" smtClean="0">
              <a:latin typeface="Arial" charset="0"/>
              <a:cs typeface="Arial" charset="0"/>
            </a:endParaRP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5214937"/>
          </a:xfrm>
        </p:spPr>
        <p:txBody>
          <a:bodyPr/>
          <a:lstStyle/>
          <a:p>
            <a:pPr marL="514350" indent="-514350" eaLnBrk="1" hangingPunct="1"/>
            <a:r>
              <a:rPr lang="en-US" smtClean="0">
                <a:latin typeface="Arial" charset="0"/>
                <a:cs typeface="Arial" charset="0"/>
              </a:rPr>
              <a:t>Concepto de “accesibilidad” </a:t>
            </a:r>
          </a:p>
          <a:p>
            <a:pPr marL="804863" lvl="1" indent="-347663" eaLnBrk="1" hangingPunct="1"/>
            <a:r>
              <a:rPr lang="es-ES" smtClean="0">
                <a:latin typeface="Arial" charset="0"/>
                <a:cs typeface="Arial" charset="0"/>
              </a:rPr>
              <a:t>“Condición que deben cumplir los entornos, productos y servicios para que sean comprensibles, utilizables y practicables por todas las personas”.</a:t>
            </a:r>
          </a:p>
          <a:p>
            <a:pPr marL="1204913" lvl="2" indent="-347663" eaLnBrk="1" hangingPunct="1"/>
            <a:r>
              <a:rPr lang="es-ES" sz="2000" i="1" smtClean="0">
                <a:latin typeface="Arial" charset="0"/>
                <a:cs typeface="Arial" charset="0"/>
              </a:rPr>
              <a:t>Ley 51/2003, de 2 de diciembre, de igualdad de oportunidades, no discriminación y accesibilidad universal de las personas con discapacidad</a:t>
            </a:r>
          </a:p>
          <a:p>
            <a:pPr marL="1204913" lvl="2" indent="-347663" eaLnBrk="1" hangingPunct="1"/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22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FD01F3BD-423A-4C18-9388-C10A114A96E4}" type="slidenum">
              <a:rPr lang="es-ES" sz="1400" smtClean="0">
                <a:latin typeface="Arial" charset="0"/>
                <a:cs typeface="Arial" charset="0"/>
              </a:rPr>
              <a:pPr/>
              <a:t>3</a:t>
            </a:fld>
            <a:endParaRPr lang="es-ES" sz="14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 smtClean="0">
                <a:latin typeface="Arial" charset="0"/>
                <a:cs typeface="Arial" charset="0"/>
              </a:rPr>
              <a:t>Para entender los ejemplos</a:t>
            </a:r>
            <a:br>
              <a:rPr lang="es-ES" sz="3600" dirty="0" smtClean="0">
                <a:latin typeface="Arial" charset="0"/>
                <a:cs typeface="Arial" charset="0"/>
              </a:rPr>
            </a:br>
            <a:r>
              <a:rPr lang="es-ES" sz="3600" dirty="0" smtClean="0">
                <a:latin typeface="Arial" charset="0"/>
                <a:cs typeface="Arial" charset="0"/>
              </a:rPr>
              <a:t>Código HTML de una página web</a:t>
            </a:r>
          </a:p>
        </p:txBody>
      </p:sp>
      <p:sp>
        <p:nvSpPr>
          <p:cNvPr id="2970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53B0952-7E8D-4818-B3FA-5EC73326DA62}" type="slidenum">
              <a:rPr lang="es-ES" sz="1400" smtClean="0">
                <a:latin typeface="Arial" charset="0"/>
                <a:cs typeface="Arial" charset="0"/>
              </a:rPr>
              <a:pPr/>
              <a:t>30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sp>
        <p:nvSpPr>
          <p:cNvPr id="6" name="CuadroTexto 2"/>
          <p:cNvSpPr txBox="1"/>
          <p:nvPr/>
        </p:nvSpPr>
        <p:spPr>
          <a:xfrm>
            <a:off x="179512" y="1268760"/>
            <a:ext cx="8712968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&lt;!</a:t>
            </a:r>
            <a:r>
              <a:rPr lang="en-US" sz="1800" dirty="0" err="1"/>
              <a:t>doctype</a:t>
            </a:r>
            <a:r>
              <a:rPr lang="en-US" sz="1800" dirty="0"/>
              <a:t> html&gt;&lt;html </a:t>
            </a:r>
            <a:r>
              <a:rPr lang="en-US" sz="1800" dirty="0" err="1"/>
              <a:t>itemscope</a:t>
            </a:r>
            <a:r>
              <a:rPr lang="en-US" sz="1800" dirty="0"/>
              <a:t>="" </a:t>
            </a:r>
            <a:r>
              <a:rPr lang="en-US" sz="1800" dirty="0" err="1"/>
              <a:t>itemtype</a:t>
            </a:r>
            <a:r>
              <a:rPr lang="en-US" sz="1800" dirty="0"/>
              <a:t>="http://schema.org/</a:t>
            </a:r>
            <a:r>
              <a:rPr lang="en-US" sz="1800" dirty="0" err="1"/>
              <a:t>WebPage</a:t>
            </a:r>
            <a:r>
              <a:rPr lang="en-US" sz="1800" dirty="0"/>
              <a:t>"&gt;</a:t>
            </a:r>
          </a:p>
          <a:p>
            <a:r>
              <a:rPr lang="en-US" sz="1800" dirty="0"/>
              <a:t>&lt;head&gt;</a:t>
            </a:r>
          </a:p>
          <a:p>
            <a:r>
              <a:rPr lang="en-US" sz="1800" dirty="0"/>
              <a:t>&lt;meta content="Google.es </a:t>
            </a:r>
            <a:r>
              <a:rPr lang="en-US" sz="1800" dirty="0" err="1"/>
              <a:t>permite</a:t>
            </a:r>
            <a:r>
              <a:rPr lang="en-US" sz="1800" dirty="0"/>
              <a:t> </a:t>
            </a:r>
            <a:r>
              <a:rPr lang="en-US" sz="1800" dirty="0" err="1"/>
              <a:t>acceder</a:t>
            </a:r>
            <a:r>
              <a:rPr lang="en-US" sz="1800" dirty="0"/>
              <a:t> a la </a:t>
            </a:r>
            <a:r>
              <a:rPr lang="en-US" sz="1800" dirty="0" err="1"/>
              <a:t>información</a:t>
            </a:r>
            <a:r>
              <a:rPr lang="en-US" sz="1800" dirty="0"/>
              <a:t> </a:t>
            </a:r>
            <a:r>
              <a:rPr lang="en-US" sz="1800" dirty="0" err="1"/>
              <a:t>mundial</a:t>
            </a:r>
            <a:r>
              <a:rPr lang="en-US" sz="1800" dirty="0"/>
              <a:t> en </a:t>
            </a:r>
            <a:r>
              <a:rPr lang="en-US" sz="1800" dirty="0" err="1"/>
              <a:t>castellano</a:t>
            </a:r>
            <a:r>
              <a:rPr lang="en-US" sz="1800" dirty="0"/>
              <a:t>, </a:t>
            </a:r>
            <a:r>
              <a:rPr lang="en-US" sz="1800" dirty="0" err="1"/>
              <a:t>catalán</a:t>
            </a:r>
            <a:r>
              <a:rPr lang="en-US" sz="1800" dirty="0"/>
              <a:t>, </a:t>
            </a:r>
            <a:r>
              <a:rPr lang="en-US" sz="1800" dirty="0" err="1"/>
              <a:t>gallego</a:t>
            </a:r>
            <a:r>
              <a:rPr lang="en-US" sz="1800" dirty="0"/>
              <a:t>, </a:t>
            </a:r>
            <a:r>
              <a:rPr lang="en-US" sz="1800" dirty="0" err="1"/>
              <a:t>euskara</a:t>
            </a:r>
            <a:r>
              <a:rPr lang="en-US" sz="1800" dirty="0"/>
              <a:t> e </a:t>
            </a:r>
            <a:r>
              <a:rPr lang="en-US" sz="1800" dirty="0" err="1"/>
              <a:t>inglés</a:t>
            </a:r>
            <a:r>
              <a:rPr lang="en-US" sz="1800" dirty="0"/>
              <a:t>." name="description"&gt;&lt;meta content="</a:t>
            </a:r>
            <a:r>
              <a:rPr lang="en-US" sz="1800" dirty="0" err="1"/>
              <a:t>noodp</a:t>
            </a:r>
            <a:r>
              <a:rPr lang="en-US" sz="1800" dirty="0"/>
              <a:t>" name="robots"&gt;</a:t>
            </a:r>
          </a:p>
          <a:p>
            <a:r>
              <a:rPr lang="en-US" sz="1800" dirty="0"/>
              <a:t>&lt;meta content="/images/google_favicon_128.png" </a:t>
            </a:r>
            <a:r>
              <a:rPr lang="en-US" sz="1800" dirty="0" err="1"/>
              <a:t>itemprop</a:t>
            </a:r>
            <a:r>
              <a:rPr lang="en-US" sz="1800" dirty="0"/>
              <a:t>="image"&gt;</a:t>
            </a:r>
          </a:p>
          <a:p>
            <a:r>
              <a:rPr lang="en-US" sz="1800" dirty="0"/>
              <a:t>&lt;title&gt;Google&lt;/title&gt;</a:t>
            </a:r>
          </a:p>
          <a:p>
            <a:r>
              <a:rPr lang="en-US" sz="1800" dirty="0"/>
              <a:t>&lt;/head&gt;</a:t>
            </a:r>
          </a:p>
          <a:p>
            <a:endParaRPr lang="en-US" sz="1800" dirty="0"/>
          </a:p>
          <a:p>
            <a:r>
              <a:rPr lang="en-US" sz="1800" dirty="0"/>
              <a:t>&lt;body class="</a:t>
            </a:r>
            <a:r>
              <a:rPr lang="en-US" sz="1800" dirty="0" err="1"/>
              <a:t>hp</a:t>
            </a:r>
            <a:r>
              <a:rPr lang="en-US" sz="1800" dirty="0"/>
              <a:t> </a:t>
            </a:r>
            <a:r>
              <a:rPr lang="en-US" sz="1800" dirty="0" err="1"/>
              <a:t>vasq</a:t>
            </a:r>
            <a:r>
              <a:rPr lang="en-US" sz="1800" dirty="0"/>
              <a:t>"</a:t>
            </a:r>
          </a:p>
          <a:p>
            <a:r>
              <a:rPr lang="en-US" sz="1800" dirty="0"/>
              <a:t>&lt;div class="</a:t>
            </a:r>
            <a:r>
              <a:rPr lang="en-US" sz="1800" dirty="0" err="1"/>
              <a:t>ctr</a:t>
            </a:r>
            <a:r>
              <a:rPr lang="en-US" sz="1800" dirty="0"/>
              <a:t>-p" id="viewport"&gt;</a:t>
            </a:r>
          </a:p>
          <a:p>
            <a:r>
              <a:rPr lang="en-US" sz="1800" dirty="0"/>
              <a:t>&lt;div id="</a:t>
            </a:r>
            <a:r>
              <a:rPr lang="en-US" sz="1800" dirty="0" err="1"/>
              <a:t>pocs</a:t>
            </a:r>
            <a:r>
              <a:rPr lang="en-US" sz="1800" dirty="0"/>
              <a:t>" style="</a:t>
            </a:r>
            <a:r>
              <a:rPr lang="en-US" sz="1800" dirty="0" err="1"/>
              <a:t>display:none;position:absolute</a:t>
            </a:r>
            <a:r>
              <a:rPr lang="en-US" sz="1800" dirty="0"/>
              <a:t>"&gt;</a:t>
            </a:r>
          </a:p>
          <a:p>
            <a:r>
              <a:rPr lang="en-US" sz="1800" dirty="0" smtClean="0"/>
              <a:t>&lt;</a:t>
            </a:r>
            <a:r>
              <a:rPr lang="en-US" sz="1800" dirty="0"/>
              <a:t>span&gt;Google&lt;/span&gt;</a:t>
            </a:r>
          </a:p>
          <a:p>
            <a:r>
              <a:rPr lang="en-US" sz="1800" dirty="0"/>
              <a:t>Instant no </a:t>
            </a:r>
            <a:r>
              <a:rPr lang="en-US" sz="1800" dirty="0" err="1"/>
              <a:t>está</a:t>
            </a:r>
            <a:r>
              <a:rPr lang="en-US" sz="1800" dirty="0"/>
              <a:t> </a:t>
            </a:r>
            <a:r>
              <a:rPr lang="en-US" sz="1800" dirty="0" err="1"/>
              <a:t>disponible</a:t>
            </a:r>
            <a:r>
              <a:rPr lang="en-US" sz="1800" dirty="0"/>
              <a:t>. </a:t>
            </a:r>
            <a:r>
              <a:rPr lang="en-US" sz="1800" dirty="0" err="1"/>
              <a:t>Pulsa</a:t>
            </a:r>
            <a:r>
              <a:rPr lang="en-US" sz="1800" dirty="0"/>
              <a:t> Intro </a:t>
            </a:r>
            <a:r>
              <a:rPr lang="en-US" sz="1800" dirty="0" err="1"/>
              <a:t>para</a:t>
            </a:r>
            <a:r>
              <a:rPr lang="en-US" sz="1800" dirty="0"/>
              <a:t> </a:t>
            </a:r>
            <a:r>
              <a:rPr lang="en-US" sz="1800" dirty="0" err="1"/>
              <a:t>buscar</a:t>
            </a:r>
            <a:r>
              <a:rPr lang="en-US" sz="1800" dirty="0"/>
              <a:t>.&lt;/span&gt;&amp;</a:t>
            </a:r>
            <a:r>
              <a:rPr lang="en-US" sz="1800" dirty="0" err="1"/>
              <a:t>nbsp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...</a:t>
            </a:r>
            <a:endParaRPr lang="en-US" sz="1800" dirty="0"/>
          </a:p>
          <a:p>
            <a:r>
              <a:rPr lang="en-US" sz="1800" dirty="0"/>
              <a:t>&lt;/body&gt;</a:t>
            </a:r>
          </a:p>
          <a:p>
            <a:r>
              <a:rPr lang="en-US" sz="18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1433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600" dirty="0" smtClean="0">
                <a:latin typeface="Arial" charset="0"/>
                <a:cs typeface="Arial" charset="0"/>
              </a:rPr>
              <a:t>WCAG 2.0 Ejemplo de criterio de conformidad “PERCEPTIBLE”</a:t>
            </a:r>
            <a:endParaRPr lang="es-ES" sz="3600" dirty="0" smtClean="0">
              <a:latin typeface="Arial" charset="0"/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500189"/>
            <a:ext cx="8229600" cy="2351375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s-ES" b="1" dirty="0"/>
              <a:t>1.1.1 Contenido no </a:t>
            </a:r>
            <a:r>
              <a:rPr lang="es-ES" b="1" dirty="0" smtClean="0"/>
              <a:t>textual</a:t>
            </a:r>
          </a:p>
          <a:p>
            <a:pPr marL="0" indent="0">
              <a:buNone/>
              <a:defRPr/>
            </a:pPr>
            <a:r>
              <a:rPr lang="es-ES" i="1" dirty="0" smtClean="0"/>
              <a:t>“Todo </a:t>
            </a:r>
            <a:r>
              <a:rPr lang="es-ES" i="1" dirty="0"/>
              <a:t>contenido no textual que se presenta al usuario tiene una alternativa textual que cumple el mismo </a:t>
            </a:r>
            <a:r>
              <a:rPr lang="es-ES" i="1" dirty="0" smtClean="0"/>
              <a:t>propósito”</a:t>
            </a:r>
          </a:p>
          <a:p>
            <a:pPr marL="0" indent="0">
              <a:buNone/>
              <a:defRPr/>
            </a:pPr>
            <a:endParaRPr lang="es-ES" i="1" dirty="0" smtClean="0"/>
          </a:p>
          <a:p>
            <a:pPr marL="0" indent="0">
              <a:buNone/>
              <a:defRPr/>
            </a:pPr>
            <a:endParaRPr lang="es-ES" i="1" dirty="0"/>
          </a:p>
          <a:p>
            <a:pPr marL="0" indent="0">
              <a:buNone/>
              <a:defRPr/>
            </a:pPr>
            <a:endParaRPr lang="es-ES" i="1" dirty="0" smtClean="0"/>
          </a:p>
          <a:p>
            <a:pPr marL="0" indent="0">
              <a:buNone/>
              <a:defRPr/>
            </a:pPr>
            <a:endParaRPr lang="es-ES" i="1" dirty="0"/>
          </a:p>
          <a:p>
            <a:pPr marL="0" indent="0">
              <a:buFont typeface="Arial" charset="0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marL="450850" indent="-450850"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marL="450850" indent="-450850" eaLnBrk="1" fontAlgn="auto" hangingPunct="1">
              <a:spcAft>
                <a:spcPts val="0"/>
              </a:spcAft>
              <a:defRPr/>
            </a:pPr>
            <a:endParaRPr lang="es-ES" dirty="0" smtClean="0"/>
          </a:p>
          <a:p>
            <a:pPr marL="804863" lvl="1" indent="-347663"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3072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B01A98D2-BCD5-40A0-B068-94D886DAB2A9}" type="slidenum">
              <a:rPr lang="es-ES" sz="1400" smtClean="0">
                <a:latin typeface="Arial" charset="0"/>
                <a:cs typeface="Arial" charset="0"/>
              </a:rPr>
              <a:pPr/>
              <a:t>31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157842" y="4581128"/>
            <a:ext cx="499079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&lt;</a:t>
            </a:r>
            <a:r>
              <a:rPr lang="en-US" sz="1800" dirty="0" err="1" smtClean="0"/>
              <a:t>img</a:t>
            </a:r>
            <a:r>
              <a:rPr lang="en-US" sz="1800" dirty="0" smtClean="0"/>
              <a:t> </a:t>
            </a:r>
            <a:r>
              <a:rPr lang="en-US" sz="1800" dirty="0" err="1"/>
              <a:t>src</a:t>
            </a:r>
            <a:r>
              <a:rPr lang="en-US" sz="1800" dirty="0" smtClean="0"/>
              <a:t>=“dibujo.gif“</a:t>
            </a:r>
          </a:p>
          <a:p>
            <a:r>
              <a:rPr lang="en-US" sz="1800" b="1" dirty="0" smtClean="0"/>
              <a:t>alt=“El robot </a:t>
            </a:r>
            <a:r>
              <a:rPr lang="en-US" sz="1800" b="1" dirty="0" err="1" smtClean="0"/>
              <a:t>que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representa</a:t>
            </a:r>
            <a:r>
              <a:rPr lang="en-US" sz="1800" b="1" dirty="0" smtClean="0"/>
              <a:t> la </a:t>
            </a:r>
            <a:r>
              <a:rPr lang="en-US" sz="1800" b="1" dirty="0" err="1" smtClean="0"/>
              <a:t>marca</a:t>
            </a:r>
            <a:r>
              <a:rPr lang="en-US" sz="1800" b="1" dirty="0" smtClean="0"/>
              <a:t> Android se come la </a:t>
            </a:r>
            <a:r>
              <a:rPr lang="en-US" sz="1800" b="1" dirty="0" err="1" smtClean="0"/>
              <a:t>manzana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que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representa</a:t>
            </a:r>
            <a:r>
              <a:rPr lang="en-US" sz="1800" b="1" dirty="0" smtClean="0"/>
              <a:t> la </a:t>
            </a:r>
            <a:r>
              <a:rPr lang="en-US" sz="1800" b="1" dirty="0" err="1" smtClean="0"/>
              <a:t>marca</a:t>
            </a:r>
            <a:r>
              <a:rPr lang="en-US" sz="1800" b="1" dirty="0" smtClean="0"/>
              <a:t> Apple"</a:t>
            </a:r>
            <a:r>
              <a:rPr lang="en-US" sz="1800" dirty="0" smtClean="0"/>
              <a:t> /&gt;</a:t>
            </a:r>
            <a:endParaRPr lang="es-ES" sz="1800" dirty="0"/>
          </a:p>
        </p:txBody>
      </p:sp>
      <p:pic>
        <p:nvPicPr>
          <p:cNvPr id="1026" name="Picture 2" descr="https://encrypted-tbn0.gstatic.com/images?q=tbn:ANd9GcQV6E3iUnIzjFf4uvKfR-YecwV8v_1Uc1DX2D1uARQvx9nmVPI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04" y="3917702"/>
            <a:ext cx="2450780" cy="210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73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600" dirty="0" smtClean="0">
                <a:latin typeface="Arial" charset="0"/>
                <a:cs typeface="Arial" charset="0"/>
              </a:rPr>
              <a:t>WCAG 2.0 Ejemplo de criterio de conformidad “OPERABLE”</a:t>
            </a:r>
            <a:endParaRPr lang="es-ES" sz="3600" dirty="0" smtClean="0">
              <a:latin typeface="Arial" charset="0"/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79292"/>
            <a:ext cx="8229600" cy="1389668"/>
          </a:xfrm>
        </p:spPr>
        <p:txBody>
          <a:bodyPr rtlCol="0"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s-ES" b="1" dirty="0" smtClean="0"/>
              <a:t>2.4.4 Propósito de los enlaces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s-ES" i="1" dirty="0"/>
              <a:t>“El propósito de cada enlace puede ser determinado con sólo el texto del </a:t>
            </a:r>
            <a:r>
              <a:rPr lang="es-ES" i="1" dirty="0" smtClean="0"/>
              <a:t>enlace.”</a:t>
            </a:r>
          </a:p>
          <a:p>
            <a:pPr marL="0" indent="0">
              <a:buNone/>
              <a:defRPr/>
            </a:pPr>
            <a:endParaRPr lang="es-ES" i="1" dirty="0" smtClean="0"/>
          </a:p>
          <a:p>
            <a:pPr marL="0" indent="0">
              <a:buNone/>
              <a:defRPr/>
            </a:pPr>
            <a:endParaRPr lang="es-ES" i="1" dirty="0"/>
          </a:p>
          <a:p>
            <a:pPr marL="0" indent="0">
              <a:buNone/>
              <a:defRPr/>
            </a:pPr>
            <a:endParaRPr lang="es-ES" i="1" dirty="0" smtClean="0"/>
          </a:p>
          <a:p>
            <a:pPr marL="0" indent="0">
              <a:buNone/>
              <a:defRPr/>
            </a:pPr>
            <a:endParaRPr lang="es-ES" i="1" dirty="0"/>
          </a:p>
          <a:p>
            <a:pPr marL="0" indent="0">
              <a:buFont typeface="Arial" charset="0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marL="450850" indent="-450850"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marL="450850" indent="-450850" eaLnBrk="1" fontAlgn="auto" hangingPunct="1">
              <a:spcAft>
                <a:spcPts val="0"/>
              </a:spcAft>
              <a:defRPr/>
            </a:pPr>
            <a:endParaRPr lang="es-ES" dirty="0" smtClean="0"/>
          </a:p>
          <a:p>
            <a:pPr marL="804863" lvl="1" indent="-347663"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3072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B01A98D2-BCD5-40A0-B068-94D886DAB2A9}" type="slidenum">
              <a:rPr lang="es-ES" sz="1400" smtClean="0">
                <a:latin typeface="Arial" charset="0"/>
                <a:cs typeface="Arial" charset="0"/>
              </a:rPr>
              <a:pPr/>
              <a:t>32</a:t>
            </a:fld>
            <a:endParaRPr lang="es-ES" sz="140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20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600" dirty="0" smtClean="0">
                <a:latin typeface="Arial" charset="0"/>
                <a:cs typeface="Arial" charset="0"/>
              </a:rPr>
              <a:t>WCAG 2.0 Ejemplo de criterio de conformidad “OPERABLE”</a:t>
            </a:r>
            <a:endParaRPr lang="es-ES" sz="3600" dirty="0" smtClean="0">
              <a:latin typeface="Arial" charset="0"/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79292"/>
            <a:ext cx="8229600" cy="1389668"/>
          </a:xfrm>
        </p:spPr>
        <p:txBody>
          <a:bodyPr rtlCol="0"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s-ES" b="1" dirty="0" smtClean="0"/>
              <a:t>2.4.4 Propósito de los enlaces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s-ES" i="1" dirty="0"/>
              <a:t>“El propósito de cada enlace puede ser determinado con sólo el texto del </a:t>
            </a:r>
            <a:r>
              <a:rPr lang="es-ES" i="1" dirty="0" smtClean="0"/>
              <a:t>enlace.”</a:t>
            </a:r>
          </a:p>
          <a:p>
            <a:pPr marL="0" indent="0">
              <a:buNone/>
              <a:defRPr/>
            </a:pPr>
            <a:endParaRPr lang="es-ES" i="1" dirty="0" smtClean="0"/>
          </a:p>
          <a:p>
            <a:pPr marL="0" indent="0">
              <a:buNone/>
              <a:defRPr/>
            </a:pPr>
            <a:endParaRPr lang="es-ES" i="1" dirty="0"/>
          </a:p>
          <a:p>
            <a:pPr marL="0" indent="0">
              <a:buNone/>
              <a:defRPr/>
            </a:pPr>
            <a:endParaRPr lang="es-ES" i="1" dirty="0" smtClean="0"/>
          </a:p>
          <a:p>
            <a:pPr marL="0" indent="0">
              <a:buNone/>
              <a:defRPr/>
            </a:pPr>
            <a:endParaRPr lang="es-ES" i="1" dirty="0"/>
          </a:p>
          <a:p>
            <a:pPr marL="0" indent="0">
              <a:buFont typeface="Arial" charset="0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marL="450850" indent="-450850"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marL="450850" indent="-450850" eaLnBrk="1" fontAlgn="auto" hangingPunct="1">
              <a:spcAft>
                <a:spcPts val="0"/>
              </a:spcAft>
              <a:defRPr/>
            </a:pPr>
            <a:endParaRPr lang="es-ES" dirty="0" smtClean="0"/>
          </a:p>
          <a:p>
            <a:pPr marL="804863" lvl="1" indent="-347663"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3072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B01A98D2-BCD5-40A0-B068-94D886DAB2A9}" type="slidenum">
              <a:rPr lang="es-ES" sz="1400" smtClean="0">
                <a:latin typeface="Arial" charset="0"/>
                <a:cs typeface="Arial" charset="0"/>
              </a:rPr>
              <a:pPr/>
              <a:t>33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438426" y="4179063"/>
            <a:ext cx="36619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&lt;a </a:t>
            </a:r>
            <a:r>
              <a:rPr lang="en-US" sz="1800" dirty="0" err="1"/>
              <a:t>href</a:t>
            </a:r>
            <a:r>
              <a:rPr lang="en-US" sz="1800" dirty="0" smtClean="0"/>
              <a:t>=“comprar.html"&gt;</a:t>
            </a:r>
          </a:p>
          <a:p>
            <a:r>
              <a:rPr lang="en-US" sz="1800" dirty="0" err="1" smtClean="0"/>
              <a:t>Siguiente</a:t>
            </a:r>
            <a:r>
              <a:rPr lang="en-US" sz="1800" dirty="0" smtClean="0"/>
              <a:t>&lt;/</a:t>
            </a:r>
            <a:r>
              <a:rPr lang="en-US" sz="1800" dirty="0"/>
              <a:t>a&gt;</a:t>
            </a:r>
            <a:endParaRPr lang="es-ES" sz="1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918146" y="416052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u="sng" dirty="0" smtClean="0"/>
              <a:t>Siguiente &gt;</a:t>
            </a:r>
            <a:endParaRPr lang="es-ES" sz="1800" b="1" u="sng" dirty="0"/>
          </a:p>
        </p:txBody>
      </p:sp>
      <p:sp>
        <p:nvSpPr>
          <p:cNvPr id="9" name="CuadroTexto 8"/>
          <p:cNvSpPr txBox="1"/>
          <p:nvPr/>
        </p:nvSpPr>
        <p:spPr>
          <a:xfrm>
            <a:off x="4416182" y="5319746"/>
            <a:ext cx="36842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&lt;a </a:t>
            </a:r>
            <a:r>
              <a:rPr lang="en-US" sz="1800" dirty="0" err="1"/>
              <a:t>href</a:t>
            </a:r>
            <a:r>
              <a:rPr lang="en-US" sz="1800" dirty="0" smtClean="0"/>
              <a:t>=“comprar.html"&gt;</a:t>
            </a:r>
          </a:p>
          <a:p>
            <a:r>
              <a:rPr lang="en-US" sz="1800" dirty="0" err="1" smtClean="0"/>
              <a:t>Comprar</a:t>
            </a:r>
            <a:r>
              <a:rPr lang="en-US" sz="1800" dirty="0" smtClean="0"/>
              <a:t> ticket&lt;/</a:t>
            </a:r>
            <a:r>
              <a:rPr lang="en-US" sz="1800" dirty="0"/>
              <a:t>a&gt;</a:t>
            </a:r>
            <a:endParaRPr lang="es-ES" sz="1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846138" y="530120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u="sng" dirty="0" smtClean="0"/>
              <a:t>Comprar ticket &gt;</a:t>
            </a:r>
            <a:endParaRPr lang="es-ES" sz="1800" b="1" u="sng" dirty="0"/>
          </a:p>
        </p:txBody>
      </p:sp>
      <p:pic>
        <p:nvPicPr>
          <p:cNvPr id="2050" name="Picture 2" descr="https://encrypted-tbn1.gstatic.com/images?q=tbn:ANd9GcRsAxqxzzba8OmnXoU8RPD2IF6zVMjOvCL7nGaD6mHvwECsjQVNLgwzSWF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73" y="4005064"/>
            <a:ext cx="661914" cy="66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3.gstatic.com/images?q=tbn:ANd9GcTIdnG-CaJpggmYMEwsmqDq8zIRM2hfQWnNCzcKalNf3fqQPFFaflFerXl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73" y="5122420"/>
            <a:ext cx="726907" cy="72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98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 animBg="1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600" dirty="0" smtClean="0">
                <a:latin typeface="Arial" charset="0"/>
                <a:cs typeface="Arial" charset="0"/>
              </a:rPr>
              <a:t>WCAG 2.0 Ejemplo de criterio de conformidad “COMPRENSIBLE”</a:t>
            </a:r>
            <a:endParaRPr lang="es-ES" sz="3600" dirty="0" smtClean="0">
              <a:latin typeface="Arial" charset="0"/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79292"/>
            <a:ext cx="8229600" cy="1389668"/>
          </a:xfrm>
        </p:spPr>
        <p:txBody>
          <a:bodyPr rtlCol="0"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s-ES" b="1" dirty="0" smtClean="0"/>
              <a:t>3.1.1 Idioma de la página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s-ES" i="1" dirty="0"/>
              <a:t>“El idioma predeterminado de cada página </a:t>
            </a:r>
            <a:r>
              <a:rPr lang="es-ES" i="1" dirty="0" smtClean="0"/>
              <a:t>web puede </a:t>
            </a:r>
            <a:r>
              <a:rPr lang="es-ES" i="1" dirty="0"/>
              <a:t>ser determinado por software.”</a:t>
            </a:r>
            <a:endParaRPr lang="es-ES" i="1" dirty="0" smtClean="0"/>
          </a:p>
          <a:p>
            <a:pPr marL="0" indent="0">
              <a:buNone/>
              <a:defRPr/>
            </a:pPr>
            <a:endParaRPr lang="es-ES" i="1" dirty="0" smtClean="0"/>
          </a:p>
          <a:p>
            <a:pPr marL="0" indent="0">
              <a:buNone/>
              <a:defRPr/>
            </a:pPr>
            <a:endParaRPr lang="es-ES" i="1" dirty="0"/>
          </a:p>
          <a:p>
            <a:pPr marL="0" indent="0">
              <a:buNone/>
              <a:defRPr/>
            </a:pPr>
            <a:endParaRPr lang="es-ES" i="1" dirty="0" smtClean="0"/>
          </a:p>
          <a:p>
            <a:pPr marL="0" indent="0">
              <a:buNone/>
              <a:defRPr/>
            </a:pPr>
            <a:endParaRPr lang="es-ES" i="1" dirty="0"/>
          </a:p>
          <a:p>
            <a:pPr marL="0" indent="0">
              <a:buFont typeface="Arial" charset="0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marL="450850" indent="-450850"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marL="450850" indent="-450850" eaLnBrk="1" fontAlgn="auto" hangingPunct="1">
              <a:spcAft>
                <a:spcPts val="0"/>
              </a:spcAft>
              <a:defRPr/>
            </a:pPr>
            <a:endParaRPr lang="es-ES" dirty="0" smtClean="0"/>
          </a:p>
          <a:p>
            <a:pPr marL="804863" lvl="1" indent="-347663"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683568" y="3212976"/>
            <a:ext cx="756084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&lt;</a:t>
            </a:r>
            <a:r>
              <a:rPr lang="en-US" sz="1800" dirty="0"/>
              <a:t>html </a:t>
            </a:r>
            <a:r>
              <a:rPr lang="en-US" sz="1800" b="1" dirty="0" err="1"/>
              <a:t>lang</a:t>
            </a:r>
            <a:r>
              <a:rPr lang="en-US" sz="1800" b="1" dirty="0" smtClean="0"/>
              <a:t>=“</a:t>
            </a:r>
            <a:r>
              <a:rPr lang="en-US" sz="1800" b="1" dirty="0" err="1" smtClean="0"/>
              <a:t>es</a:t>
            </a:r>
            <a:r>
              <a:rPr lang="en-US" sz="1800" b="1" dirty="0" smtClean="0"/>
              <a:t>"</a:t>
            </a:r>
            <a:r>
              <a:rPr lang="en-US" sz="1800" dirty="0" smtClean="0"/>
              <a:t>&gt; </a:t>
            </a:r>
          </a:p>
          <a:p>
            <a:endParaRPr lang="en-US" sz="1800" dirty="0"/>
          </a:p>
          <a:p>
            <a:r>
              <a:rPr lang="en-US" sz="1800" dirty="0"/>
              <a:t>&lt;head&gt;</a:t>
            </a:r>
          </a:p>
          <a:p>
            <a:r>
              <a:rPr lang="en-US" sz="1800" dirty="0"/>
              <a:t>  &lt;</a:t>
            </a:r>
            <a:r>
              <a:rPr lang="en-US" sz="1800" dirty="0" smtClean="0"/>
              <a:t>title&gt;</a:t>
            </a:r>
            <a:r>
              <a:rPr lang="en-US" sz="1800" dirty="0" err="1" smtClean="0"/>
              <a:t>Página</a:t>
            </a:r>
            <a:r>
              <a:rPr lang="en-US" sz="1800" dirty="0" smtClean="0"/>
              <a:t> del </a:t>
            </a:r>
            <a:r>
              <a:rPr lang="en-US" sz="1800" dirty="0" err="1" smtClean="0"/>
              <a:t>congreso</a:t>
            </a:r>
            <a:r>
              <a:rPr lang="en-US" sz="1800" dirty="0" smtClean="0"/>
              <a:t> ATICA&lt;/</a:t>
            </a:r>
            <a:r>
              <a:rPr lang="en-US" sz="1800" dirty="0"/>
              <a:t>title&gt;</a:t>
            </a:r>
          </a:p>
          <a:p>
            <a:r>
              <a:rPr lang="en-US" sz="1800" dirty="0" smtClean="0"/>
              <a:t>&lt;/</a:t>
            </a:r>
            <a:r>
              <a:rPr lang="en-US" sz="1800" dirty="0"/>
              <a:t>head&gt;  </a:t>
            </a:r>
          </a:p>
          <a:p>
            <a:endParaRPr lang="en-US" sz="1800" dirty="0" smtClean="0"/>
          </a:p>
          <a:p>
            <a:r>
              <a:rPr lang="en-US" sz="1800" dirty="0" smtClean="0"/>
              <a:t>&lt;</a:t>
            </a:r>
            <a:r>
              <a:rPr lang="en-US" sz="1800" dirty="0"/>
              <a:t>body&gt;     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...</a:t>
            </a:r>
            <a:r>
              <a:rPr lang="en-US" sz="1800" dirty="0" err="1" smtClean="0"/>
              <a:t>Contenido</a:t>
            </a:r>
            <a:r>
              <a:rPr lang="en-US" sz="1800" dirty="0" smtClean="0"/>
              <a:t> </a:t>
            </a:r>
            <a:r>
              <a:rPr lang="en-US" sz="1800" dirty="0" err="1" smtClean="0"/>
              <a:t>escrito</a:t>
            </a:r>
            <a:r>
              <a:rPr lang="en-US" sz="1800" dirty="0" smtClean="0"/>
              <a:t> en </a:t>
            </a:r>
            <a:r>
              <a:rPr lang="en-US" sz="1800" dirty="0" err="1" smtClean="0"/>
              <a:t>español</a:t>
            </a:r>
            <a:r>
              <a:rPr lang="en-US" sz="1800" dirty="0" smtClean="0"/>
              <a:t>...   </a:t>
            </a:r>
            <a:endParaRPr lang="en-US" sz="1800" dirty="0"/>
          </a:p>
          <a:p>
            <a:r>
              <a:rPr lang="en-US" sz="1800" dirty="0"/>
              <a:t>&lt;/body&gt;</a:t>
            </a:r>
          </a:p>
          <a:p>
            <a:r>
              <a:rPr lang="en-US" sz="1800" dirty="0"/>
              <a:t>&lt;/html&gt;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90739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600" dirty="0" smtClean="0">
                <a:latin typeface="Arial" charset="0"/>
                <a:cs typeface="Arial" charset="0"/>
              </a:rPr>
              <a:t>WCAG 2.0 Ejemplo de criterio de conformidad “ROBUSTO”</a:t>
            </a:r>
            <a:endParaRPr lang="es-ES" sz="3600" dirty="0" smtClean="0">
              <a:latin typeface="Arial" charset="0"/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44205"/>
            <a:ext cx="8229600" cy="2072827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  <a:defRPr/>
            </a:pPr>
            <a:r>
              <a:rPr lang="es-ES" b="1" dirty="0" smtClean="0"/>
              <a:t>4.1.2 Nombre, función, valor</a:t>
            </a:r>
          </a:p>
          <a:p>
            <a:pPr marL="0" indent="0">
              <a:buNone/>
              <a:defRPr/>
            </a:pPr>
            <a:r>
              <a:rPr lang="es-ES" i="1" dirty="0"/>
              <a:t>“Para todos los componentes de la interfaz de usuario</a:t>
            </a:r>
            <a:r>
              <a:rPr lang="es-ES" i="1" dirty="0" smtClean="0"/>
              <a:t>: el </a:t>
            </a:r>
            <a:r>
              <a:rPr lang="es-ES" i="1" dirty="0"/>
              <a:t>nombre y la función pueden ser determinados por </a:t>
            </a:r>
            <a:r>
              <a:rPr lang="es-ES" i="1" dirty="0" smtClean="0"/>
              <a:t>software”</a:t>
            </a:r>
          </a:p>
          <a:p>
            <a:pPr marL="0" indent="0">
              <a:buNone/>
              <a:defRPr/>
            </a:pPr>
            <a:endParaRPr lang="es-ES" i="1" dirty="0" smtClean="0"/>
          </a:p>
          <a:p>
            <a:pPr marL="0" indent="0">
              <a:buNone/>
              <a:defRPr/>
            </a:pPr>
            <a:endParaRPr lang="es-ES" i="1" dirty="0"/>
          </a:p>
          <a:p>
            <a:pPr marL="0" indent="0">
              <a:buNone/>
              <a:defRPr/>
            </a:pPr>
            <a:endParaRPr lang="es-ES" i="1" dirty="0" smtClean="0"/>
          </a:p>
          <a:p>
            <a:pPr marL="0" indent="0">
              <a:buNone/>
              <a:defRPr/>
            </a:pPr>
            <a:endParaRPr lang="es-ES" i="1" dirty="0"/>
          </a:p>
          <a:p>
            <a:pPr marL="0" indent="0">
              <a:buFont typeface="Arial" charset="0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marL="450850" indent="-450850"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marL="450850" indent="-450850" eaLnBrk="1" fontAlgn="auto" hangingPunct="1">
              <a:spcAft>
                <a:spcPts val="0"/>
              </a:spcAft>
              <a:defRPr/>
            </a:pPr>
            <a:endParaRPr lang="es-ES" dirty="0" smtClean="0"/>
          </a:p>
          <a:p>
            <a:pPr marL="804863" lvl="1" indent="-347663"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3072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B01A98D2-BCD5-40A0-B068-94D886DAB2A9}" type="slidenum">
              <a:rPr lang="es-ES" sz="1400" smtClean="0">
                <a:latin typeface="Arial" charset="0"/>
                <a:cs typeface="Arial" charset="0"/>
              </a:rPr>
              <a:pPr/>
              <a:t>35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71600" y="5518973"/>
            <a:ext cx="72728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&lt;</a:t>
            </a:r>
            <a:r>
              <a:rPr lang="en-US" sz="1800" b="1" dirty="0"/>
              <a:t>label</a:t>
            </a:r>
            <a:r>
              <a:rPr lang="en-US" sz="1800" dirty="0"/>
              <a:t> for</a:t>
            </a:r>
            <a:r>
              <a:rPr lang="en-US" sz="1800" dirty="0" smtClean="0"/>
              <a:t>=“</a:t>
            </a:r>
            <a:r>
              <a:rPr lang="en-US" sz="1800" dirty="0" err="1" smtClean="0"/>
              <a:t>apellido</a:t>
            </a:r>
            <a:r>
              <a:rPr lang="en-US" sz="1800" dirty="0" smtClean="0"/>
              <a:t>"&gt;</a:t>
            </a:r>
            <a:r>
              <a:rPr lang="en-US" sz="1800" dirty="0" err="1" smtClean="0"/>
              <a:t>Escribir</a:t>
            </a:r>
            <a:r>
              <a:rPr lang="en-US" sz="1800" dirty="0" smtClean="0"/>
              <a:t> </a:t>
            </a:r>
            <a:r>
              <a:rPr lang="en-US" sz="1800" dirty="0" err="1" smtClean="0"/>
              <a:t>apellido</a:t>
            </a:r>
            <a:r>
              <a:rPr lang="en-US" sz="1800" dirty="0" smtClean="0"/>
              <a:t>:&lt;/</a:t>
            </a:r>
            <a:r>
              <a:rPr lang="en-US" sz="1800" dirty="0"/>
              <a:t>label&gt; </a:t>
            </a:r>
          </a:p>
          <a:p>
            <a:r>
              <a:rPr lang="en-US" sz="1800" dirty="0"/>
              <a:t>&lt;input type="text" name</a:t>
            </a:r>
            <a:r>
              <a:rPr lang="en-US" sz="1800" dirty="0" smtClean="0"/>
              <a:t>=“</a:t>
            </a:r>
            <a:r>
              <a:rPr lang="en-US" sz="1800" dirty="0" err="1" smtClean="0"/>
              <a:t>apellido</a:t>
            </a:r>
            <a:r>
              <a:rPr lang="en-US" sz="1800" dirty="0" smtClean="0"/>
              <a:t>" </a:t>
            </a:r>
            <a:r>
              <a:rPr lang="en-US" sz="1800" dirty="0"/>
              <a:t>id</a:t>
            </a:r>
            <a:r>
              <a:rPr lang="en-US" sz="1800" dirty="0" smtClean="0"/>
              <a:t>=“</a:t>
            </a:r>
            <a:r>
              <a:rPr lang="en-US" sz="1800" b="1" dirty="0" err="1" smtClean="0"/>
              <a:t>apellido</a:t>
            </a:r>
            <a:r>
              <a:rPr lang="en-US" sz="1800" dirty="0" smtClean="0"/>
              <a:t>" </a:t>
            </a:r>
            <a:r>
              <a:rPr lang="en-US" sz="1800" dirty="0"/>
              <a:t>/&gt;</a:t>
            </a:r>
            <a:endParaRPr lang="es-ES" sz="1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26" y="4744858"/>
            <a:ext cx="4583906" cy="55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4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600" dirty="0" smtClean="0">
                <a:latin typeface="Arial" charset="0"/>
                <a:cs typeface="Arial" charset="0"/>
              </a:rPr>
              <a:t>WCAG 2.0 </a:t>
            </a:r>
            <a:br>
              <a:rPr lang="es-ES_tradnl" sz="3600" dirty="0" smtClean="0">
                <a:latin typeface="Arial" charset="0"/>
                <a:cs typeface="Arial" charset="0"/>
              </a:rPr>
            </a:br>
            <a:r>
              <a:rPr lang="es-ES_tradnl" sz="3600" dirty="0" smtClean="0">
                <a:latin typeface="Arial" charset="0"/>
                <a:cs typeface="Arial" charset="0"/>
              </a:rPr>
              <a:t>Ejemplo de “no accesible” a “accesible”</a:t>
            </a:r>
            <a:endParaRPr lang="es-ES" sz="3600" dirty="0" smtClean="0">
              <a:latin typeface="Arial" charset="0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86051"/>
            <a:ext cx="5877862" cy="52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45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 smtClean="0">
                <a:latin typeface="Arial" charset="0"/>
                <a:cs typeface="Arial" charset="0"/>
              </a:rPr>
              <a:t>Ejemplo </a:t>
            </a:r>
            <a:r>
              <a:rPr lang="es-ES" sz="3600" dirty="0">
                <a:latin typeface="Arial" charset="0"/>
                <a:cs typeface="Arial" charset="0"/>
              </a:rPr>
              <a:t>de “no accesible” a “accesible”</a:t>
            </a:r>
            <a:r>
              <a:rPr lang="es-ES_tradnl" sz="3600" dirty="0" smtClean="0">
                <a:latin typeface="Arial" charset="0"/>
                <a:cs typeface="Arial" charset="0"/>
              </a:rPr>
              <a:t>  </a:t>
            </a:r>
            <a:br>
              <a:rPr lang="es-ES_tradnl" sz="3600" dirty="0" smtClean="0">
                <a:latin typeface="Arial" charset="0"/>
                <a:cs typeface="Arial" charset="0"/>
              </a:rPr>
            </a:br>
            <a:r>
              <a:rPr lang="es-ES_tradnl" sz="3200" dirty="0" smtClean="0">
                <a:latin typeface="Arial" charset="0"/>
                <a:cs typeface="Arial" charset="0"/>
              </a:rPr>
              <a:t>Error en texto alternativo de una imagen</a:t>
            </a:r>
            <a:endParaRPr lang="es-ES" sz="3200" dirty="0" smtClean="0">
              <a:latin typeface="Arial" charset="0"/>
              <a:cs typeface="Arial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53562"/>
            <a:ext cx="3122174" cy="483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1043608" y="1753562"/>
            <a:ext cx="3322712" cy="1965732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s-ES" dirty="0" smtClean="0"/>
              <a:t>Imagen con texto alternativo inadecuado</a:t>
            </a:r>
            <a:endParaRPr lang="en-US" dirty="0" smtClean="0"/>
          </a:p>
        </p:txBody>
      </p:sp>
      <p:sp>
        <p:nvSpPr>
          <p:cNvPr id="7" name="CuadroTexto 2"/>
          <p:cNvSpPr txBox="1"/>
          <p:nvPr/>
        </p:nvSpPr>
        <p:spPr>
          <a:xfrm>
            <a:off x="373292" y="3572486"/>
            <a:ext cx="455874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&lt;div style="background: </a:t>
            </a:r>
            <a:r>
              <a:rPr lang="en-US" sz="2800" dirty="0" err="1"/>
              <a:t>url</a:t>
            </a:r>
            <a:r>
              <a:rPr lang="en-US" sz="2800" dirty="0"/>
              <a:t>(BrainInJar.jpg)" title="image" ... &gt;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30909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>
                <a:latin typeface="Arial" charset="0"/>
                <a:cs typeface="Arial" charset="0"/>
              </a:rPr>
              <a:t>Ejemplo de “no accesible” a “accesible”</a:t>
            </a:r>
            <a:r>
              <a:rPr lang="es-ES_tradnl" sz="3600" dirty="0">
                <a:latin typeface="Arial" charset="0"/>
                <a:cs typeface="Arial" charset="0"/>
              </a:rPr>
              <a:t>  </a:t>
            </a:r>
            <a:br>
              <a:rPr lang="es-ES_tradnl" sz="3600" dirty="0">
                <a:latin typeface="Arial" charset="0"/>
                <a:cs typeface="Arial" charset="0"/>
              </a:rPr>
            </a:br>
            <a:r>
              <a:rPr lang="es-ES_tradnl" sz="3200" dirty="0">
                <a:latin typeface="Arial" charset="0"/>
                <a:cs typeface="Arial" charset="0"/>
              </a:rPr>
              <a:t>Error en texto </a:t>
            </a:r>
            <a:r>
              <a:rPr lang="es-ES_tradnl" sz="3200" dirty="0" smtClean="0">
                <a:latin typeface="Arial" charset="0"/>
                <a:cs typeface="Arial" charset="0"/>
              </a:rPr>
              <a:t>alternativo (solución)</a:t>
            </a:r>
            <a:endParaRPr lang="es-ES" sz="3200" dirty="0" smtClean="0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373292" y="1753561"/>
            <a:ext cx="4990796" cy="2419089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s-ES" dirty="0"/>
              <a:t>Esta imagen se muestra sólo con fines decorativos, por lo </a:t>
            </a:r>
            <a:r>
              <a:rPr lang="es-ES" dirty="0" smtClean="0"/>
              <a:t>que debe tener </a:t>
            </a:r>
            <a:r>
              <a:rPr lang="es-ES" dirty="0"/>
              <a:t>una alternativa de texto </a:t>
            </a:r>
            <a:r>
              <a:rPr lang="es-ES" dirty="0" smtClean="0"/>
              <a:t>vacío.</a:t>
            </a:r>
            <a:endParaRPr lang="en-US" dirty="0" smtClean="0"/>
          </a:p>
        </p:txBody>
      </p:sp>
      <p:sp>
        <p:nvSpPr>
          <p:cNvPr id="7" name="CuadroTexto 2"/>
          <p:cNvSpPr txBox="1"/>
          <p:nvPr/>
        </p:nvSpPr>
        <p:spPr>
          <a:xfrm>
            <a:off x="373292" y="4480427"/>
            <a:ext cx="455874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  <a:r>
              <a:rPr lang="en-US" sz="2800" dirty="0" err="1"/>
              <a:t>img</a:t>
            </a:r>
            <a:r>
              <a:rPr lang="en-US" sz="2800" dirty="0"/>
              <a:t> </a:t>
            </a:r>
            <a:r>
              <a:rPr lang="en-US" sz="2800" dirty="0" err="1"/>
              <a:t>src</a:t>
            </a:r>
            <a:r>
              <a:rPr lang="en-US" sz="2800" dirty="0"/>
              <a:t>="../../</a:t>
            </a:r>
            <a:r>
              <a:rPr lang="en-US" sz="2800" dirty="0" err="1"/>
              <a:t>img</a:t>
            </a:r>
            <a:r>
              <a:rPr lang="en-US" sz="2800" dirty="0"/>
              <a:t>/after/BrainInJar.jpg" alt=""&gt;</a:t>
            </a:r>
            <a:endParaRPr lang="es-E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3" y="1844823"/>
            <a:ext cx="3029807" cy="4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70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>
                <a:latin typeface="Arial" charset="0"/>
                <a:cs typeface="Arial" charset="0"/>
              </a:rPr>
              <a:t>Ejemplo de “no accesible” a “accesible”</a:t>
            </a:r>
            <a:r>
              <a:rPr lang="es-ES_tradnl" sz="3600" dirty="0">
                <a:latin typeface="Arial" charset="0"/>
                <a:cs typeface="Arial" charset="0"/>
              </a:rPr>
              <a:t>  </a:t>
            </a:r>
            <a:br>
              <a:rPr lang="es-ES_tradnl" sz="3600" dirty="0">
                <a:latin typeface="Arial" charset="0"/>
                <a:cs typeface="Arial" charset="0"/>
              </a:rPr>
            </a:br>
            <a:r>
              <a:rPr lang="es-ES_tradnl" sz="3200" dirty="0">
                <a:latin typeface="Arial" charset="0"/>
                <a:cs typeface="Arial" charset="0"/>
              </a:rPr>
              <a:t>Error en </a:t>
            </a:r>
            <a:r>
              <a:rPr lang="es-ES_tradnl" sz="3200" dirty="0" smtClean="0">
                <a:latin typeface="Arial" charset="0"/>
                <a:cs typeface="Arial" charset="0"/>
              </a:rPr>
              <a:t>enlace no visualizado</a:t>
            </a:r>
            <a:endParaRPr lang="es-ES" sz="3600" dirty="0" smtClean="0">
              <a:latin typeface="Arial" charset="0"/>
              <a:cs typeface="Arial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>
          <a:xfrm>
            <a:off x="683567" y="3119452"/>
            <a:ext cx="7920881" cy="1965732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  <a:defRPr/>
            </a:pPr>
            <a:r>
              <a:rPr lang="es-ES" dirty="0"/>
              <a:t>El enlace </a:t>
            </a:r>
            <a:r>
              <a:rPr lang="es-ES" dirty="0" smtClean="0"/>
              <a:t>no </a:t>
            </a:r>
            <a:r>
              <a:rPr lang="es-ES" dirty="0"/>
              <a:t>es lo suficientemente </a:t>
            </a:r>
            <a:r>
              <a:rPr lang="es-ES" dirty="0" smtClean="0"/>
              <a:t>claro, </a:t>
            </a:r>
            <a:r>
              <a:rPr lang="es-ES" dirty="0"/>
              <a:t>ya que se asemeja a una </a:t>
            </a:r>
            <a:r>
              <a:rPr lang="es-ES" dirty="0" smtClean="0"/>
              <a:t>cabecera, y no hay ningún cambio de estilo al tomar el foco o pasar por encima con el ratón.</a:t>
            </a:r>
            <a:endParaRPr lang="en-US" dirty="0" smtClean="0"/>
          </a:p>
        </p:txBody>
      </p:sp>
      <p:sp>
        <p:nvSpPr>
          <p:cNvPr id="9" name="CuadroTexto 2"/>
          <p:cNvSpPr txBox="1"/>
          <p:nvPr/>
        </p:nvSpPr>
        <p:spPr>
          <a:xfrm>
            <a:off x="683567" y="5499229"/>
            <a:ext cx="792088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&lt;a </a:t>
            </a:r>
            <a:r>
              <a:rPr lang="en-US" sz="2800" dirty="0" err="1"/>
              <a:t>href</a:t>
            </a:r>
            <a:r>
              <a:rPr lang="en-US" sz="2800" dirty="0"/>
              <a:t>="news.html</a:t>
            </a:r>
            <a:r>
              <a:rPr lang="en-US" sz="2800" dirty="0" smtClean="0"/>
              <a:t>"&gt;Heat </a:t>
            </a:r>
            <a:r>
              <a:rPr lang="en-US" sz="2800" dirty="0"/>
              <a:t>wave linked to temperatures&lt;/a&gt;</a:t>
            </a:r>
            <a:endParaRPr lang="es-E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93191"/>
            <a:ext cx="8640960" cy="135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78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800" dirty="0"/>
              <a:t>Ejemplo de contenido no accesible</a:t>
            </a:r>
            <a:br>
              <a:rPr lang="es-ES_tradnl" sz="2800" dirty="0"/>
            </a:br>
            <a:r>
              <a:rPr lang="es-ES_tradnl" sz="2800" dirty="0"/>
              <a:t>Problemas para usuarios con discapacidad visual</a:t>
            </a:r>
            <a:endParaRPr lang="es-ES" sz="2800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 bwMode="auto">
          <a:xfrm>
            <a:off x="539553" y="1700808"/>
            <a:ext cx="3312367" cy="43924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  <a:defRPr/>
            </a:pPr>
            <a:r>
              <a:rPr lang="es-ES_tradnl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</a:t>
            </a:r>
          </a:p>
          <a:p>
            <a:pPr>
              <a:defRPr/>
            </a:pPr>
            <a:r>
              <a:rPr lang="es-ES_tradnl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pulsa el círculo verde comenzará el curso</a:t>
            </a:r>
          </a:p>
          <a:p>
            <a:pPr>
              <a:defRPr/>
            </a:pPr>
            <a:r>
              <a:rPr lang="es-ES_tradnl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pulsa el círculo rojo se eliminará el curso</a:t>
            </a:r>
          </a:p>
        </p:txBody>
      </p:sp>
      <p:sp>
        <p:nvSpPr>
          <p:cNvPr id="6" name="1 Elipse"/>
          <p:cNvSpPr/>
          <p:nvPr/>
        </p:nvSpPr>
        <p:spPr>
          <a:xfrm>
            <a:off x="827584" y="4797152"/>
            <a:ext cx="1008112" cy="864096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 Elipse"/>
          <p:cNvSpPr/>
          <p:nvPr/>
        </p:nvSpPr>
        <p:spPr>
          <a:xfrm>
            <a:off x="2555776" y="4797152"/>
            <a:ext cx="1008112" cy="864096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2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>
                <a:latin typeface="Arial" charset="0"/>
                <a:cs typeface="Arial" charset="0"/>
              </a:rPr>
              <a:t>Ejemplo de “no accesible” a “accesible”</a:t>
            </a:r>
            <a:r>
              <a:rPr lang="es-ES_tradnl" sz="3600" dirty="0">
                <a:latin typeface="Arial" charset="0"/>
                <a:cs typeface="Arial" charset="0"/>
              </a:rPr>
              <a:t>  </a:t>
            </a:r>
            <a:br>
              <a:rPr lang="es-ES_tradnl" sz="3600" dirty="0">
                <a:latin typeface="Arial" charset="0"/>
                <a:cs typeface="Arial" charset="0"/>
              </a:rPr>
            </a:br>
            <a:r>
              <a:rPr lang="es-ES_tradnl" sz="3200" dirty="0">
                <a:latin typeface="Arial" charset="0"/>
                <a:cs typeface="Arial" charset="0"/>
              </a:rPr>
              <a:t>Error en </a:t>
            </a:r>
            <a:r>
              <a:rPr lang="es-ES_tradnl" sz="3200" dirty="0" smtClean="0">
                <a:latin typeface="Arial" charset="0"/>
                <a:cs typeface="Arial" charset="0"/>
              </a:rPr>
              <a:t>enlace no visualizado (solución)</a:t>
            </a:r>
            <a:endParaRPr lang="es-ES" sz="3600" dirty="0" smtClean="0">
              <a:latin typeface="Arial" charset="0"/>
              <a:cs typeface="Arial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>
          <a:xfrm>
            <a:off x="683567" y="2852936"/>
            <a:ext cx="7920881" cy="936104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s-ES" sz="2400" dirty="0" smtClean="0"/>
              <a:t>Resaltar los enlaces cuando </a:t>
            </a:r>
            <a:r>
              <a:rPr lang="es-ES" sz="2400" dirty="0"/>
              <a:t>se seleccionan utilizando el teclado o </a:t>
            </a:r>
            <a:r>
              <a:rPr lang="es-ES" sz="2400" dirty="0" smtClean="0"/>
              <a:t>se pasa sobre ellos con el ratón.</a:t>
            </a:r>
            <a:endParaRPr lang="en-US" sz="2400" dirty="0" smtClean="0"/>
          </a:p>
        </p:txBody>
      </p:sp>
      <p:sp>
        <p:nvSpPr>
          <p:cNvPr id="9" name="CuadroTexto 2"/>
          <p:cNvSpPr txBox="1"/>
          <p:nvPr/>
        </p:nvSpPr>
        <p:spPr>
          <a:xfrm>
            <a:off x="683567" y="5356373"/>
            <a:ext cx="820891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</a:t>
            </a:r>
            <a:r>
              <a:rPr lang="en-US" sz="2400" dirty="0"/>
              <a:t>news h2 a:hover {color: #ba2710; background-image: none;}</a:t>
            </a:r>
          </a:p>
          <a:p>
            <a:r>
              <a:rPr lang="en-US" sz="2400" dirty="0"/>
              <a:t>.news h2 a:focus {color: #ba2710}</a:t>
            </a:r>
            <a:endParaRPr lang="es-E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7"/>
            <a:ext cx="8640960" cy="135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2"/>
          <p:cNvSpPr txBox="1"/>
          <p:nvPr/>
        </p:nvSpPr>
        <p:spPr>
          <a:xfrm>
            <a:off x="683568" y="3844205"/>
            <a:ext cx="820891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&lt;div class="news</a:t>
            </a:r>
            <a:r>
              <a:rPr lang="en-US" sz="2800" dirty="0" smtClean="0"/>
              <a:t>"&gt;</a:t>
            </a:r>
          </a:p>
          <a:p>
            <a:r>
              <a:rPr lang="en-US" sz="2800" dirty="0" smtClean="0"/>
              <a:t>&lt;</a:t>
            </a:r>
            <a:r>
              <a:rPr lang="en-US" sz="2800" dirty="0"/>
              <a:t>h2&gt;&lt;a </a:t>
            </a:r>
            <a:r>
              <a:rPr lang="en-US" sz="2800" dirty="0" err="1"/>
              <a:t>href</a:t>
            </a:r>
            <a:r>
              <a:rPr lang="en-US" sz="2800" dirty="0"/>
              <a:t>="</a:t>
            </a:r>
            <a:r>
              <a:rPr lang="en-US" sz="2800" dirty="0" smtClean="0"/>
              <a:t>news.html"&gt;</a:t>
            </a:r>
            <a:r>
              <a:rPr lang="en-US" sz="2800" dirty="0"/>
              <a:t>Heat wave linked to temperatures&lt;/a&gt;&lt;/h2</a:t>
            </a:r>
            <a:r>
              <a:rPr lang="en-US" sz="2800" dirty="0" smtClean="0"/>
              <a:t>&gt;&lt;/</a:t>
            </a:r>
            <a:r>
              <a:rPr lang="en-US" sz="2800" dirty="0"/>
              <a:t>div&gt;</a:t>
            </a:r>
            <a:endParaRPr lang="es-ES" sz="28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35496" y="5693186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FF0000"/>
                </a:solidFill>
              </a:rPr>
              <a:t>CSS</a:t>
            </a:r>
            <a:endParaRPr lang="es-E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79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>
                <a:latin typeface="Arial" charset="0"/>
                <a:cs typeface="Arial" charset="0"/>
              </a:rPr>
              <a:t>Ejemplo de “no accesible” a “accesible”</a:t>
            </a:r>
            <a:r>
              <a:rPr lang="es-ES_tradnl" sz="3600" dirty="0">
                <a:latin typeface="Arial" charset="0"/>
                <a:cs typeface="Arial" charset="0"/>
              </a:rPr>
              <a:t>  </a:t>
            </a:r>
            <a:br>
              <a:rPr lang="es-ES_tradnl" sz="3600" dirty="0">
                <a:latin typeface="Arial" charset="0"/>
                <a:cs typeface="Arial" charset="0"/>
              </a:rPr>
            </a:br>
            <a:r>
              <a:rPr lang="es-ES_tradnl" sz="3200" dirty="0">
                <a:latin typeface="Arial" charset="0"/>
                <a:cs typeface="Arial" charset="0"/>
              </a:rPr>
              <a:t>Error en </a:t>
            </a:r>
            <a:r>
              <a:rPr lang="es-ES_tradnl" sz="3200" dirty="0" smtClean="0">
                <a:latin typeface="Arial" charset="0"/>
                <a:cs typeface="Arial" charset="0"/>
              </a:rPr>
              <a:t>secuencia de lectura</a:t>
            </a:r>
            <a:endParaRPr lang="es-ES" sz="3600" dirty="0" smtClean="0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67544" y="3933056"/>
            <a:ext cx="8208912" cy="3168352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sz="2600" dirty="0"/>
              <a:t>"After three years of effort city scientists now agree that the primary cause of the 2003 </a:t>
            </a:r>
            <a:r>
              <a:rPr lang="en-US" sz="2600" dirty="0" err="1"/>
              <a:t>heatwave</a:t>
            </a:r>
            <a:r>
              <a:rPr lang="en-US" sz="2600" dirty="0"/>
              <a:t> was hot air from our Mayor: These kinds of crimes need more creative, effective punishments. For example, we could require compulsory Brain donations: huge drop off in brain donations down due to the 'success' of 'Slow Traffic, Safe Streets' policy"</a:t>
            </a:r>
            <a:endParaRPr lang="en-US" sz="26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83" y="1556792"/>
            <a:ext cx="8679297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0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>
                <a:latin typeface="Arial" charset="0"/>
                <a:cs typeface="Arial" charset="0"/>
              </a:rPr>
              <a:t>Ejemplo de “no accesible” a “accesible”</a:t>
            </a:r>
            <a:r>
              <a:rPr lang="es-ES_tradnl" sz="3600" dirty="0">
                <a:latin typeface="Arial" charset="0"/>
                <a:cs typeface="Arial" charset="0"/>
              </a:rPr>
              <a:t>  </a:t>
            </a:r>
            <a:br>
              <a:rPr lang="es-ES_tradnl" sz="3600" dirty="0">
                <a:latin typeface="Arial" charset="0"/>
                <a:cs typeface="Arial" charset="0"/>
              </a:rPr>
            </a:br>
            <a:r>
              <a:rPr lang="es-ES_tradnl" sz="3200" dirty="0">
                <a:latin typeface="Arial" charset="0"/>
                <a:cs typeface="Arial" charset="0"/>
              </a:rPr>
              <a:t>Error en </a:t>
            </a:r>
            <a:r>
              <a:rPr lang="es-ES_tradnl" sz="3200" dirty="0" smtClean="0">
                <a:latin typeface="Arial" charset="0"/>
                <a:cs typeface="Arial" charset="0"/>
              </a:rPr>
              <a:t>secuencia de lectura (solución)</a:t>
            </a:r>
            <a:endParaRPr lang="es-ES" sz="3600" dirty="0" smtClean="0">
              <a:latin typeface="Arial" charset="0"/>
              <a:cs typeface="Arial" charset="0"/>
            </a:endParaRPr>
          </a:p>
        </p:txBody>
      </p:sp>
      <p:sp>
        <p:nvSpPr>
          <p:cNvPr id="7" name="CuadroTexto 2"/>
          <p:cNvSpPr txBox="1"/>
          <p:nvPr/>
        </p:nvSpPr>
        <p:spPr>
          <a:xfrm>
            <a:off x="395536" y="1426706"/>
            <a:ext cx="3312368" cy="5170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&lt;table&gt;</a:t>
            </a:r>
          </a:p>
          <a:p>
            <a:r>
              <a:rPr lang="en-US" sz="2200" dirty="0"/>
              <a:t>&lt;</a:t>
            </a:r>
            <a:r>
              <a:rPr lang="en-US" sz="2200" dirty="0" err="1"/>
              <a:t>tr</a:t>
            </a:r>
            <a:r>
              <a:rPr lang="en-US" sz="2200" dirty="0" smtClean="0"/>
              <a:t>&gt;</a:t>
            </a:r>
          </a:p>
          <a:p>
            <a:endParaRPr lang="en-US" sz="2200" dirty="0"/>
          </a:p>
          <a:p>
            <a:r>
              <a:rPr lang="en-US" sz="2200" dirty="0" smtClean="0"/>
              <a:t>&lt;</a:t>
            </a:r>
            <a:r>
              <a:rPr lang="en-US" sz="2200" dirty="0"/>
              <a:t>td&gt;After three years of </a:t>
            </a:r>
            <a:r>
              <a:rPr lang="en-US" sz="2200" dirty="0" smtClean="0"/>
              <a:t>...&lt;/</a:t>
            </a:r>
            <a:r>
              <a:rPr lang="en-US" sz="2200" dirty="0"/>
              <a:t>td&gt;</a:t>
            </a:r>
          </a:p>
          <a:p>
            <a:endParaRPr lang="en-US" sz="2200" dirty="0" smtClean="0"/>
          </a:p>
          <a:p>
            <a:r>
              <a:rPr lang="en-US" sz="2200" dirty="0" smtClean="0"/>
              <a:t>&lt;</a:t>
            </a:r>
            <a:r>
              <a:rPr lang="en-US" sz="2200" dirty="0"/>
              <a:t>td&gt;Mayor: These kinds </a:t>
            </a:r>
            <a:r>
              <a:rPr lang="en-US" sz="2200" dirty="0" smtClean="0"/>
              <a:t>of ...&lt;/</a:t>
            </a:r>
            <a:r>
              <a:rPr lang="en-US" sz="2200" dirty="0"/>
              <a:t>td&gt;</a:t>
            </a:r>
          </a:p>
          <a:p>
            <a:endParaRPr lang="en-US" sz="2200" dirty="0" smtClean="0"/>
          </a:p>
          <a:p>
            <a:r>
              <a:rPr lang="en-US" sz="2200" dirty="0" smtClean="0"/>
              <a:t>&lt;</a:t>
            </a:r>
            <a:r>
              <a:rPr lang="en-US" sz="2200" dirty="0"/>
              <a:t>td&gt;Brain donations: </a:t>
            </a:r>
            <a:r>
              <a:rPr lang="en-US" sz="2200" dirty="0" smtClean="0"/>
              <a:t>huge ...&lt;/td&gt;</a:t>
            </a:r>
          </a:p>
          <a:p>
            <a:endParaRPr lang="en-US" sz="2200" dirty="0"/>
          </a:p>
          <a:p>
            <a:r>
              <a:rPr lang="en-US" sz="2200" dirty="0"/>
              <a:t>&lt;/</a:t>
            </a:r>
            <a:r>
              <a:rPr lang="en-US" sz="2200" dirty="0" err="1"/>
              <a:t>tr</a:t>
            </a:r>
            <a:r>
              <a:rPr lang="en-US" sz="2200" dirty="0"/>
              <a:t>&gt;</a:t>
            </a:r>
          </a:p>
          <a:p>
            <a:r>
              <a:rPr lang="en-US" sz="2200" dirty="0"/>
              <a:t>&lt;/table&gt;</a:t>
            </a:r>
            <a:endParaRPr lang="es-ES" sz="2200" dirty="0"/>
          </a:p>
        </p:txBody>
      </p:sp>
      <p:sp>
        <p:nvSpPr>
          <p:cNvPr id="8" name="CuadroTexto 2"/>
          <p:cNvSpPr txBox="1"/>
          <p:nvPr/>
        </p:nvSpPr>
        <p:spPr>
          <a:xfrm>
            <a:off x="4860032" y="1477808"/>
            <a:ext cx="4032448" cy="504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&lt;</a:t>
            </a:r>
            <a:r>
              <a:rPr lang="en-US" sz="2300" dirty="0"/>
              <a:t>div class="news</a:t>
            </a:r>
            <a:r>
              <a:rPr lang="en-US" sz="2300" dirty="0" smtClean="0"/>
              <a:t>"&gt;</a:t>
            </a:r>
          </a:p>
          <a:p>
            <a:r>
              <a:rPr lang="en-US" sz="2300" dirty="0" smtClean="0"/>
              <a:t>&lt;</a:t>
            </a:r>
            <a:r>
              <a:rPr lang="en-US" sz="2300" dirty="0"/>
              <a:t>p&gt;After three years of </a:t>
            </a:r>
            <a:r>
              <a:rPr lang="en-US" sz="2300" dirty="0" smtClean="0"/>
              <a:t>...&lt;/</a:t>
            </a:r>
            <a:r>
              <a:rPr lang="en-US" sz="2300" dirty="0"/>
              <a:t>p</a:t>
            </a:r>
            <a:r>
              <a:rPr lang="en-US" sz="2300" dirty="0" smtClean="0"/>
              <a:t>&gt;&lt;/</a:t>
            </a:r>
            <a:r>
              <a:rPr lang="en-US" sz="2300" dirty="0"/>
              <a:t>div</a:t>
            </a:r>
            <a:r>
              <a:rPr lang="en-US" sz="2300" dirty="0" smtClean="0"/>
              <a:t>&gt;</a:t>
            </a:r>
          </a:p>
          <a:p>
            <a:endParaRPr lang="en-US" sz="2300" dirty="0" smtClean="0"/>
          </a:p>
          <a:p>
            <a:r>
              <a:rPr lang="en-US" sz="2300" dirty="0" smtClean="0"/>
              <a:t>&lt;</a:t>
            </a:r>
            <a:r>
              <a:rPr lang="en-US" sz="2300" dirty="0"/>
              <a:t>div class="news</a:t>
            </a:r>
            <a:r>
              <a:rPr lang="en-US" sz="2300" dirty="0" smtClean="0"/>
              <a:t>"&gt;</a:t>
            </a:r>
          </a:p>
          <a:p>
            <a:r>
              <a:rPr lang="en-US" sz="2300" dirty="0"/>
              <a:t>&lt;p&gt;Mayor: These kinds of ...&lt;/p&gt;&lt;/div</a:t>
            </a:r>
            <a:r>
              <a:rPr lang="en-US" sz="2300" dirty="0" smtClean="0"/>
              <a:t>&gt;</a:t>
            </a:r>
          </a:p>
          <a:p>
            <a:endParaRPr lang="en-US" sz="2300" dirty="0" smtClean="0"/>
          </a:p>
          <a:p>
            <a:r>
              <a:rPr lang="en-US" sz="2300" dirty="0"/>
              <a:t>&lt;div class="news"&gt;</a:t>
            </a:r>
          </a:p>
          <a:p>
            <a:r>
              <a:rPr lang="en-US" sz="2300" dirty="0" smtClean="0"/>
              <a:t>&lt;</a:t>
            </a:r>
            <a:r>
              <a:rPr lang="en-US" sz="2300" dirty="0"/>
              <a:t>p</a:t>
            </a:r>
            <a:r>
              <a:rPr lang="en-US" sz="2300" dirty="0" smtClean="0"/>
              <a:t>&gt;</a:t>
            </a:r>
            <a:r>
              <a:rPr lang="en-US" sz="2300" dirty="0"/>
              <a:t> td&gt;Brain donations: </a:t>
            </a:r>
            <a:r>
              <a:rPr lang="en-US" sz="2300" dirty="0" smtClean="0"/>
              <a:t>huge...&lt;/</a:t>
            </a:r>
            <a:r>
              <a:rPr lang="en-US" sz="2300" dirty="0"/>
              <a:t>p&gt;&lt;/div&gt;</a:t>
            </a:r>
          </a:p>
          <a:p>
            <a:endParaRPr lang="es-ES" sz="2300" dirty="0" smtClean="0"/>
          </a:p>
          <a:p>
            <a:endParaRPr lang="es-ES" sz="2300" dirty="0"/>
          </a:p>
        </p:txBody>
      </p:sp>
      <p:sp>
        <p:nvSpPr>
          <p:cNvPr id="3" name="2 Flecha derecha"/>
          <p:cNvSpPr/>
          <p:nvPr/>
        </p:nvSpPr>
        <p:spPr>
          <a:xfrm>
            <a:off x="3923928" y="3645024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3923928" y="4530606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FF0000"/>
                </a:solidFill>
              </a:rPr>
              <a:t>CSS</a:t>
            </a:r>
            <a:endParaRPr lang="es-E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75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>
                <a:latin typeface="Arial" charset="0"/>
                <a:cs typeface="Arial" charset="0"/>
              </a:rPr>
              <a:t>Ejemplo de “no accesible” a “accesible”</a:t>
            </a:r>
            <a:r>
              <a:rPr lang="es-ES_tradnl" sz="3600" dirty="0">
                <a:latin typeface="Arial" charset="0"/>
                <a:cs typeface="Arial" charset="0"/>
              </a:rPr>
              <a:t>  </a:t>
            </a:r>
            <a:br>
              <a:rPr lang="es-ES_tradnl" sz="3600" dirty="0">
                <a:latin typeface="Arial" charset="0"/>
                <a:cs typeface="Arial" charset="0"/>
              </a:rPr>
            </a:br>
            <a:r>
              <a:rPr lang="es-ES_tradnl" sz="3200" dirty="0">
                <a:latin typeface="Arial" charset="0"/>
                <a:cs typeface="Arial" charset="0"/>
              </a:rPr>
              <a:t>Error en </a:t>
            </a:r>
            <a:r>
              <a:rPr lang="es-ES_tradnl" sz="3200" dirty="0" smtClean="0">
                <a:latin typeface="Arial" charset="0"/>
                <a:cs typeface="Arial" charset="0"/>
              </a:rPr>
              <a:t>enlace</a:t>
            </a:r>
            <a:endParaRPr lang="es-ES" sz="3600" dirty="0" smtClean="0">
              <a:latin typeface="Arial" charset="0"/>
              <a:cs typeface="Arial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93675"/>
            <a:ext cx="8964488" cy="87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>
          <a:xfrm>
            <a:off x="683567" y="2852936"/>
            <a:ext cx="7920881" cy="1965732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  <a:defRPr/>
            </a:pPr>
            <a:r>
              <a:rPr lang="es-ES" dirty="0"/>
              <a:t>Esta imagen tiene una alternativa de texto vacío, pero es el único contenido en el enlace, por lo que el propósito del </a:t>
            </a:r>
            <a:r>
              <a:rPr lang="es-ES" dirty="0" smtClean="0"/>
              <a:t>enlace no </a:t>
            </a:r>
            <a:r>
              <a:rPr lang="es-ES" dirty="0"/>
              <a:t>está claro para </a:t>
            </a:r>
            <a:r>
              <a:rPr lang="es-ES" dirty="0" smtClean="0"/>
              <a:t>algunos usuarios</a:t>
            </a:r>
            <a:r>
              <a:rPr lang="es-ES" dirty="0"/>
              <a:t>.</a:t>
            </a:r>
            <a:endParaRPr lang="en-US" dirty="0" smtClean="0"/>
          </a:p>
        </p:txBody>
      </p:sp>
      <p:sp>
        <p:nvSpPr>
          <p:cNvPr id="9" name="CuadroTexto 2"/>
          <p:cNvSpPr txBox="1"/>
          <p:nvPr/>
        </p:nvSpPr>
        <p:spPr>
          <a:xfrm>
            <a:off x="683567" y="5427221"/>
            <a:ext cx="792088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&lt;a </a:t>
            </a:r>
            <a:r>
              <a:rPr lang="en-US" sz="2800" dirty="0" err="1"/>
              <a:t>href</a:t>
            </a:r>
            <a:r>
              <a:rPr lang="en-US" sz="2800" dirty="0"/>
              <a:t>="news.html" ... </a:t>
            </a:r>
            <a:r>
              <a:rPr lang="en-US" sz="2800" dirty="0" smtClean="0"/>
              <a:t>&gt;&lt;</a:t>
            </a:r>
            <a:r>
              <a:rPr lang="en-US" sz="2800" dirty="0" err="1"/>
              <a:t>img</a:t>
            </a:r>
            <a:r>
              <a:rPr lang="en-US" sz="2800" dirty="0"/>
              <a:t> </a:t>
            </a:r>
            <a:r>
              <a:rPr lang="en-US" sz="2800" dirty="0" err="1"/>
              <a:t>src</a:t>
            </a:r>
            <a:r>
              <a:rPr lang="en-US" sz="2800" dirty="0"/>
              <a:t>="morearrow.gif" alt="" ... &gt;&lt;/a&gt;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19289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dirty="0">
                <a:latin typeface="Arial" charset="0"/>
                <a:cs typeface="Arial" charset="0"/>
              </a:rPr>
              <a:t>Ejemplo de “no accesible” a “accesible”</a:t>
            </a:r>
            <a:r>
              <a:rPr lang="es-ES_tradnl" sz="3600" dirty="0">
                <a:latin typeface="Arial" charset="0"/>
                <a:cs typeface="Arial" charset="0"/>
              </a:rPr>
              <a:t>  </a:t>
            </a:r>
            <a:br>
              <a:rPr lang="es-ES_tradnl" sz="3600" dirty="0">
                <a:latin typeface="Arial" charset="0"/>
                <a:cs typeface="Arial" charset="0"/>
              </a:rPr>
            </a:br>
            <a:r>
              <a:rPr lang="es-ES_tradnl" sz="3200" dirty="0">
                <a:latin typeface="Arial" charset="0"/>
                <a:cs typeface="Arial" charset="0"/>
              </a:rPr>
              <a:t>Error en </a:t>
            </a:r>
            <a:r>
              <a:rPr lang="es-ES_tradnl" sz="3200" dirty="0" smtClean="0">
                <a:latin typeface="Arial" charset="0"/>
                <a:cs typeface="Arial" charset="0"/>
              </a:rPr>
              <a:t>enlace (solución)</a:t>
            </a:r>
            <a:endParaRPr lang="es-ES" sz="3600" dirty="0" smtClean="0">
              <a:latin typeface="Arial" charset="0"/>
              <a:cs typeface="Arial" charset="0"/>
            </a:endParaRPr>
          </a:p>
        </p:txBody>
      </p:sp>
      <p:sp>
        <p:nvSpPr>
          <p:cNvPr id="9" name="CuadroTexto 2"/>
          <p:cNvSpPr txBox="1"/>
          <p:nvPr/>
        </p:nvSpPr>
        <p:spPr>
          <a:xfrm>
            <a:off x="539551" y="3702511"/>
            <a:ext cx="792088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&lt;a </a:t>
            </a:r>
            <a:r>
              <a:rPr lang="en-US" sz="2800" dirty="0" err="1"/>
              <a:t>href</a:t>
            </a:r>
            <a:r>
              <a:rPr lang="en-US" sz="2800" dirty="0"/>
              <a:t>="</a:t>
            </a:r>
            <a:r>
              <a:rPr lang="en-US" sz="2800" dirty="0" smtClean="0"/>
              <a:t>news.html" </a:t>
            </a:r>
            <a:r>
              <a:rPr lang="en-US" sz="2800" dirty="0"/>
              <a:t>class="more</a:t>
            </a:r>
            <a:r>
              <a:rPr lang="en-US" sz="2800" dirty="0" smtClean="0"/>
              <a:t>"&gt;</a:t>
            </a:r>
          </a:p>
          <a:p>
            <a:r>
              <a:rPr lang="en-US" sz="2800" dirty="0" smtClean="0"/>
              <a:t>Heat </a:t>
            </a:r>
            <a:r>
              <a:rPr lang="en-US" sz="2800" dirty="0"/>
              <a:t>wave </a:t>
            </a:r>
            <a:r>
              <a:rPr lang="en-US" sz="2800" dirty="0" smtClean="0"/>
              <a:t>–</a:t>
            </a:r>
          </a:p>
          <a:p>
            <a:r>
              <a:rPr lang="en-US" sz="2800" dirty="0" smtClean="0"/>
              <a:t>&lt;</a:t>
            </a:r>
            <a:r>
              <a:rPr lang="en-US" sz="2800" dirty="0" err="1"/>
              <a:t>br</a:t>
            </a:r>
            <a:r>
              <a:rPr lang="en-US" sz="2800" dirty="0"/>
              <a:t>&gt;full </a:t>
            </a:r>
            <a:r>
              <a:rPr lang="en-US" sz="2800" dirty="0" smtClean="0"/>
              <a:t>story</a:t>
            </a:r>
          </a:p>
          <a:p>
            <a:r>
              <a:rPr lang="en-US" sz="2800" dirty="0" smtClean="0"/>
              <a:t>&lt;/</a:t>
            </a:r>
            <a:r>
              <a:rPr lang="en-US" sz="2800" dirty="0"/>
              <a:t>a&gt;</a:t>
            </a:r>
            <a:endParaRPr lang="es-E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8" y="1628800"/>
            <a:ext cx="849795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33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600" dirty="0" smtClean="0">
                <a:latin typeface="Arial" charset="0"/>
                <a:cs typeface="Arial" charset="0"/>
              </a:rPr>
              <a:t>Ejemplo de “no accesible” a “accesible”</a:t>
            </a:r>
            <a:br>
              <a:rPr lang="es-ES_tradnl" sz="3600" dirty="0" smtClean="0">
                <a:latin typeface="Arial" charset="0"/>
                <a:cs typeface="Arial" charset="0"/>
              </a:rPr>
            </a:br>
            <a:r>
              <a:rPr lang="es-ES_tradnl" sz="3600" dirty="0" smtClean="0">
                <a:latin typeface="Arial" charset="0"/>
                <a:cs typeface="Arial" charset="0"/>
              </a:rPr>
              <a:t>Versión accesible</a:t>
            </a:r>
            <a:endParaRPr lang="es-ES" sz="3600" dirty="0" smtClean="0">
              <a:latin typeface="Arial" charset="0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527" y="1376234"/>
            <a:ext cx="5768769" cy="548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2800" smtClean="0">
                <a:latin typeface="Arial" charset="0"/>
                <a:cs typeface="Arial" charset="0"/>
              </a:rPr>
              <a:t>5. Evaluación de la accesibilidad de sitios web (Herramientas de evaluación automática)</a:t>
            </a:r>
            <a:endParaRPr lang="es-ES" sz="2800" smtClean="0">
              <a:latin typeface="Arial" charset="0"/>
              <a:cs typeface="Arial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5214937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es-ES" dirty="0" smtClean="0"/>
              <a:t>Validadores de gramática (HTML, CSS)</a:t>
            </a:r>
          </a:p>
          <a:p>
            <a:pPr>
              <a:defRPr/>
            </a:pPr>
            <a:r>
              <a:rPr lang="es-ES" smtClean="0"/>
              <a:t>Validadores </a:t>
            </a:r>
            <a:r>
              <a:rPr lang="es-ES" dirty="0" smtClean="0"/>
              <a:t>de puntos de control de accesibilidad (WCAG)</a:t>
            </a:r>
          </a:p>
          <a:p>
            <a:pPr>
              <a:defRPr/>
            </a:pPr>
            <a:r>
              <a:rPr lang="es-ES" dirty="0" smtClean="0"/>
              <a:t>Barras de herramientas y extensiones de navegadores Web</a:t>
            </a:r>
          </a:p>
          <a:p>
            <a:pPr>
              <a:defRPr/>
            </a:pPr>
            <a:r>
              <a:rPr lang="es-ES" dirty="0" smtClean="0"/>
              <a:t>Evaluadores de color y contraste</a:t>
            </a:r>
          </a:p>
          <a:p>
            <a:pPr>
              <a:defRPr/>
            </a:pPr>
            <a:r>
              <a:rPr lang="es-ES" dirty="0" smtClean="0"/>
              <a:t>Simuladores de discapacidades</a:t>
            </a:r>
          </a:p>
          <a:p>
            <a:pPr>
              <a:defRPr/>
            </a:pPr>
            <a:r>
              <a:rPr lang="es-ES" dirty="0" smtClean="0"/>
              <a:t>Navegadores de texto</a:t>
            </a:r>
          </a:p>
          <a:p>
            <a:pPr>
              <a:defRPr/>
            </a:pPr>
            <a:r>
              <a:rPr lang="es-ES" dirty="0" smtClean="0"/>
              <a:t>Productos de apoyo</a:t>
            </a:r>
          </a:p>
          <a:p>
            <a:pPr>
              <a:defRPr/>
            </a:pPr>
            <a:r>
              <a:rPr lang="es-ES" dirty="0" smtClean="0"/>
              <a:t>Etc..</a:t>
            </a:r>
          </a:p>
          <a:p>
            <a:pPr marL="450850" indent="-450850"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marL="450850" indent="-450850" eaLnBrk="1" fontAlgn="auto" hangingPunct="1">
              <a:spcAft>
                <a:spcPts val="0"/>
              </a:spcAft>
              <a:defRPr/>
            </a:pPr>
            <a:endParaRPr lang="es-ES" dirty="0" smtClean="0"/>
          </a:p>
          <a:p>
            <a:pPr marL="804863" lvl="1" indent="-347663"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3379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907C4643-1D08-4196-8DB9-87FB983A0439}" type="slidenum">
              <a:rPr lang="es-ES" sz="1400" smtClean="0">
                <a:latin typeface="Arial" charset="0"/>
                <a:cs typeface="Arial" charset="0"/>
              </a:rPr>
              <a:pPr/>
              <a:t>46</a:t>
            </a:fld>
            <a:endParaRPr lang="es-ES" sz="14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2800" smtClean="0">
                <a:latin typeface="Arial" charset="0"/>
                <a:cs typeface="Arial" charset="0"/>
              </a:rPr>
              <a:t>5. Evaluación de la accesibilidad de sitios web (Herramientas de evaluación automática)</a:t>
            </a:r>
            <a:endParaRPr lang="es-ES" sz="2800" smtClean="0">
              <a:latin typeface="Arial" charset="0"/>
              <a:cs typeface="Arial" charset="0"/>
            </a:endParaRPr>
          </a:p>
        </p:txBody>
      </p:sp>
      <p:sp>
        <p:nvSpPr>
          <p:cNvPr id="34819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BDA677E-859F-4D4F-8140-0B46AACAC6E7}" type="slidenum">
              <a:rPr lang="es-ES" sz="1400" smtClean="0">
                <a:latin typeface="Arial" charset="0"/>
                <a:cs typeface="Arial" charset="0"/>
              </a:rPr>
              <a:pPr/>
              <a:t>47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608036"/>
              </p:ext>
            </p:extLst>
          </p:nvPr>
        </p:nvGraphicFramePr>
        <p:xfrm>
          <a:off x="468313" y="1340768"/>
          <a:ext cx="8351837" cy="5193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7959"/>
                <a:gridCol w="2519951"/>
                <a:gridCol w="3743927"/>
              </a:tblGrid>
              <a:tr h="2453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600" dirty="0">
                          <a:effectLst/>
                        </a:rPr>
                        <a:t>Herramienta</a:t>
                      </a:r>
                      <a:endParaRPr lang="es-E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56" marR="673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600">
                          <a:effectLst/>
                        </a:rPr>
                        <a:t>Tipo</a:t>
                      </a:r>
                      <a:endParaRPr lang="es-E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56" marR="673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600">
                          <a:effectLst/>
                        </a:rPr>
                        <a:t>URL</a:t>
                      </a:r>
                      <a:endParaRPr lang="es-E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56" marR="67356" marT="0" marB="0"/>
                </a:tc>
              </a:tr>
              <a:tr h="4907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s-ES" sz="1600">
                          <a:effectLst/>
                        </a:rPr>
                        <a:t>Validador (X) HTML de W3C</a:t>
                      </a:r>
                      <a:endParaRPr lang="es-E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56" marR="6735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600">
                          <a:effectLst/>
                        </a:rPr>
                        <a:t>Validación de gramática</a:t>
                      </a:r>
                      <a:endParaRPr lang="es-E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56" marR="6735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600" u="sng">
                          <a:effectLst/>
                          <a:hlinkClick r:id="rId2"/>
                        </a:rPr>
                        <a:t>http://validator.w3.org/</a:t>
                      </a:r>
                      <a:r>
                        <a:rPr lang="es-ES" sz="1600">
                          <a:effectLst/>
                        </a:rPr>
                        <a:t> </a:t>
                      </a:r>
                      <a:endParaRPr lang="es-E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56" marR="67356" marT="0" marB="0"/>
                </a:tc>
              </a:tr>
              <a:tr h="3442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s-ES" sz="1600">
                          <a:effectLst/>
                        </a:rPr>
                        <a:t>Validador de CSS de W3C</a:t>
                      </a:r>
                      <a:endParaRPr lang="es-E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56" marR="6735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600" dirty="0">
                          <a:effectLst/>
                        </a:rPr>
                        <a:t>Validación de gramática</a:t>
                      </a:r>
                      <a:endParaRPr lang="es-E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56" marR="6735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600" u="sng">
                          <a:effectLst/>
                          <a:hlinkClick r:id="rId3"/>
                        </a:rPr>
                        <a:t>http://jigsaw.w3.org/css-validator/</a:t>
                      </a:r>
                      <a:r>
                        <a:rPr lang="es-ES" sz="1600">
                          <a:effectLst/>
                        </a:rPr>
                        <a:t> </a:t>
                      </a:r>
                      <a:endParaRPr lang="es-E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56" marR="67356" marT="0" marB="0"/>
                </a:tc>
              </a:tr>
              <a:tr h="5663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600">
                          <a:effectLst/>
                        </a:rPr>
                        <a:t>TAW</a:t>
                      </a:r>
                      <a:endParaRPr lang="es-ES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56" marR="6735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600" dirty="0">
                          <a:effectLst/>
                        </a:rPr>
                        <a:t>Evaluación de accesibilidad </a:t>
                      </a:r>
                      <a:r>
                        <a:rPr lang="es-ES" sz="1600" dirty="0" smtClean="0">
                          <a:effectLst/>
                        </a:rPr>
                        <a:t>Web WCAG  </a:t>
                      </a:r>
                      <a:r>
                        <a:rPr lang="es-ES" sz="1600" dirty="0">
                          <a:effectLst/>
                        </a:rPr>
                        <a:t>2.0</a:t>
                      </a:r>
                      <a:endParaRPr lang="es-E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56" marR="6735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600" u="sng" dirty="0">
                          <a:effectLst/>
                          <a:hlinkClick r:id="rId4"/>
                        </a:rPr>
                        <a:t>http://www.tawdis.net/</a:t>
                      </a:r>
                      <a:r>
                        <a:rPr lang="es-ES" sz="1600" dirty="0">
                          <a:effectLst/>
                        </a:rPr>
                        <a:t> </a:t>
                      </a:r>
                      <a:endParaRPr lang="es-E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56" marR="67356" marT="0" marB="0"/>
                </a:tc>
              </a:tr>
              <a:tr h="4907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s-ES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eGOVMON</a:t>
                      </a:r>
                      <a:endParaRPr lang="es-E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56" marR="6735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Evaluación de accesibilidad Web WCAG 2.0</a:t>
                      </a:r>
                    </a:p>
                  </a:txBody>
                  <a:tcPr marL="67356" marR="6735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http://accessibility.egovmon.no</a:t>
                      </a:r>
                      <a:r>
                        <a:rPr lang="es-ES" sz="160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ES" sz="1600" u="sng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56" marR="67356" marT="0" marB="0"/>
                </a:tc>
              </a:tr>
              <a:tr h="49072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Achecker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56" marR="67356" marT="0" marB="0"/>
                </a:tc>
                <a:tc>
                  <a:txBody>
                    <a:bodyPr/>
                    <a:lstStyle/>
                    <a:p>
                      <a:r>
                        <a:rPr lang="es-E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Evaluación de accesibilidad Web WCAG 2.0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56" marR="67356" marT="0" marB="0"/>
                </a:tc>
                <a:tc>
                  <a:txBody>
                    <a:bodyPr/>
                    <a:lstStyle/>
                    <a:p>
                      <a:r>
                        <a:rPr lang="en-US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www.achecker.ca</a:t>
                      </a:r>
                      <a:r>
                        <a:rPr lang="en-US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56" marR="67356" marT="0" marB="0"/>
                </a:tc>
              </a:tr>
              <a:tr h="49072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WAVE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56" marR="67356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Evaluación de accesibilidad Web WCAG 2.0</a:t>
                      </a:r>
                    </a:p>
                  </a:txBody>
                  <a:tcPr marL="67356" marR="67356" marT="0" marB="0"/>
                </a:tc>
                <a:tc>
                  <a:txBody>
                    <a:bodyPr/>
                    <a:lstStyle/>
                    <a:p>
                      <a:r>
                        <a:rPr lang="en-US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http://wave.webaim.org</a:t>
                      </a:r>
                      <a:r>
                        <a:rPr lang="en-US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56" marR="67356" marT="0" marB="0"/>
                </a:tc>
              </a:tr>
              <a:tr h="4907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Cynthia </a:t>
                      </a:r>
                      <a:r>
                        <a:rPr lang="es-ES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Says</a:t>
                      </a:r>
                      <a:endParaRPr lang="es-E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56" marR="67356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Evaluación de accesibilidad Web WCAG 2.0</a:t>
                      </a:r>
                    </a:p>
                  </a:txBody>
                  <a:tcPr marL="67356" marR="6735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http://www.cynthiasays.com</a:t>
                      </a:r>
                      <a:r>
                        <a:rPr lang="es-ES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ES" sz="16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56" marR="67356" marT="0" marB="0"/>
                </a:tc>
              </a:tr>
              <a:tr h="4907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Accessibility Evaluation Toolbar</a:t>
                      </a:r>
                      <a:endParaRPr lang="es-E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56" marR="6735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6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Evaluación de accesibilidad Web y otras utilidades</a:t>
                      </a:r>
                      <a:endParaRPr lang="es-E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56" marR="6735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https://addons.mozilla.org/es/firefox/addon/accessibility-evaluation-toolb/</a:t>
                      </a:r>
                      <a:r>
                        <a:rPr lang="es-ES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ES" sz="16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56" marR="67356" marT="0" marB="0"/>
                </a:tc>
              </a:tr>
              <a:tr h="4907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Developer Toolbar</a:t>
                      </a:r>
                      <a:endParaRPr lang="es-E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56" marR="6735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600" dirty="0">
                          <a:effectLst/>
                        </a:rPr>
                        <a:t>Evaluación de accesibilidad Web</a:t>
                      </a:r>
                      <a:endParaRPr lang="es-E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56" marR="6735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600" u="sng" dirty="0">
                          <a:effectLst/>
                          <a:hlinkClick r:id="rId10"/>
                        </a:rPr>
                        <a:t>https://addons.mozilla.org/en-US/firefox/addon/web-developer/</a:t>
                      </a:r>
                      <a:r>
                        <a:rPr lang="es-ES" sz="1600" dirty="0">
                          <a:effectLst/>
                        </a:rPr>
                        <a:t> </a:t>
                      </a:r>
                      <a:endParaRPr lang="es-ES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56" marR="67356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2800" smtClean="0">
                <a:latin typeface="Arial" charset="0"/>
                <a:cs typeface="Arial" charset="0"/>
              </a:rPr>
              <a:t>5. Evaluación de la accesibilidad de sitios web (Herramientas de evaluación automática)</a:t>
            </a:r>
            <a:endParaRPr lang="es-ES" sz="2800" smtClean="0">
              <a:latin typeface="Arial" charset="0"/>
              <a:cs typeface="Arial" charset="0"/>
            </a:endParaRPr>
          </a:p>
        </p:txBody>
      </p:sp>
      <p:sp>
        <p:nvSpPr>
          <p:cNvPr id="35843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8E8372A-8E45-46CC-B601-09869CCC8F60}" type="slidenum">
              <a:rPr lang="es-ES" sz="1400" smtClean="0">
                <a:latin typeface="Arial" charset="0"/>
                <a:cs typeface="Arial" charset="0"/>
              </a:rPr>
              <a:pPr/>
              <a:t>48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82322"/>
              </p:ext>
            </p:extLst>
          </p:nvPr>
        </p:nvGraphicFramePr>
        <p:xfrm>
          <a:off x="395288" y="1340768"/>
          <a:ext cx="8353425" cy="4992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8440"/>
                <a:gridCol w="2880346"/>
                <a:gridCol w="3744639"/>
              </a:tblGrid>
              <a:tr h="2453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400" dirty="0">
                          <a:effectLst/>
                        </a:rPr>
                        <a:t>Herramienta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69" marR="673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400">
                          <a:effectLst/>
                        </a:rPr>
                        <a:t>Tipo</a:t>
                      </a:r>
                      <a:endParaRPr lang="es-E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69" marR="673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400">
                          <a:effectLst/>
                        </a:rPr>
                        <a:t>URL</a:t>
                      </a:r>
                      <a:endParaRPr lang="es-E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69" marR="67369" marT="0" marB="0"/>
                </a:tc>
              </a:tr>
              <a:tr h="3441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 dirty="0">
                          <a:effectLst/>
                        </a:rPr>
                        <a:t>PEAT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69" marR="673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400">
                          <a:effectLst/>
                        </a:rPr>
                        <a:t>Detección de epilepsia</a:t>
                      </a:r>
                      <a:endParaRPr lang="es-E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69" marR="673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400" u="sng">
                          <a:effectLst/>
                          <a:hlinkClick r:id="rId2"/>
                        </a:rPr>
                        <a:t>http://trace.wisc.edu/peat/</a:t>
                      </a:r>
                      <a:r>
                        <a:rPr lang="es-ES" sz="1400">
                          <a:effectLst/>
                        </a:rPr>
                        <a:t> </a:t>
                      </a:r>
                      <a:endParaRPr lang="es-E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69" marR="67369" marT="0" marB="0"/>
                </a:tc>
              </a:tr>
              <a:tr h="4907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</a:rPr>
                        <a:t>Flesh</a:t>
                      </a:r>
                      <a:endParaRPr lang="es-E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69" marR="673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400" dirty="0">
                          <a:effectLst/>
                        </a:rPr>
                        <a:t>Evaluación de </a:t>
                      </a:r>
                      <a:r>
                        <a:rPr lang="es-ES" sz="1400" dirty="0" smtClean="0">
                          <a:effectLst/>
                        </a:rPr>
                        <a:t>legibilidad de textos en Inglés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69" marR="673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400" u="sng">
                          <a:effectLst/>
                          <a:hlinkClick r:id="rId3"/>
                        </a:rPr>
                        <a:t>http://flesh.sourceforge.net</a:t>
                      </a:r>
                      <a:r>
                        <a:rPr lang="es-ES" sz="1400">
                          <a:effectLst/>
                        </a:rPr>
                        <a:t> </a:t>
                      </a:r>
                      <a:endParaRPr lang="es-E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69" marR="67369" marT="0" marB="0"/>
                </a:tc>
              </a:tr>
              <a:tr h="4907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</a:rPr>
                        <a:t>Inflesz</a:t>
                      </a:r>
                      <a:endParaRPr lang="es-E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69" marR="673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400" dirty="0">
                          <a:effectLst/>
                        </a:rPr>
                        <a:t>Evaluación de </a:t>
                      </a:r>
                      <a:r>
                        <a:rPr lang="es-ES" sz="1400" dirty="0" smtClean="0">
                          <a:effectLst/>
                        </a:rPr>
                        <a:t>legibilidad de textos en Español 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69" marR="673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400" u="sng" dirty="0">
                          <a:effectLst/>
                          <a:hlinkClick r:id="rId4"/>
                        </a:rPr>
                        <a:t>http://www.legibilidad.com</a:t>
                      </a:r>
                      <a:r>
                        <a:rPr lang="es-ES" sz="1400" dirty="0">
                          <a:effectLst/>
                        </a:rPr>
                        <a:t> 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69" marR="67369" marT="0" marB="0"/>
                </a:tc>
              </a:tr>
              <a:tr h="3441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s-ES" sz="1400" dirty="0" err="1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Lynx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69" marR="673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Navegador de texto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69" marR="673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400" dirty="0" smtClean="0">
                          <a:effectLst/>
                          <a:latin typeface="+mn-lt"/>
                          <a:ea typeface="Times New Roman"/>
                          <a:cs typeface="Times New Roman"/>
                          <a:hlinkClick r:id="rId5"/>
                        </a:rPr>
                        <a:t>http://lynx.browser.org</a:t>
                      </a:r>
                      <a:r>
                        <a:rPr lang="es-ES" sz="1400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69" marR="67369" marT="0" marB="0"/>
                </a:tc>
              </a:tr>
              <a:tr h="3441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s-ES" sz="1400" dirty="0" err="1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Lynx</a:t>
                      </a:r>
                      <a:r>
                        <a:rPr lang="es-ES" sz="1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s-ES" sz="1400" dirty="0" err="1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Viewer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69" marR="673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Emulador de navegador de texto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69" marR="673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400" dirty="0" smtClean="0">
                          <a:effectLst/>
                          <a:latin typeface="+mn-lt"/>
                          <a:ea typeface="Times New Roman"/>
                          <a:cs typeface="Times New Roman"/>
                          <a:hlinkClick r:id="rId6"/>
                        </a:rPr>
                        <a:t>http://www.delorie.com/web/lynxview.html</a:t>
                      </a:r>
                      <a:r>
                        <a:rPr lang="es-ES" sz="1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69" marR="67369" marT="0" marB="0"/>
                </a:tc>
              </a:tr>
              <a:tr h="4907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s-ES" sz="1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JAWS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69" marR="673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Lector de pantalla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69" marR="673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400" dirty="0" smtClean="0">
                          <a:effectLst/>
                          <a:latin typeface="+mn-lt"/>
                          <a:ea typeface="Times New Roman"/>
                          <a:cs typeface="Times New Roman"/>
                          <a:hlinkClick r:id="rId7"/>
                        </a:rPr>
                        <a:t>http://www.freedomscientific.com/products/fs/jaws-product-page.asp</a:t>
                      </a:r>
                      <a:r>
                        <a:rPr lang="es-ES" sz="1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69" marR="67369" marT="0" marB="0"/>
                </a:tc>
              </a:tr>
              <a:tr h="3441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s-ES" sz="1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NVDA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69" marR="673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4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Lector</a:t>
                      </a:r>
                      <a:r>
                        <a:rPr lang="es-ES" sz="1400" baseline="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de pantalla (open </a:t>
                      </a:r>
                      <a:r>
                        <a:rPr lang="es-ES" sz="1400" baseline="0" dirty="0" err="1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source</a:t>
                      </a:r>
                      <a:r>
                        <a:rPr lang="es-ES" sz="1400" baseline="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)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69" marR="6736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400" dirty="0" smtClean="0">
                          <a:effectLst/>
                          <a:latin typeface="+mn-lt"/>
                          <a:ea typeface="Times New Roman"/>
                          <a:cs typeface="Times New Roman"/>
                          <a:hlinkClick r:id="rId8"/>
                        </a:rPr>
                        <a:t>http://www.nvda-project.org/wiki/Download</a:t>
                      </a:r>
                      <a:r>
                        <a:rPr lang="es-ES" sz="14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69" marR="67369" marT="0" marB="0"/>
                </a:tc>
              </a:tr>
              <a:tr h="344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kern="1200" dirty="0" err="1">
                          <a:solidFill>
                            <a:schemeClr val="lt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DAISYPlayer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Reproductor de audiolibros grabados en formato DAISY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  <a:hlinkClick r:id="rId9"/>
                        </a:rPr>
                        <a:t>http://www.daisyplayer.es</a:t>
                      </a:r>
                      <a:r>
                        <a:rPr lang="es-ES" sz="140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41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s-ES" sz="1400" dirty="0">
                          <a:effectLst/>
                        </a:rPr>
                        <a:t>WCAG </a:t>
                      </a:r>
                      <a:r>
                        <a:rPr lang="es-ES" sz="1400" dirty="0" err="1">
                          <a:effectLst/>
                        </a:rPr>
                        <a:t>Contrast</a:t>
                      </a:r>
                      <a:r>
                        <a:rPr lang="es-ES" sz="1400" dirty="0">
                          <a:effectLst/>
                        </a:rPr>
                        <a:t> </a:t>
                      </a:r>
                      <a:r>
                        <a:rPr lang="es-ES" sz="1400" dirty="0" err="1">
                          <a:effectLst/>
                        </a:rPr>
                        <a:t>Checker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56" marR="6735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400" dirty="0">
                          <a:effectLst/>
                        </a:rPr>
                        <a:t>Evaluación de color y contraste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56" marR="6735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400" u="sng">
                          <a:effectLst/>
                          <a:hlinkClick r:id="rId10"/>
                        </a:rPr>
                        <a:t>https://addons.mozilla.org/en-US/firefox/addon/wcag-contrast-checker/</a:t>
                      </a:r>
                      <a:r>
                        <a:rPr lang="es-ES" sz="1400">
                          <a:effectLst/>
                        </a:rPr>
                        <a:t> </a:t>
                      </a:r>
                      <a:endParaRPr lang="es-E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56" marR="67356" marT="0" marB="0"/>
                </a:tc>
              </a:tr>
              <a:tr h="3441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s-ES" sz="1400">
                          <a:effectLst/>
                        </a:rPr>
                        <a:t>Co</a:t>
                      </a:r>
                      <a:r>
                        <a:rPr lang="en-GB" sz="1400">
                          <a:effectLst/>
                        </a:rPr>
                        <a:t>lour Contrast Analyser</a:t>
                      </a:r>
                      <a:endParaRPr lang="es-E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56" marR="6735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400" dirty="0">
                          <a:effectLst/>
                        </a:rPr>
                        <a:t>Evaluación de color y contraste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56" marR="6735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400" u="sng" dirty="0">
                          <a:effectLst/>
                          <a:hlinkClick r:id="rId11"/>
                        </a:rPr>
                        <a:t>http://www.visionaustralia.org.au/info.aspx?page=628</a:t>
                      </a:r>
                      <a:r>
                        <a:rPr lang="es-ES" sz="1400" dirty="0">
                          <a:effectLst/>
                        </a:rPr>
                        <a:t> 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56" marR="67356" marT="0" marB="0"/>
                </a:tc>
              </a:tr>
              <a:tr h="3441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400">
                          <a:effectLst/>
                        </a:rPr>
                        <a:t>CCA</a:t>
                      </a:r>
                      <a:endParaRPr lang="es-E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56" marR="6735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400">
                          <a:effectLst/>
                        </a:rPr>
                        <a:t>Evaluación de color y contraste</a:t>
                      </a:r>
                      <a:endParaRPr lang="es-E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56" marR="6735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400" u="sng" dirty="0">
                          <a:effectLst/>
                          <a:hlinkClick r:id="rId12"/>
                        </a:rPr>
                        <a:t>http://www.paciellogroup.com/resources/contrast-analyser.html</a:t>
                      </a:r>
                      <a:r>
                        <a:rPr lang="es-ES" sz="1400" dirty="0">
                          <a:effectLst/>
                        </a:rPr>
                        <a:t> </a:t>
                      </a:r>
                      <a:endParaRPr lang="es-E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356" marR="67356" marT="0" marB="0"/>
                </a:tc>
              </a:tr>
            </a:tbl>
          </a:graphicData>
        </a:graphic>
      </p:graphicFrame>
      <p:sp>
        <p:nvSpPr>
          <p:cNvPr id="2" name="1 CuadroTexto"/>
          <p:cNvSpPr txBox="1"/>
          <p:nvPr/>
        </p:nvSpPr>
        <p:spPr>
          <a:xfrm>
            <a:off x="468313" y="6270411"/>
            <a:ext cx="49359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1200" dirty="0"/>
              <a:t>Otras: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s-ES" sz="1200" dirty="0">
                <a:hlinkClick r:id="rId13"/>
              </a:rPr>
              <a:t>http://www.w3.org/WAI/ER/tools/complete</a:t>
            </a:r>
            <a:endParaRPr lang="es-ES" sz="12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s-ES" sz="1200" dirty="0">
                <a:hlinkClick r:id="rId14"/>
              </a:rPr>
              <a:t>http://www.inteco.es/file/bpoTr1nHdoguB2ZrJ-Xl7g</a:t>
            </a:r>
            <a:endParaRPr lang="es-ES" sz="1200" dirty="0"/>
          </a:p>
          <a:p>
            <a:pPr>
              <a:defRPr/>
            </a:pP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2800" dirty="0" smtClean="0">
                <a:latin typeface="Arial" charset="0"/>
                <a:cs typeface="Arial" charset="0"/>
              </a:rPr>
              <a:t>Evaluación de la accesibilidad de sitios web</a:t>
            </a:r>
            <a:br>
              <a:rPr lang="es-ES_tradnl" sz="2800" dirty="0" smtClean="0">
                <a:latin typeface="Arial" charset="0"/>
                <a:cs typeface="Arial" charset="0"/>
              </a:rPr>
            </a:br>
            <a:r>
              <a:rPr lang="es-ES_tradnl" sz="2800" dirty="0" smtClean="0">
                <a:latin typeface="Arial" charset="0"/>
                <a:cs typeface="Arial" charset="0"/>
              </a:rPr>
              <a:t>Ejemplo: Universidad de Alcalá</a:t>
            </a:r>
            <a:endParaRPr lang="es-ES" sz="2800" dirty="0" smtClean="0">
              <a:latin typeface="Arial" charset="0"/>
              <a:cs typeface="Arial" charset="0"/>
            </a:endParaRPr>
          </a:p>
        </p:txBody>
      </p:sp>
      <p:sp>
        <p:nvSpPr>
          <p:cNvPr id="35843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8E8372A-8E45-46CC-B601-09869CCC8F60}" type="slidenum">
              <a:rPr lang="es-ES" sz="1400" smtClean="0">
                <a:latin typeface="Arial" charset="0"/>
                <a:cs typeface="Arial" charset="0"/>
              </a:rPr>
              <a:pPr/>
              <a:t>49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pic>
        <p:nvPicPr>
          <p:cNvPr id="4" name="Imagen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" y="1862137"/>
            <a:ext cx="90011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800" dirty="0"/>
              <a:t>Ejemplo de contenido no accesible</a:t>
            </a:r>
            <a:br>
              <a:rPr lang="es-ES_tradnl" sz="2800" dirty="0"/>
            </a:br>
            <a:r>
              <a:rPr lang="es-ES_tradnl" sz="2800" dirty="0"/>
              <a:t>Problemas para usuarios con discapacidad visual</a:t>
            </a:r>
            <a:endParaRPr lang="es-ES" sz="2800" dirty="0"/>
          </a:p>
        </p:txBody>
      </p:sp>
      <p:sp>
        <p:nvSpPr>
          <p:cNvPr id="8" name="2 Marcador de contenido"/>
          <p:cNvSpPr>
            <a:spLocks noGrp="1"/>
          </p:cNvSpPr>
          <p:nvPr>
            <p:ph sz="quarter" idx="4294967295"/>
          </p:nvPr>
        </p:nvSpPr>
        <p:spPr>
          <a:xfrm>
            <a:off x="539553" y="1700808"/>
            <a:ext cx="3312367" cy="439248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s-ES_tradnl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</a:t>
            </a:r>
          </a:p>
          <a:p>
            <a:pPr>
              <a:defRPr/>
            </a:pPr>
            <a:r>
              <a:rPr lang="es-ES_tradnl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pulsa el círculo verde comenzará el curso</a:t>
            </a:r>
          </a:p>
          <a:p>
            <a:pPr>
              <a:defRPr/>
            </a:pPr>
            <a:r>
              <a:rPr lang="es-ES_tradnl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pulsa el círculo rojo se eliminará el curso</a:t>
            </a:r>
          </a:p>
        </p:txBody>
      </p:sp>
      <p:sp>
        <p:nvSpPr>
          <p:cNvPr id="9" name="1 Elipse"/>
          <p:cNvSpPr/>
          <p:nvPr/>
        </p:nvSpPr>
        <p:spPr>
          <a:xfrm>
            <a:off x="827584" y="4797152"/>
            <a:ext cx="1008112" cy="864096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4 Elipse"/>
          <p:cNvSpPr/>
          <p:nvPr/>
        </p:nvSpPr>
        <p:spPr>
          <a:xfrm>
            <a:off x="2555776" y="4797152"/>
            <a:ext cx="1008112" cy="864096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3 CuadroTexto"/>
          <p:cNvSpPr txBox="1"/>
          <p:nvPr/>
        </p:nvSpPr>
        <p:spPr>
          <a:xfrm>
            <a:off x="4211960" y="3356992"/>
            <a:ext cx="4725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0" dirty="0" smtClean="0">
                <a:solidFill>
                  <a:srgbClr val="000000"/>
                </a:solidFill>
                <a:latin typeface="+mn-lt"/>
              </a:rPr>
              <a:t>Problema si no se distinguen colores</a:t>
            </a:r>
          </a:p>
          <a:p>
            <a:r>
              <a:rPr lang="es-ES" sz="2400" b="0" dirty="0" smtClean="0">
                <a:solidFill>
                  <a:srgbClr val="000000"/>
                </a:solidFill>
                <a:latin typeface="+mn-lt"/>
              </a:rPr>
              <a:t>(Daltonismo)</a:t>
            </a:r>
            <a:endParaRPr lang="en-US" sz="2400" b="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51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2800" dirty="0" smtClean="0">
                <a:latin typeface="Arial" charset="0"/>
                <a:cs typeface="Arial" charset="0"/>
              </a:rPr>
              <a:t>Evaluación de la accesibilidad de sitios web</a:t>
            </a:r>
            <a:br>
              <a:rPr lang="es-ES_tradnl" sz="2800" dirty="0" smtClean="0">
                <a:latin typeface="Arial" charset="0"/>
                <a:cs typeface="Arial" charset="0"/>
              </a:rPr>
            </a:br>
            <a:r>
              <a:rPr lang="es-ES_tradnl" sz="2800" dirty="0" smtClean="0">
                <a:latin typeface="Arial" charset="0"/>
                <a:cs typeface="Arial" charset="0"/>
              </a:rPr>
              <a:t>Ejemplo: Universidad de Alcalá</a:t>
            </a:r>
            <a:endParaRPr lang="es-ES" sz="2800" dirty="0" smtClean="0">
              <a:latin typeface="Arial" charset="0"/>
              <a:cs typeface="Arial" charset="0"/>
            </a:endParaRPr>
          </a:p>
        </p:txBody>
      </p:sp>
      <p:sp>
        <p:nvSpPr>
          <p:cNvPr id="35843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8E8372A-8E45-46CC-B601-09869CCC8F60}" type="slidenum">
              <a:rPr lang="es-ES" sz="1400" smtClean="0">
                <a:latin typeface="Arial" charset="0"/>
                <a:cs typeface="Arial" charset="0"/>
              </a:rPr>
              <a:pPr/>
              <a:t>50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34" y="1484784"/>
            <a:ext cx="7557990" cy="502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5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2800" dirty="0" smtClean="0">
                <a:latin typeface="Arial" charset="0"/>
                <a:cs typeface="Arial" charset="0"/>
              </a:rPr>
              <a:t>Evaluación de la accesibilidad de sitios web</a:t>
            </a:r>
            <a:br>
              <a:rPr lang="es-ES_tradnl" sz="2800" dirty="0" smtClean="0">
                <a:latin typeface="Arial" charset="0"/>
                <a:cs typeface="Arial" charset="0"/>
              </a:rPr>
            </a:br>
            <a:r>
              <a:rPr lang="es-ES_tradnl" sz="2800" dirty="0" smtClean="0">
                <a:latin typeface="Arial" charset="0"/>
                <a:cs typeface="Arial" charset="0"/>
              </a:rPr>
              <a:t>Ejemplo: Universidad de Alcalá</a:t>
            </a:r>
            <a:endParaRPr lang="es-ES" sz="2800" dirty="0" smtClean="0">
              <a:latin typeface="Arial" charset="0"/>
              <a:cs typeface="Arial" charset="0"/>
            </a:endParaRPr>
          </a:p>
        </p:txBody>
      </p:sp>
      <p:sp>
        <p:nvSpPr>
          <p:cNvPr id="35843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8E8372A-8E45-46CC-B601-09869CCC8F60}" type="slidenum">
              <a:rPr lang="es-ES" sz="1400" smtClean="0">
                <a:latin typeface="Arial" charset="0"/>
                <a:cs typeface="Arial" charset="0"/>
              </a:rPr>
              <a:pPr/>
              <a:t>51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pic>
        <p:nvPicPr>
          <p:cNvPr id="2" name="Imagen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8" y="1323798"/>
            <a:ext cx="9563422" cy="473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2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2800" dirty="0" smtClean="0">
                <a:latin typeface="Arial" charset="0"/>
                <a:cs typeface="Arial" charset="0"/>
              </a:rPr>
              <a:t>Evaluación de la accesibilidad de sitios web</a:t>
            </a:r>
            <a:br>
              <a:rPr lang="es-ES_tradnl" sz="2800" dirty="0" smtClean="0">
                <a:latin typeface="Arial" charset="0"/>
                <a:cs typeface="Arial" charset="0"/>
              </a:rPr>
            </a:br>
            <a:r>
              <a:rPr lang="es-ES_tradnl" sz="2800" dirty="0" smtClean="0">
                <a:latin typeface="Arial" charset="0"/>
                <a:cs typeface="Arial" charset="0"/>
              </a:rPr>
              <a:t>Ejemplo: Universidad de Alcalá</a:t>
            </a:r>
            <a:endParaRPr lang="es-ES" sz="2800" dirty="0" smtClean="0">
              <a:latin typeface="Arial" charset="0"/>
              <a:cs typeface="Arial" charset="0"/>
            </a:endParaRPr>
          </a:p>
        </p:txBody>
      </p:sp>
      <p:sp>
        <p:nvSpPr>
          <p:cNvPr id="35843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8E8372A-8E45-46CC-B601-09869CCC8F60}" type="slidenum">
              <a:rPr lang="es-ES" sz="1400" smtClean="0">
                <a:latin typeface="Arial" charset="0"/>
                <a:cs typeface="Arial" charset="0"/>
              </a:rPr>
              <a:pPr/>
              <a:t>52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12776"/>
            <a:ext cx="3672408" cy="1818024"/>
          </a:xfrm>
          <a:prstGeom prst="rect">
            <a:avLst/>
          </a:prstGeom>
        </p:spPr>
      </p:pic>
      <p:pic>
        <p:nvPicPr>
          <p:cNvPr id="4" name="Imagen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3410557"/>
            <a:ext cx="9028813" cy="227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3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2800" dirty="0" smtClean="0">
                <a:latin typeface="Arial" charset="0"/>
                <a:cs typeface="Arial" charset="0"/>
              </a:rPr>
              <a:t>Evaluación de la accesibilidad de sitios web</a:t>
            </a:r>
            <a:br>
              <a:rPr lang="es-ES_tradnl" sz="2800" dirty="0" smtClean="0">
                <a:latin typeface="Arial" charset="0"/>
                <a:cs typeface="Arial" charset="0"/>
              </a:rPr>
            </a:br>
            <a:r>
              <a:rPr lang="es-ES_tradnl" sz="2800" dirty="0" smtClean="0">
                <a:latin typeface="Arial" charset="0"/>
                <a:cs typeface="Arial" charset="0"/>
              </a:rPr>
              <a:t>Ejemplo: Universidad de Alcalá</a:t>
            </a:r>
            <a:endParaRPr lang="es-ES" sz="2800" dirty="0" smtClean="0">
              <a:latin typeface="Arial" charset="0"/>
              <a:cs typeface="Arial" charset="0"/>
            </a:endParaRPr>
          </a:p>
        </p:txBody>
      </p:sp>
      <p:sp>
        <p:nvSpPr>
          <p:cNvPr id="35843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8E8372A-8E45-46CC-B601-09869CCC8F60}" type="slidenum">
              <a:rPr lang="es-ES" sz="1400" smtClean="0">
                <a:latin typeface="Arial" charset="0"/>
                <a:cs typeface="Arial" charset="0"/>
              </a:rPr>
              <a:pPr/>
              <a:t>53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pic>
        <p:nvPicPr>
          <p:cNvPr id="3" name="Imagen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84784"/>
            <a:ext cx="876446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2800" dirty="0" smtClean="0">
                <a:latin typeface="Arial" charset="0"/>
                <a:cs typeface="Arial" charset="0"/>
              </a:rPr>
              <a:t>Evaluación de la accesibilidad de sitios web</a:t>
            </a:r>
            <a:br>
              <a:rPr lang="es-ES_tradnl" sz="2800" dirty="0" smtClean="0">
                <a:latin typeface="Arial" charset="0"/>
                <a:cs typeface="Arial" charset="0"/>
              </a:rPr>
            </a:br>
            <a:r>
              <a:rPr lang="es-ES_tradnl" sz="2800" dirty="0" smtClean="0">
                <a:latin typeface="Arial" charset="0"/>
                <a:cs typeface="Arial" charset="0"/>
              </a:rPr>
              <a:t>Ejemplo: Universidad Continental</a:t>
            </a:r>
            <a:endParaRPr lang="es-ES" sz="2800" dirty="0" smtClean="0">
              <a:latin typeface="Arial" charset="0"/>
              <a:cs typeface="Arial" charset="0"/>
            </a:endParaRPr>
          </a:p>
        </p:txBody>
      </p:sp>
      <p:sp>
        <p:nvSpPr>
          <p:cNvPr id="35843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8E8372A-8E45-46CC-B601-09869CCC8F60}" type="slidenum">
              <a:rPr lang="es-ES" sz="1400" smtClean="0">
                <a:latin typeface="Arial" charset="0"/>
                <a:cs typeface="Arial" charset="0"/>
              </a:rPr>
              <a:pPr/>
              <a:t>54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pic>
        <p:nvPicPr>
          <p:cNvPr id="2" name="Imagen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4" y="2005012"/>
            <a:ext cx="8876708" cy="315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7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2800" dirty="0" smtClean="0">
                <a:latin typeface="Arial" charset="0"/>
                <a:cs typeface="Arial" charset="0"/>
              </a:rPr>
              <a:t>Evaluación de la accesibilidad de sitios web</a:t>
            </a:r>
            <a:br>
              <a:rPr lang="es-ES_tradnl" sz="2800" dirty="0" smtClean="0">
                <a:latin typeface="Arial" charset="0"/>
                <a:cs typeface="Arial" charset="0"/>
              </a:rPr>
            </a:br>
            <a:r>
              <a:rPr lang="es-ES_tradnl" sz="2800" dirty="0" smtClean="0">
                <a:latin typeface="Arial" charset="0"/>
                <a:cs typeface="Arial" charset="0"/>
              </a:rPr>
              <a:t>Ejemplo: Universidad Continental</a:t>
            </a:r>
            <a:endParaRPr lang="es-ES" sz="2800" dirty="0" smtClean="0">
              <a:latin typeface="Arial" charset="0"/>
              <a:cs typeface="Arial" charset="0"/>
            </a:endParaRPr>
          </a:p>
        </p:txBody>
      </p:sp>
      <p:sp>
        <p:nvSpPr>
          <p:cNvPr id="35843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8E8372A-8E45-46CC-B601-09869CCC8F60}" type="slidenum">
              <a:rPr lang="es-ES" sz="1400" smtClean="0">
                <a:latin typeface="Arial" charset="0"/>
                <a:cs typeface="Arial" charset="0"/>
              </a:rPr>
              <a:pPr/>
              <a:t>55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00" y="1340768"/>
            <a:ext cx="7732308" cy="534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0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600" dirty="0" smtClean="0">
                <a:latin typeface="Arial" charset="0"/>
                <a:cs typeface="Arial" charset="0"/>
              </a:rPr>
              <a:t>5. Evaluación de la accesibilidad de sitios web (Universidades)</a:t>
            </a:r>
            <a:endParaRPr lang="es-ES" sz="3600" dirty="0" smtClean="0">
              <a:latin typeface="Arial" charset="0"/>
              <a:cs typeface="Arial" charset="0"/>
            </a:endParaRPr>
          </a:p>
        </p:txBody>
      </p:sp>
      <p:sp>
        <p:nvSpPr>
          <p:cNvPr id="32771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2A092983-6487-4955-BF4A-ECFF0DA24B8C}" type="slidenum">
              <a:rPr lang="es-ES" sz="1400" smtClean="0">
                <a:latin typeface="Arial" charset="0"/>
                <a:cs typeface="Arial" charset="0"/>
              </a:rPr>
              <a:pPr/>
              <a:t>56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sp>
        <p:nvSpPr>
          <p:cNvPr id="32773" name="5 Marcador de número de diapositiva"/>
          <p:cNvSpPr txBox="1">
            <a:spLocks/>
          </p:cNvSpPr>
          <p:nvPr/>
        </p:nvSpPr>
        <p:spPr bwMode="auto">
          <a:xfrm>
            <a:off x="7081838" y="650081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/>
            <a:fld id="{E32EF9D1-0ED0-4FD2-AC64-5A88663DDEA6}" type="slidenum">
              <a:rPr lang="es-ES" sz="1400">
                <a:latin typeface="Arial" charset="0"/>
                <a:cs typeface="Arial" charset="0"/>
              </a:rPr>
              <a:pPr algn="r"/>
              <a:t>56</a:t>
            </a:fld>
            <a:endParaRPr lang="es-ES" sz="1400">
              <a:latin typeface="Arial" charset="0"/>
              <a:cs typeface="Arial" charset="0"/>
            </a:endParaRPr>
          </a:p>
        </p:txBody>
      </p:sp>
      <p:pic>
        <p:nvPicPr>
          <p:cNvPr id="3" name="Imagen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802854"/>
            <a:ext cx="6912768" cy="4362450"/>
          </a:xfrm>
          <a:prstGeom prst="rect">
            <a:avLst/>
          </a:prstGeom>
        </p:spPr>
      </p:pic>
      <p:pic>
        <p:nvPicPr>
          <p:cNvPr id="8194" name="Picture 2" descr="Imagen de la portada de la revi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78" y="2636912"/>
            <a:ext cx="207002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04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600" dirty="0" smtClean="0">
                <a:latin typeface="Arial" charset="0"/>
                <a:cs typeface="Arial" charset="0"/>
              </a:rPr>
              <a:t>5. Evaluación de la accesibilidad de sitios web (Universidades)</a:t>
            </a:r>
            <a:endParaRPr lang="es-ES" sz="3600" dirty="0" smtClean="0">
              <a:latin typeface="Arial" charset="0"/>
              <a:cs typeface="Arial" charset="0"/>
            </a:endParaRPr>
          </a:p>
        </p:txBody>
      </p:sp>
      <p:sp>
        <p:nvSpPr>
          <p:cNvPr id="32771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2A092983-6487-4955-BF4A-ECFF0DA24B8C}" type="slidenum">
              <a:rPr lang="es-ES" sz="1400" smtClean="0">
                <a:latin typeface="Arial" charset="0"/>
                <a:cs typeface="Arial" charset="0"/>
              </a:rPr>
              <a:pPr/>
              <a:t>57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sp>
        <p:nvSpPr>
          <p:cNvPr id="32773" name="5 Marcador de número de diapositiva"/>
          <p:cNvSpPr txBox="1">
            <a:spLocks/>
          </p:cNvSpPr>
          <p:nvPr/>
        </p:nvSpPr>
        <p:spPr bwMode="auto">
          <a:xfrm>
            <a:off x="7081838" y="650081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/>
            <a:fld id="{E32EF9D1-0ED0-4FD2-AC64-5A88663DDEA6}" type="slidenum">
              <a:rPr lang="es-ES" sz="1400">
                <a:latin typeface="Arial" charset="0"/>
                <a:cs typeface="Arial" charset="0"/>
              </a:rPr>
              <a:pPr algn="r"/>
              <a:t>57</a:t>
            </a:fld>
            <a:endParaRPr lang="es-ES" sz="1400">
              <a:latin typeface="Arial" charset="0"/>
              <a:cs typeface="Ari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6" y="1709737"/>
            <a:ext cx="8948160" cy="44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2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600" dirty="0" smtClean="0">
                <a:latin typeface="Arial" charset="0"/>
                <a:cs typeface="Arial" charset="0"/>
              </a:rPr>
              <a:t>5. Evaluación de la accesibilidad de sitios web (Universidades)</a:t>
            </a:r>
            <a:endParaRPr lang="es-ES" sz="3600" dirty="0" smtClean="0">
              <a:latin typeface="Arial" charset="0"/>
              <a:cs typeface="Arial" charset="0"/>
            </a:endParaRPr>
          </a:p>
        </p:txBody>
      </p:sp>
      <p:sp>
        <p:nvSpPr>
          <p:cNvPr id="32771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2A092983-6487-4955-BF4A-ECFF0DA24B8C}" type="slidenum">
              <a:rPr lang="es-ES" sz="1400" smtClean="0">
                <a:latin typeface="Arial" charset="0"/>
                <a:cs typeface="Arial" charset="0"/>
              </a:rPr>
              <a:pPr/>
              <a:t>58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sp>
        <p:nvSpPr>
          <p:cNvPr id="32773" name="5 Marcador de número de diapositiva"/>
          <p:cNvSpPr txBox="1">
            <a:spLocks/>
          </p:cNvSpPr>
          <p:nvPr/>
        </p:nvSpPr>
        <p:spPr bwMode="auto">
          <a:xfrm>
            <a:off x="7081838" y="650081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/>
            <a:fld id="{E32EF9D1-0ED0-4FD2-AC64-5A88663DDEA6}" type="slidenum">
              <a:rPr lang="es-ES" sz="1400">
                <a:latin typeface="Arial" charset="0"/>
                <a:cs typeface="Arial" charset="0"/>
              </a:rPr>
              <a:pPr algn="r"/>
              <a:t>58</a:t>
            </a:fld>
            <a:endParaRPr lang="es-ES" sz="1400">
              <a:latin typeface="Arial" charset="0"/>
              <a:cs typeface="Arial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8" y="2204864"/>
            <a:ext cx="8999498" cy="331695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8" y="1484784"/>
            <a:ext cx="9000000" cy="75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4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latin typeface="Arial" charset="0"/>
                <a:cs typeface="Arial" charset="0"/>
              </a:rPr>
              <a:t>6</a:t>
            </a:r>
            <a:r>
              <a:rPr lang="es-ES_tradnl" dirty="0" smtClean="0">
                <a:latin typeface="Arial" charset="0"/>
                <a:cs typeface="Arial" charset="0"/>
              </a:rPr>
              <a:t>. Conclusiones</a:t>
            </a:r>
            <a:endParaRPr lang="es-ES" dirty="0" smtClean="0">
              <a:latin typeface="Arial" charset="0"/>
              <a:cs typeface="Arial" charset="0"/>
            </a:endParaRPr>
          </a:p>
        </p:txBody>
      </p:sp>
      <p:sp>
        <p:nvSpPr>
          <p:cNvPr id="44035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1F631B67-FE87-4015-A683-A1D58EF81371}" type="slidenum">
              <a:rPr lang="es-ES" sz="1400" smtClean="0">
                <a:latin typeface="Arial" charset="0"/>
                <a:cs typeface="Arial" charset="0"/>
              </a:rPr>
              <a:pPr/>
              <a:t>59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500063" y="1699889"/>
            <a:ext cx="8248401" cy="4119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FontTx/>
              <a:buChar char="•"/>
              <a:defRPr/>
            </a:pPr>
            <a:r>
              <a:rPr lang="es-ES" sz="4000" dirty="0" smtClean="0">
                <a:latin typeface="Arial" charset="0"/>
              </a:rPr>
              <a:t>¿Por qué un hay que saber crear sitios web accesibles?</a:t>
            </a:r>
          </a:p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FontTx/>
              <a:buChar char="•"/>
              <a:defRPr/>
            </a:pPr>
            <a:endParaRPr lang="es-ES" sz="1400" dirty="0" smtClean="0">
              <a:latin typeface="Arial" charset="0"/>
            </a:endParaRPr>
          </a:p>
          <a:p>
            <a:pPr marL="1200150" lvl="1" indent="-742950" algn="just">
              <a:spcBef>
                <a:spcPct val="200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s-ES" sz="3600" i="1" dirty="0" smtClean="0">
                <a:solidFill>
                  <a:srgbClr val="C00000"/>
                </a:solidFill>
                <a:latin typeface="Arial" charset="0"/>
              </a:rPr>
              <a:t>Ampliar rango de usuarios</a:t>
            </a:r>
          </a:p>
          <a:p>
            <a:pPr marL="1200150" lvl="1" indent="-742950" algn="just">
              <a:spcBef>
                <a:spcPct val="200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s-ES" sz="3600" i="1" dirty="0" smtClean="0">
                <a:solidFill>
                  <a:srgbClr val="C00000"/>
                </a:solidFill>
                <a:latin typeface="Arial" charset="0"/>
              </a:rPr>
              <a:t>Evitar sanciones</a:t>
            </a:r>
          </a:p>
          <a:p>
            <a:pPr marL="1200150" lvl="1" indent="-742950">
              <a:spcBef>
                <a:spcPct val="200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s-ES" sz="3600" i="1" dirty="0" smtClean="0">
                <a:solidFill>
                  <a:srgbClr val="C00000"/>
                </a:solidFill>
                <a:latin typeface="Arial" charset="0"/>
              </a:rPr>
              <a:t>Mejorar las oportunidades laborales</a:t>
            </a:r>
          </a:p>
          <a:p>
            <a:pPr marL="1200150" lvl="1" indent="-742950" algn="just">
              <a:spcBef>
                <a:spcPct val="20000"/>
              </a:spcBef>
              <a:spcAft>
                <a:spcPts val="600"/>
              </a:spcAft>
              <a:buFont typeface="+mj-lt"/>
              <a:buAutoNum type="arabicPeriod"/>
              <a:defRPr/>
            </a:pPr>
            <a:endParaRPr lang="en-US" sz="4000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800" dirty="0"/>
              <a:t>Ejemplo de contenido no accesible</a:t>
            </a:r>
            <a:br>
              <a:rPr lang="es-ES_tradnl" sz="2800" dirty="0"/>
            </a:br>
            <a:r>
              <a:rPr lang="es-ES_tradnl" sz="2800" dirty="0"/>
              <a:t>Problemas para usuarios con discapacidad visual</a:t>
            </a:r>
            <a:endParaRPr lang="es-ES" sz="2800" dirty="0"/>
          </a:p>
        </p:txBody>
      </p:sp>
      <p:sp>
        <p:nvSpPr>
          <p:cNvPr id="8" name="2 Marcador de contenido"/>
          <p:cNvSpPr>
            <a:spLocks noGrp="1"/>
          </p:cNvSpPr>
          <p:nvPr>
            <p:ph sz="quarter" idx="4294967295"/>
          </p:nvPr>
        </p:nvSpPr>
        <p:spPr>
          <a:xfrm>
            <a:off x="539553" y="1700808"/>
            <a:ext cx="3312367" cy="439248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s-ES_tradnl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</a:t>
            </a:r>
          </a:p>
          <a:p>
            <a:pPr>
              <a:defRPr/>
            </a:pPr>
            <a:r>
              <a:rPr lang="es-ES_tradnl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pulsa el círculo verde comenzará el curso</a:t>
            </a:r>
          </a:p>
          <a:p>
            <a:pPr>
              <a:defRPr/>
            </a:pPr>
            <a:r>
              <a:rPr lang="es-ES_tradnl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pulsa el círculo rojo se eliminará el curso</a:t>
            </a:r>
          </a:p>
        </p:txBody>
      </p:sp>
      <p:sp>
        <p:nvSpPr>
          <p:cNvPr id="9" name="1 Elipse"/>
          <p:cNvSpPr/>
          <p:nvPr/>
        </p:nvSpPr>
        <p:spPr>
          <a:xfrm>
            <a:off x="827584" y="4797152"/>
            <a:ext cx="1008112" cy="864096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4 Elipse"/>
          <p:cNvSpPr/>
          <p:nvPr/>
        </p:nvSpPr>
        <p:spPr>
          <a:xfrm>
            <a:off x="2555776" y="4797152"/>
            <a:ext cx="1008112" cy="864096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 bwMode="auto">
          <a:xfrm>
            <a:off x="4716017" y="1700808"/>
            <a:ext cx="3312367" cy="43924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lang="es-ES" sz="2400">
                <a:solidFill>
                  <a:srgbClr val="003F75"/>
                </a:solidFill>
                <a:latin typeface="+mn-lt"/>
                <a:ea typeface="+mn-ea"/>
                <a:cs typeface="+mn-cs"/>
              </a:defRPr>
            </a:lvl1pPr>
            <a:lvl2pPr marL="284163" indent="-284163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lang="es-ES" sz="2000">
                <a:solidFill>
                  <a:srgbClr val="003F75"/>
                </a:solidFill>
                <a:latin typeface="+mn-lt"/>
                <a:ea typeface="+mn-ea"/>
                <a:cs typeface="+mn-cs"/>
              </a:defRPr>
            </a:lvl2pPr>
            <a:lvl3pPr marL="546100" indent="-227013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lang="es-ES" sz="2000">
                <a:solidFill>
                  <a:srgbClr val="003F75"/>
                </a:solidFill>
                <a:latin typeface="+mn-lt"/>
                <a:ea typeface="+mn-ea"/>
                <a:cs typeface="+mn-cs"/>
              </a:defRPr>
            </a:lvl3pPr>
            <a:lvl4pPr marL="808038" indent="-227013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lang="es-ES" sz="2000">
                <a:solidFill>
                  <a:srgbClr val="003F75"/>
                </a:solidFill>
                <a:latin typeface="+mn-lt"/>
                <a:ea typeface="+mn-ea"/>
                <a:cs typeface="+mn-cs"/>
              </a:defRPr>
            </a:lvl4pPr>
            <a:lvl5pPr marL="1074738" indent="-227013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lang="es-ES" sz="2000">
                <a:solidFill>
                  <a:srgbClr val="003F7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es-E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es-E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es-E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es-E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 typeface="Wingdings" pitchFamily="2" charset="2"/>
              <a:buNone/>
              <a:defRPr/>
            </a:pPr>
            <a:r>
              <a:rPr lang="es-ES_tradnl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</a:t>
            </a:r>
          </a:p>
          <a:p>
            <a:pPr>
              <a:defRPr/>
            </a:pPr>
            <a:r>
              <a:rPr lang="es-ES_tradnl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pulsa el círculo verde comenzará el curso</a:t>
            </a:r>
          </a:p>
          <a:p>
            <a:pPr>
              <a:defRPr/>
            </a:pPr>
            <a:r>
              <a:rPr lang="es-ES_tradnl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pulsa el círculo rojo se eliminará el curso</a:t>
            </a:r>
            <a:endParaRPr lang="es-ES_tradnl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6 Elipse"/>
          <p:cNvSpPr/>
          <p:nvPr/>
        </p:nvSpPr>
        <p:spPr>
          <a:xfrm>
            <a:off x="5004048" y="4797152"/>
            <a:ext cx="1008112" cy="864096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7 Elipse"/>
          <p:cNvSpPr/>
          <p:nvPr/>
        </p:nvSpPr>
        <p:spPr>
          <a:xfrm>
            <a:off x="6732240" y="4797152"/>
            <a:ext cx="1008112" cy="864096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3 CuadroTexto"/>
          <p:cNvSpPr txBox="1"/>
          <p:nvPr/>
        </p:nvSpPr>
        <p:spPr>
          <a:xfrm>
            <a:off x="4974697" y="5661248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Eliminar</a:t>
            </a:r>
            <a:endParaRPr lang="en-US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9 CuadroTexto"/>
          <p:cNvSpPr txBox="1"/>
          <p:nvPr/>
        </p:nvSpPr>
        <p:spPr>
          <a:xfrm>
            <a:off x="6588224" y="566124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Comenzar</a:t>
            </a:r>
            <a:endParaRPr lang="en-US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8 CuadroTexto"/>
          <p:cNvSpPr txBox="1"/>
          <p:nvPr/>
        </p:nvSpPr>
        <p:spPr>
          <a:xfrm>
            <a:off x="4644008" y="6152415"/>
            <a:ext cx="166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>
                <a:solidFill>
                  <a:srgbClr val="0070C0"/>
                </a:solidFill>
                <a:latin typeface="+mn-lt"/>
              </a:rPr>
              <a:t>Accesible </a:t>
            </a:r>
            <a:r>
              <a:rPr lang="es-ES" sz="2000" dirty="0" smtClean="0">
                <a:solidFill>
                  <a:srgbClr val="0070C0"/>
                </a:solidFill>
                <a:sym typeface="Wingdings" pitchFamily="2" charset="2"/>
              </a:rPr>
              <a:t>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7" name="11 CuadroTexto"/>
          <p:cNvSpPr txBox="1"/>
          <p:nvPr/>
        </p:nvSpPr>
        <p:spPr>
          <a:xfrm>
            <a:off x="1907704" y="6165304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>
                <a:solidFill>
                  <a:srgbClr val="0070C0"/>
                </a:solidFill>
                <a:latin typeface="+mn-lt"/>
              </a:rPr>
              <a:t>No accesible </a:t>
            </a:r>
            <a:r>
              <a:rPr lang="es-ES" sz="2000" dirty="0" smtClean="0">
                <a:solidFill>
                  <a:srgbClr val="0070C0"/>
                </a:solidFill>
                <a:sym typeface="Wingdings" pitchFamily="2" charset="2"/>
              </a:rPr>
              <a:t>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95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latin typeface="Arial" charset="0"/>
                <a:cs typeface="Arial" charset="0"/>
              </a:rPr>
              <a:t>6</a:t>
            </a:r>
            <a:r>
              <a:rPr lang="es-ES_tradnl" dirty="0" smtClean="0">
                <a:latin typeface="Arial" charset="0"/>
                <a:cs typeface="Arial" charset="0"/>
              </a:rPr>
              <a:t>. Conclusiones</a:t>
            </a:r>
            <a:endParaRPr lang="es-ES" dirty="0" smtClean="0">
              <a:latin typeface="Arial" charset="0"/>
              <a:cs typeface="Arial" charset="0"/>
            </a:endParaRPr>
          </a:p>
        </p:txBody>
      </p:sp>
      <p:sp>
        <p:nvSpPr>
          <p:cNvPr id="44035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1F631B67-FE87-4015-A683-A1D58EF81371}" type="slidenum">
              <a:rPr lang="es-ES" sz="1400" smtClean="0">
                <a:latin typeface="Arial" charset="0"/>
                <a:cs typeface="Arial" charset="0"/>
              </a:rPr>
              <a:pPr/>
              <a:t>60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500063" y="1339850"/>
            <a:ext cx="8143875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FontTx/>
              <a:buChar char="•"/>
              <a:defRPr/>
            </a:pPr>
            <a:r>
              <a:rPr lang="es-ES" sz="2000" dirty="0">
                <a:latin typeface="Arial" charset="0"/>
              </a:rPr>
              <a:t>Los </a:t>
            </a:r>
            <a:r>
              <a:rPr lang="es-ES" sz="2000" b="1" u="sng" dirty="0">
                <a:latin typeface="Arial" charset="0"/>
              </a:rPr>
              <a:t>estándares establecen marcos de referencia </a:t>
            </a:r>
            <a:r>
              <a:rPr lang="es-ES" sz="2000" dirty="0">
                <a:latin typeface="Arial" charset="0"/>
              </a:rPr>
              <a:t>que ayudan a diseñar sitios web accesibles y a evaluar la accesibilidad de sitios web ya existentes. </a:t>
            </a:r>
            <a:endParaRPr lang="es-ES" sz="2000" dirty="0" smtClean="0">
              <a:latin typeface="Arial" charset="0"/>
            </a:endParaRPr>
          </a:p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FontTx/>
              <a:buChar char="•"/>
              <a:defRPr/>
            </a:pPr>
            <a:endParaRPr lang="es-ES" sz="800" dirty="0">
              <a:latin typeface="Arial" charset="0"/>
            </a:endParaRPr>
          </a:p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FontTx/>
              <a:buChar char="•"/>
              <a:defRPr/>
            </a:pPr>
            <a:r>
              <a:rPr lang="es-ES" sz="2000" dirty="0">
                <a:latin typeface="Arial" charset="0"/>
              </a:rPr>
              <a:t>La accesibilidad </a:t>
            </a:r>
            <a:r>
              <a:rPr lang="es-ES" sz="2000" b="1" u="sng" dirty="0">
                <a:latin typeface="Arial" charset="0"/>
              </a:rPr>
              <a:t>beneficia a las personas </a:t>
            </a:r>
            <a:r>
              <a:rPr lang="es-ES" sz="2000" b="1" u="sng" dirty="0" smtClean="0">
                <a:latin typeface="Arial" charset="0"/>
              </a:rPr>
              <a:t>con discapacidad</a:t>
            </a:r>
            <a:r>
              <a:rPr lang="es-ES" sz="2000" dirty="0" smtClean="0">
                <a:latin typeface="Arial" charset="0"/>
              </a:rPr>
              <a:t>:</a:t>
            </a:r>
            <a:endParaRPr lang="es-ES" sz="2000" dirty="0">
              <a:latin typeface="Arial" charset="0"/>
            </a:endParaRPr>
          </a:p>
          <a:p>
            <a:pPr marL="914400" lvl="1" indent="-457200" algn="just">
              <a:spcBef>
                <a:spcPct val="20000"/>
              </a:spcBef>
              <a:spcAft>
                <a:spcPts val="600"/>
              </a:spcAft>
              <a:buFontTx/>
              <a:buChar char="•"/>
              <a:defRPr/>
            </a:pPr>
            <a:r>
              <a:rPr lang="es-ES" sz="2000" dirty="0">
                <a:latin typeface="Arial" charset="0"/>
              </a:rPr>
              <a:t>Discapacidades visuales. </a:t>
            </a:r>
          </a:p>
          <a:p>
            <a:pPr marL="914400" lvl="1" indent="-457200" algn="just">
              <a:spcBef>
                <a:spcPct val="20000"/>
              </a:spcBef>
              <a:spcAft>
                <a:spcPts val="600"/>
              </a:spcAft>
              <a:buFontTx/>
              <a:buChar char="•"/>
              <a:defRPr/>
            </a:pPr>
            <a:r>
              <a:rPr lang="es-ES" sz="2000" dirty="0">
                <a:latin typeface="Arial" charset="0"/>
              </a:rPr>
              <a:t>Discapacidades auditivas.</a:t>
            </a:r>
          </a:p>
          <a:p>
            <a:pPr marL="914400" lvl="1" indent="-457200" algn="just">
              <a:spcBef>
                <a:spcPct val="20000"/>
              </a:spcBef>
              <a:spcAft>
                <a:spcPts val="600"/>
              </a:spcAft>
              <a:buFontTx/>
              <a:buChar char="•"/>
              <a:defRPr/>
            </a:pPr>
            <a:r>
              <a:rPr lang="es-ES" sz="2000" dirty="0">
                <a:latin typeface="Arial" charset="0"/>
              </a:rPr>
              <a:t>Discapacidades físicas o motrices</a:t>
            </a:r>
            <a:r>
              <a:rPr lang="es-ES" sz="2000" dirty="0" smtClean="0">
                <a:latin typeface="Arial" charset="0"/>
              </a:rPr>
              <a:t>.</a:t>
            </a:r>
          </a:p>
          <a:p>
            <a:pPr marL="914400" lvl="1" indent="-457200" algn="just">
              <a:spcBef>
                <a:spcPct val="20000"/>
              </a:spcBef>
              <a:spcAft>
                <a:spcPts val="600"/>
              </a:spcAft>
              <a:buFontTx/>
              <a:buChar char="•"/>
              <a:defRPr/>
            </a:pPr>
            <a:endParaRPr lang="es-ES" sz="800" dirty="0">
              <a:latin typeface="Arial" charset="0"/>
            </a:endParaRPr>
          </a:p>
          <a:p>
            <a:pPr marL="457200" indent="-457200" algn="just">
              <a:spcBef>
                <a:spcPct val="20000"/>
              </a:spcBef>
              <a:spcAft>
                <a:spcPts val="600"/>
              </a:spcAft>
              <a:buFontTx/>
              <a:buChar char="•"/>
              <a:defRPr/>
            </a:pPr>
            <a:r>
              <a:rPr lang="es-ES" sz="2000" dirty="0">
                <a:latin typeface="Arial" charset="0"/>
              </a:rPr>
              <a:t>Pero también </a:t>
            </a:r>
            <a:r>
              <a:rPr lang="es-ES" sz="2000" b="1" u="sng" dirty="0">
                <a:latin typeface="Arial" charset="0"/>
              </a:rPr>
              <a:t>beneficia a otros grupos </a:t>
            </a:r>
            <a:r>
              <a:rPr lang="es-ES" sz="2000" dirty="0">
                <a:latin typeface="Arial" charset="0"/>
              </a:rPr>
              <a:t>como:</a:t>
            </a:r>
          </a:p>
          <a:p>
            <a:pPr marL="914400" lvl="1" indent="-457200" algn="just">
              <a:spcBef>
                <a:spcPct val="20000"/>
              </a:spcBef>
              <a:spcAft>
                <a:spcPts val="600"/>
              </a:spcAft>
              <a:buFontTx/>
              <a:buChar char="•"/>
              <a:defRPr/>
            </a:pPr>
            <a:r>
              <a:rPr lang="es-ES" sz="2000" dirty="0">
                <a:latin typeface="Arial" charset="0"/>
              </a:rPr>
              <a:t>Usuarios de edad avanzada.</a:t>
            </a:r>
          </a:p>
          <a:p>
            <a:pPr marL="914400" lvl="1" indent="-457200" algn="just">
              <a:spcBef>
                <a:spcPct val="20000"/>
              </a:spcBef>
              <a:spcAft>
                <a:spcPts val="600"/>
              </a:spcAft>
              <a:buFontTx/>
              <a:buChar char="•"/>
              <a:defRPr/>
            </a:pPr>
            <a:r>
              <a:rPr lang="es-ES" sz="2000" dirty="0">
                <a:latin typeface="Arial" charset="0"/>
              </a:rPr>
              <a:t>Usuarios que no dominen el idioma.</a:t>
            </a:r>
          </a:p>
          <a:p>
            <a:pPr marL="914400" lvl="1" indent="-457200" algn="just">
              <a:spcBef>
                <a:spcPct val="20000"/>
              </a:spcBef>
              <a:spcAft>
                <a:spcPts val="600"/>
              </a:spcAft>
              <a:buFontTx/>
              <a:buChar char="•"/>
              <a:defRPr/>
            </a:pPr>
            <a:r>
              <a:rPr lang="es-ES" sz="2000" dirty="0">
                <a:latin typeface="Arial" charset="0"/>
              </a:rPr>
              <a:t>Usuarios inexpertos o con dificultades en su entorno</a:t>
            </a:r>
            <a:r>
              <a:rPr lang="es-ES" sz="2000" dirty="0" smtClean="0">
                <a:latin typeface="Arial" charset="0"/>
              </a:rPr>
              <a:t>.</a:t>
            </a:r>
            <a:endParaRPr lang="es-E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263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latin typeface="Arial" charset="0"/>
                <a:cs typeface="Arial" charset="0"/>
              </a:rPr>
              <a:t>6</a:t>
            </a:r>
            <a:r>
              <a:rPr lang="es-ES_tradnl" dirty="0" smtClean="0">
                <a:latin typeface="Arial" charset="0"/>
                <a:cs typeface="Arial" charset="0"/>
              </a:rPr>
              <a:t>. Conclusiones</a:t>
            </a:r>
            <a:endParaRPr lang="es-ES" dirty="0" smtClean="0">
              <a:latin typeface="Arial" charset="0"/>
              <a:cs typeface="Arial" charset="0"/>
            </a:endParaRPr>
          </a:p>
        </p:txBody>
      </p:sp>
      <p:sp>
        <p:nvSpPr>
          <p:cNvPr id="44035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1F631B67-FE87-4015-A683-A1D58EF81371}" type="slidenum">
              <a:rPr lang="es-ES" sz="1400" smtClean="0">
                <a:latin typeface="Arial" charset="0"/>
                <a:cs typeface="Arial" charset="0"/>
              </a:rPr>
              <a:pPr/>
              <a:t>61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500063" y="2996952"/>
            <a:ext cx="8143875" cy="72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spcAft>
                <a:spcPts val="600"/>
              </a:spcAft>
              <a:defRPr/>
            </a:pPr>
            <a:r>
              <a:rPr lang="es-ES" sz="2000" i="1" dirty="0" smtClean="0">
                <a:solidFill>
                  <a:srgbClr val="FF0000"/>
                </a:solidFill>
                <a:latin typeface="Arial" charset="0"/>
              </a:rPr>
              <a:t>La </a:t>
            </a:r>
            <a:r>
              <a:rPr lang="es-ES" sz="2000" i="1" dirty="0">
                <a:solidFill>
                  <a:srgbClr val="FF0000"/>
                </a:solidFill>
                <a:latin typeface="Arial" charset="0"/>
              </a:rPr>
              <a:t>accesibilidad beneficia a TODOS</a:t>
            </a:r>
          </a:p>
          <a:p>
            <a:pPr marL="457200" indent="-457200" algn="just">
              <a:spcBef>
                <a:spcPct val="20000"/>
              </a:spcBef>
              <a:buFontTx/>
              <a:buChar char="•"/>
              <a:defRPr/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810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468313" y="1773238"/>
            <a:ext cx="8134350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s-ES" sz="4800">
                <a:latin typeface="Arial" charset="0"/>
              </a:rPr>
              <a:t/>
            </a:r>
            <a:br>
              <a:rPr lang="es-ES" sz="4800">
                <a:latin typeface="Arial" charset="0"/>
              </a:rPr>
            </a:br>
            <a:endParaRPr lang="es-ES" sz="4800"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33900" y="3660427"/>
            <a:ext cx="46101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_tradnl" sz="2000" dirty="0" smtClean="0"/>
              <a:t>José R. Hilera</a:t>
            </a:r>
            <a:br>
              <a:rPr lang="es-ES_tradnl" sz="2000" dirty="0" smtClean="0"/>
            </a:br>
            <a:r>
              <a:rPr lang="es-ES_tradnl" sz="2000" dirty="0" smtClean="0"/>
              <a:t>(jose.hilera@uah.es)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_tradnl" sz="2000" dirty="0" smtClean="0"/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_tradnl" sz="2000" i="1" dirty="0" smtClean="0">
                <a:solidFill>
                  <a:schemeClr val="accent2"/>
                </a:solidFill>
              </a:rPr>
              <a:t>Universidad de Alcalá</a:t>
            </a:r>
            <a:br>
              <a:rPr lang="es-ES_tradnl" sz="2000" i="1" dirty="0" smtClean="0">
                <a:solidFill>
                  <a:schemeClr val="accent2"/>
                </a:solidFill>
              </a:rPr>
            </a:br>
            <a:r>
              <a:rPr lang="es-ES_tradnl" sz="2000" i="1" dirty="0" smtClean="0">
                <a:solidFill>
                  <a:schemeClr val="accent2"/>
                </a:solidFill>
              </a:rPr>
              <a:t>(Alcalá de Henares, España)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s-ES_tradnl" sz="2000" b="1" i="1" dirty="0">
                <a:solidFill>
                  <a:srgbClr val="C00000"/>
                </a:solidFill>
                <a:hlinkClick r:id="rId2"/>
              </a:rPr>
              <a:t>(Posición 151-200, Ranking mundial ARWU </a:t>
            </a:r>
            <a:r>
              <a:rPr lang="es-ES_tradnl" sz="2000" b="1" i="1" dirty="0" smtClean="0">
                <a:solidFill>
                  <a:srgbClr val="C00000"/>
                </a:solidFill>
                <a:hlinkClick r:id="rId2"/>
              </a:rPr>
              <a:t>2013 en </a:t>
            </a:r>
            <a:r>
              <a:rPr lang="es-ES_tradnl" sz="2000" b="1" i="1" dirty="0" err="1" smtClean="0">
                <a:solidFill>
                  <a:srgbClr val="C00000"/>
                </a:solidFill>
                <a:hlinkClick r:id="rId2"/>
              </a:rPr>
              <a:t>Computer</a:t>
            </a:r>
            <a:r>
              <a:rPr lang="es-ES_tradnl" sz="2000" b="1" i="1" dirty="0" smtClean="0">
                <a:solidFill>
                  <a:srgbClr val="C00000"/>
                </a:solidFill>
                <a:hlinkClick r:id="rId2"/>
              </a:rPr>
              <a:t> </a:t>
            </a:r>
            <a:r>
              <a:rPr lang="es-ES_tradnl" sz="2000" b="1" i="1" dirty="0" err="1" smtClean="0">
                <a:solidFill>
                  <a:srgbClr val="C00000"/>
                </a:solidFill>
                <a:hlinkClick r:id="rId2"/>
              </a:rPr>
              <a:t>Science</a:t>
            </a:r>
            <a:r>
              <a:rPr lang="es-ES_tradnl" sz="2000" b="1" i="1" dirty="0" smtClean="0">
                <a:solidFill>
                  <a:srgbClr val="C00000"/>
                </a:solidFill>
                <a:hlinkClick r:id="rId2"/>
              </a:rPr>
              <a:t>)</a:t>
            </a:r>
            <a:endParaRPr lang="es-ES_tradnl" sz="2000" b="1" i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s-ES_tradnl" sz="2000" i="1" dirty="0" smtClean="0">
              <a:solidFill>
                <a:schemeClr val="accent2"/>
              </a:solidFill>
            </a:endParaRPr>
          </a:p>
        </p:txBody>
      </p:sp>
      <p:pic>
        <p:nvPicPr>
          <p:cNvPr id="45062" name="4 Imagen" descr="galeria_politecnico_1b.jp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3446115"/>
            <a:ext cx="36957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1 Título"/>
          <p:cNvSpPr txBox="1">
            <a:spLocks/>
          </p:cNvSpPr>
          <p:nvPr/>
        </p:nvSpPr>
        <p:spPr bwMode="auto">
          <a:xfrm>
            <a:off x="685800" y="2130425"/>
            <a:ext cx="77724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s-ES" sz="3200">
                <a:solidFill>
                  <a:srgbClr val="0E44A8"/>
                </a:solidFill>
                <a:latin typeface="Arial" charset="0"/>
                <a:cs typeface="Arial" charset="0"/>
              </a:rPr>
              <a:t>Gracias por su atención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800" dirty="0"/>
              <a:t>Ejemplo de contenido no accesible</a:t>
            </a:r>
            <a:br>
              <a:rPr lang="es-ES_tradnl" sz="2800" dirty="0"/>
            </a:br>
            <a:r>
              <a:rPr lang="es-ES_tradnl" sz="2800" dirty="0"/>
              <a:t>Problemas para usuarios con discapacidad </a:t>
            </a:r>
            <a:r>
              <a:rPr lang="es-ES_tradnl" sz="2800" dirty="0" smtClean="0"/>
              <a:t>motora</a:t>
            </a:r>
            <a:endParaRPr lang="es-ES" sz="2800" dirty="0"/>
          </a:p>
        </p:txBody>
      </p:sp>
      <p:sp>
        <p:nvSpPr>
          <p:cNvPr id="18" name="2 Marcador de contenido"/>
          <p:cNvSpPr>
            <a:spLocks noGrp="1"/>
          </p:cNvSpPr>
          <p:nvPr>
            <p:ph sz="quarter" idx="4294967295"/>
          </p:nvPr>
        </p:nvSpPr>
        <p:spPr>
          <a:xfrm>
            <a:off x="539553" y="1700808"/>
            <a:ext cx="3312367" cy="424847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s-ES_tradnl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</a:t>
            </a:r>
          </a:p>
          <a:p>
            <a:pPr>
              <a:defRPr/>
            </a:pPr>
            <a:r>
              <a:rPr lang="es-ES_tradnl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pulsa el círculo verde comenzará el curso</a:t>
            </a:r>
          </a:p>
          <a:p>
            <a:pPr>
              <a:defRPr/>
            </a:pPr>
            <a:r>
              <a:rPr lang="es-ES_tradnl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pulsa el círculo rojo se eliminará el curso</a:t>
            </a:r>
          </a:p>
        </p:txBody>
      </p:sp>
      <p:sp>
        <p:nvSpPr>
          <p:cNvPr id="19" name="1 Elipse"/>
          <p:cNvSpPr/>
          <p:nvPr/>
        </p:nvSpPr>
        <p:spPr>
          <a:xfrm>
            <a:off x="827584" y="4797152"/>
            <a:ext cx="1008112" cy="864096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4 Elipse"/>
          <p:cNvSpPr/>
          <p:nvPr/>
        </p:nvSpPr>
        <p:spPr>
          <a:xfrm>
            <a:off x="2555776" y="4797152"/>
            <a:ext cx="1008112" cy="864096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9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accel="50000" decel="5000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38889E-6 -0.03191 C 0.0158 -0.03191 0.02917 -0.01573 0.02917 0.00463 C 0.02917 0.02498 0.0158 0.04186 1.38889E-6 0.04186 C -0.01597 0.04186 -0.02847 0.02498 -0.02847 0.00463 C -0.02847 -0.01573 -0.01597 -0.03191 1.38889E-6 -0.03191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36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repeatCount="indefinite" accel="50000" decel="5000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88889E-6 -0.03145 C 0.01614 -0.03145 0.02968 -0.01758 0.02968 -0.00023 C 0.02968 0.01711 0.01614 0.03145 3.88889E-6 0.03145 C -0.01632 0.03145 -0.02934 0.01711 -0.02934 -0.00023 C -0.02934 -0.01758 -0.01632 -0.03145 3.88889E-6 -0.03145 Z " pathEditMode="relative" rAng="0" ptsTypes="fffff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800" dirty="0"/>
              <a:t>Ejemplo de contenido no accesible</a:t>
            </a:r>
            <a:br>
              <a:rPr lang="es-ES_tradnl" sz="2800" dirty="0"/>
            </a:br>
            <a:r>
              <a:rPr lang="es-ES_tradnl" sz="2800" dirty="0"/>
              <a:t>Problemas para usuarios con discapacidad </a:t>
            </a:r>
            <a:r>
              <a:rPr lang="es-ES_tradnl" sz="2800" dirty="0" smtClean="0"/>
              <a:t>motora</a:t>
            </a:r>
            <a:endParaRPr lang="es-ES" sz="2800" dirty="0"/>
          </a:p>
        </p:txBody>
      </p:sp>
      <p:sp>
        <p:nvSpPr>
          <p:cNvPr id="18" name="2 Marcador de contenido"/>
          <p:cNvSpPr>
            <a:spLocks noGrp="1"/>
          </p:cNvSpPr>
          <p:nvPr>
            <p:ph sz="quarter" idx="4294967295"/>
          </p:nvPr>
        </p:nvSpPr>
        <p:spPr>
          <a:xfrm>
            <a:off x="539553" y="1700808"/>
            <a:ext cx="3312367" cy="424847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s-ES_tradnl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</a:t>
            </a:r>
          </a:p>
          <a:p>
            <a:pPr>
              <a:defRPr/>
            </a:pPr>
            <a:r>
              <a:rPr lang="es-ES_tradnl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pulsa el círculo verde comenzará el curso</a:t>
            </a:r>
          </a:p>
          <a:p>
            <a:pPr>
              <a:defRPr/>
            </a:pPr>
            <a:r>
              <a:rPr lang="es-ES_tradnl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pulsa el círculo rojo se eliminará el curso</a:t>
            </a:r>
          </a:p>
        </p:txBody>
      </p:sp>
      <p:sp>
        <p:nvSpPr>
          <p:cNvPr id="19" name="1 Elipse"/>
          <p:cNvSpPr/>
          <p:nvPr/>
        </p:nvSpPr>
        <p:spPr>
          <a:xfrm>
            <a:off x="827584" y="4797152"/>
            <a:ext cx="1008112" cy="864096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4 Elipse"/>
          <p:cNvSpPr/>
          <p:nvPr/>
        </p:nvSpPr>
        <p:spPr>
          <a:xfrm>
            <a:off x="2555776" y="4797152"/>
            <a:ext cx="1008112" cy="864096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6 CuadroTexto"/>
          <p:cNvSpPr txBox="1"/>
          <p:nvPr/>
        </p:nvSpPr>
        <p:spPr>
          <a:xfrm>
            <a:off x="1907704" y="6165304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>
                <a:solidFill>
                  <a:srgbClr val="0070C0"/>
                </a:solidFill>
                <a:latin typeface="+mn-lt"/>
              </a:rPr>
              <a:t>No accesible </a:t>
            </a:r>
            <a:r>
              <a:rPr lang="es-ES" sz="2000" dirty="0" smtClean="0">
                <a:solidFill>
                  <a:srgbClr val="0070C0"/>
                </a:solidFill>
                <a:sym typeface="Wingdings" pitchFamily="2" charset="2"/>
              </a:rPr>
              <a:t>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 bwMode="auto">
          <a:xfrm>
            <a:off x="4620892" y="1732746"/>
            <a:ext cx="3312367" cy="42484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lang="es-ES" sz="2400">
                <a:solidFill>
                  <a:srgbClr val="003F75"/>
                </a:solidFill>
                <a:latin typeface="+mn-lt"/>
                <a:ea typeface="+mn-ea"/>
                <a:cs typeface="+mn-cs"/>
              </a:defRPr>
            </a:lvl1pPr>
            <a:lvl2pPr marL="284163" indent="-284163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lang="es-ES" sz="2000">
                <a:solidFill>
                  <a:srgbClr val="003F75"/>
                </a:solidFill>
                <a:latin typeface="+mn-lt"/>
                <a:ea typeface="+mn-ea"/>
                <a:cs typeface="+mn-cs"/>
              </a:defRPr>
            </a:lvl2pPr>
            <a:lvl3pPr marL="546100" indent="-227013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lang="es-ES" sz="2000">
                <a:solidFill>
                  <a:srgbClr val="003F75"/>
                </a:solidFill>
                <a:latin typeface="+mn-lt"/>
                <a:ea typeface="+mn-ea"/>
                <a:cs typeface="+mn-cs"/>
              </a:defRPr>
            </a:lvl3pPr>
            <a:lvl4pPr marL="808038" indent="-227013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lang="es-ES" sz="2000">
                <a:solidFill>
                  <a:srgbClr val="003F75"/>
                </a:solidFill>
                <a:latin typeface="+mn-lt"/>
                <a:ea typeface="+mn-ea"/>
                <a:cs typeface="+mn-cs"/>
              </a:defRPr>
            </a:lvl4pPr>
            <a:lvl5pPr marL="1074738" indent="-227013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lang="es-ES" sz="2000">
                <a:solidFill>
                  <a:srgbClr val="003F7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es-E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es-E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es-E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es-E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 typeface="Wingdings" pitchFamily="2" charset="2"/>
              <a:buNone/>
              <a:defRPr/>
            </a:pPr>
            <a:r>
              <a:rPr lang="es-ES_tradnl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</a:t>
            </a:r>
          </a:p>
          <a:p>
            <a:pPr>
              <a:defRPr/>
            </a:pPr>
            <a:r>
              <a:rPr lang="es-ES_tradnl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pulsa </a:t>
            </a:r>
            <a:r>
              <a:rPr lang="es-ES_tradnl" u="sng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aquí </a:t>
            </a:r>
            <a:r>
              <a:rPr lang="es-ES_tradnl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el círculo verde comenzará el curso</a:t>
            </a:r>
          </a:p>
          <a:p>
            <a:pPr>
              <a:defRPr/>
            </a:pPr>
            <a:r>
              <a:rPr lang="es-ES_tradnl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pulsa </a:t>
            </a:r>
            <a:r>
              <a:rPr lang="es-ES_tradnl" u="sng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aquí </a:t>
            </a:r>
            <a:r>
              <a:rPr lang="es-ES_tradnl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el círculo rojo se eliminará el curso</a:t>
            </a:r>
          </a:p>
        </p:txBody>
      </p:sp>
      <p:sp>
        <p:nvSpPr>
          <p:cNvPr id="23" name="8 Elipse"/>
          <p:cNvSpPr/>
          <p:nvPr/>
        </p:nvSpPr>
        <p:spPr>
          <a:xfrm>
            <a:off x="4908923" y="4829090"/>
            <a:ext cx="1008112" cy="864096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9 Elipse"/>
          <p:cNvSpPr/>
          <p:nvPr/>
        </p:nvSpPr>
        <p:spPr>
          <a:xfrm>
            <a:off x="6637115" y="4829090"/>
            <a:ext cx="1008112" cy="864096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10 CuadroTexto"/>
          <p:cNvSpPr txBox="1"/>
          <p:nvPr/>
        </p:nvSpPr>
        <p:spPr>
          <a:xfrm>
            <a:off x="4644008" y="6197242"/>
            <a:ext cx="1925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>
                <a:solidFill>
                  <a:srgbClr val="0070C0"/>
                </a:solidFill>
                <a:latin typeface="+mn-lt"/>
              </a:rPr>
              <a:t>Accesible… </a:t>
            </a:r>
            <a:r>
              <a:rPr lang="es-ES" sz="2000" dirty="0" smtClean="0">
                <a:solidFill>
                  <a:srgbClr val="0070C0"/>
                </a:solidFill>
                <a:latin typeface="+mn-lt"/>
                <a:sym typeface="Wingdings" pitchFamily="2" charset="2"/>
              </a:rPr>
              <a:t>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11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accel="50000" decel="5000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38889E-6 -0.03191 C 0.0158 -0.03191 0.02917 -0.01573 0.02917 0.00463 C 0.02917 0.02498 0.0158 0.04186 1.38889E-6 0.04186 C -0.01597 0.04186 -0.02847 0.02498 -0.02847 0.00463 C -0.02847 -0.01573 -0.01597 -0.03191 1.38889E-6 -0.03191 Z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36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repeatCount="indefinite" accel="50000" decel="5000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88889E-6 -0.03145 C 0.01614 -0.03145 0.02968 -0.01758 0.02968 -0.00023 C 0.02968 0.01711 0.01614 0.03145 3.88889E-6 0.03145 C -0.01632 0.03145 -0.02934 0.01711 -0.02934 -0.00023 C -0.02934 -0.01758 -0.01632 -0.03145 3.88889E-6 -0.03145 Z " pathEditMode="relative" rAng="0" ptsTypes="fffff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1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path" presetSubtype="0" repeatCount="indefinite" accel="50000" decel="5000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38889E-6 -0.03191 C 0.0158 -0.03191 0.02917 -0.01573 0.02917 0.00463 C 0.02917 0.02498 0.0158 0.04186 1.38889E-6 0.04186 C -0.01597 0.04186 -0.02847 0.02498 -0.02847 0.00463 C -0.02847 -0.01573 -0.01597 -0.03191 1.38889E-6 -0.03191 Z " pathEditMode="relative" rAng="0" ptsTypes="fffff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367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path" presetSubtype="0" repeatCount="indefinite" accel="50000" decel="5000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88889E-6 -0.03145 C 0.01614 -0.03145 0.02968 -0.01758 0.02968 -0.00023 C 0.02968 0.01711 0.01614 0.03145 3.88889E-6 0.03145 C -0.01632 0.03145 -0.02934 0.01711 -0.02934 -0.00023 C -0.02934 -0.01758 -0.01632 -0.03145 3.88889E-6 -0.03145 Z " pathEditMode="relative" rAng="0" ptsTypes="fffff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338" y="0"/>
            <a:ext cx="8406134" cy="1214438"/>
          </a:xfrm>
        </p:spPr>
        <p:txBody>
          <a:bodyPr/>
          <a:lstStyle/>
          <a:p>
            <a:r>
              <a:rPr lang="es-ES_tradnl" sz="2800" dirty="0"/>
              <a:t>Ejemplo de contenido no accesible</a:t>
            </a:r>
            <a:br>
              <a:rPr lang="es-ES_tradnl" sz="2800" dirty="0"/>
            </a:br>
            <a:r>
              <a:rPr lang="es-ES_tradnl" sz="2800" dirty="0"/>
              <a:t>Problemas para usuarios con discapacidad </a:t>
            </a:r>
            <a:r>
              <a:rPr lang="es-ES_tradnl" sz="2800" dirty="0" smtClean="0"/>
              <a:t>auditiva</a:t>
            </a:r>
            <a:endParaRPr lang="es-ES" sz="2800" dirty="0"/>
          </a:p>
        </p:txBody>
      </p:sp>
      <p:sp>
        <p:nvSpPr>
          <p:cNvPr id="8" name="2 Marcador de contenido"/>
          <p:cNvSpPr>
            <a:spLocks noGrp="1"/>
          </p:cNvSpPr>
          <p:nvPr>
            <p:ph sz="quarter" idx="4294967295"/>
          </p:nvPr>
        </p:nvSpPr>
        <p:spPr>
          <a:xfrm>
            <a:off x="539553" y="1628800"/>
            <a:ext cx="3312367" cy="4968552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  <a:defRPr/>
            </a:pPr>
            <a:r>
              <a:rPr lang="es-ES_tradnl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</a:t>
            </a:r>
          </a:p>
          <a:p>
            <a:pPr>
              <a:defRPr/>
            </a:pPr>
            <a:r>
              <a:rPr lang="es-ES_tradnl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pulsa el círculo con sonido de aplausos  comenzará el curso</a:t>
            </a:r>
          </a:p>
          <a:p>
            <a:pPr>
              <a:defRPr/>
            </a:pPr>
            <a:r>
              <a:rPr lang="es-ES_tradnl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pulsa el círculo con sonido de explosión se eliminará el curso</a:t>
            </a:r>
          </a:p>
        </p:txBody>
      </p:sp>
      <p:sp>
        <p:nvSpPr>
          <p:cNvPr id="9" name="1 Elipse">
            <a:hlinkHover r:id="" action="ppaction://noaction" highlightClick="1">
              <a:snd r:embed="rId2" name="explode.wav"/>
            </a:hlinkHover>
          </p:cNvPr>
          <p:cNvSpPr/>
          <p:nvPr/>
        </p:nvSpPr>
        <p:spPr>
          <a:xfrm>
            <a:off x="827584" y="5661248"/>
            <a:ext cx="1008112" cy="864096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4 Elipse">
            <a:hlinkHover r:id="" action="ppaction://noaction" highlightClick="1">
              <a:snd r:embed="rId3" name="applause.wav"/>
            </a:hlinkHover>
          </p:cNvPr>
          <p:cNvSpPr/>
          <p:nvPr/>
        </p:nvSpPr>
        <p:spPr>
          <a:xfrm>
            <a:off x="2555776" y="5661248"/>
            <a:ext cx="1008112" cy="864096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7605</TotalTime>
  <Words>2859</Words>
  <Application>Microsoft Office PowerPoint</Application>
  <PresentationFormat>Presentación en pantalla (4:3)</PresentationFormat>
  <Paragraphs>524</Paragraphs>
  <Slides>62</Slides>
  <Notes>5</Notes>
  <HiddenSlides>1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62</vt:i4>
      </vt:variant>
    </vt:vector>
  </HeadingPairs>
  <TitlesOfParts>
    <vt:vector size="71" baseType="lpstr">
      <vt:lpstr>SimSun</vt:lpstr>
      <vt:lpstr>Arial</vt:lpstr>
      <vt:lpstr>Calibri</vt:lpstr>
      <vt:lpstr>Courier New</vt:lpstr>
      <vt:lpstr>Times New Roman</vt:lpstr>
      <vt:lpstr>Verdana</vt:lpstr>
      <vt:lpstr>Wingdings</vt:lpstr>
      <vt:lpstr>1_Diseño personalizado</vt:lpstr>
      <vt:lpstr>Diseño personalizado</vt:lpstr>
      <vt:lpstr>Estándares de ACCESIBILIDAD WEB</vt:lpstr>
      <vt:lpstr>Contenido</vt:lpstr>
      <vt:lpstr>1. Introducción</vt:lpstr>
      <vt:lpstr>Ejemplo de contenido no accesible Problemas para usuarios con discapacidad visual</vt:lpstr>
      <vt:lpstr>Ejemplo de contenido no accesible Problemas para usuarios con discapacidad visual</vt:lpstr>
      <vt:lpstr>Ejemplo de contenido no accesible Problemas para usuarios con discapacidad visual</vt:lpstr>
      <vt:lpstr>Ejemplo de contenido no accesible Problemas para usuarios con discapacidad motora</vt:lpstr>
      <vt:lpstr>Ejemplo de contenido no accesible Problemas para usuarios con discapacidad motora</vt:lpstr>
      <vt:lpstr>Ejemplo de contenido no accesible Problemas para usuarios con discapacidad auditiva</vt:lpstr>
      <vt:lpstr>Ejemplo de contenido no accesible Problemas para usuarios con discapacidad auditiva</vt:lpstr>
      <vt:lpstr>Ejemplo de contenido no accesible Problemas para usuarios con discapacidad auditiva</vt:lpstr>
      <vt:lpstr>Ejemplo de contenido no accesible Problemas para usuarios con discapacidad auditiva</vt:lpstr>
      <vt:lpstr>1. Introducción</vt:lpstr>
      <vt:lpstr>1. Introducción</vt:lpstr>
      <vt:lpstr>1. Introducción</vt:lpstr>
      <vt:lpstr>2. Organizaciones de estandarización sobre accesibilidad web</vt:lpstr>
      <vt:lpstr>2. Organizaciones de estandarización sobre accesibilidad web</vt:lpstr>
      <vt:lpstr>3. Estándares de accesibilidad web (W3C)</vt:lpstr>
      <vt:lpstr>3. Estándares de accesibilidad web</vt:lpstr>
      <vt:lpstr>4. Legislación sobre accesibilidad web</vt:lpstr>
      <vt:lpstr>5. Análisis de la accesibilidad de contenidos Web</vt:lpstr>
      <vt:lpstr>WCAG 2.0 Principios básicos</vt:lpstr>
      <vt:lpstr>WCAG 2.0</vt:lpstr>
      <vt:lpstr>WCAG 2.0</vt:lpstr>
      <vt:lpstr>WCAG 2.0</vt:lpstr>
      <vt:lpstr>WCAG 2.0</vt:lpstr>
      <vt:lpstr>WCAG 2.0</vt:lpstr>
      <vt:lpstr>WCAG 2.0</vt:lpstr>
      <vt:lpstr>Para entender los ejemplos Concepto de página web</vt:lpstr>
      <vt:lpstr>Para entender los ejemplos Código HTML de una página web</vt:lpstr>
      <vt:lpstr>WCAG 2.0 Ejemplo de criterio de conformidad “PERCEPTIBLE”</vt:lpstr>
      <vt:lpstr>WCAG 2.0 Ejemplo de criterio de conformidad “OPERABLE”</vt:lpstr>
      <vt:lpstr>WCAG 2.0 Ejemplo de criterio de conformidad “OPERABLE”</vt:lpstr>
      <vt:lpstr>WCAG 2.0 Ejemplo de criterio de conformidad “COMPRENSIBLE”</vt:lpstr>
      <vt:lpstr>WCAG 2.0 Ejemplo de criterio de conformidad “ROBUSTO”</vt:lpstr>
      <vt:lpstr>WCAG 2.0  Ejemplo de “no accesible” a “accesible”</vt:lpstr>
      <vt:lpstr>Ejemplo de “no accesible” a “accesible”   Error en texto alternativo de una imagen</vt:lpstr>
      <vt:lpstr>Ejemplo de “no accesible” a “accesible”   Error en texto alternativo (solución)</vt:lpstr>
      <vt:lpstr>Ejemplo de “no accesible” a “accesible”   Error en enlace no visualizado</vt:lpstr>
      <vt:lpstr>Ejemplo de “no accesible” a “accesible”   Error en enlace no visualizado (solución)</vt:lpstr>
      <vt:lpstr>Ejemplo de “no accesible” a “accesible”   Error en secuencia de lectura</vt:lpstr>
      <vt:lpstr>Ejemplo de “no accesible” a “accesible”   Error en secuencia de lectura (solución)</vt:lpstr>
      <vt:lpstr>Ejemplo de “no accesible” a “accesible”   Error en enlace</vt:lpstr>
      <vt:lpstr>Ejemplo de “no accesible” a “accesible”   Error en enlace (solución)</vt:lpstr>
      <vt:lpstr>Ejemplo de “no accesible” a “accesible” Versión accesible</vt:lpstr>
      <vt:lpstr>5. Evaluación de la accesibilidad de sitios web (Herramientas de evaluación automática)</vt:lpstr>
      <vt:lpstr>5. Evaluación de la accesibilidad de sitios web (Herramientas de evaluación automática)</vt:lpstr>
      <vt:lpstr>5. Evaluación de la accesibilidad de sitios web (Herramientas de evaluación automática)</vt:lpstr>
      <vt:lpstr>Evaluación de la accesibilidad de sitios web Ejemplo: Universidad de Alcalá</vt:lpstr>
      <vt:lpstr>Evaluación de la accesibilidad de sitios web Ejemplo: Universidad de Alcalá</vt:lpstr>
      <vt:lpstr>Evaluación de la accesibilidad de sitios web Ejemplo: Universidad de Alcalá</vt:lpstr>
      <vt:lpstr>Evaluación de la accesibilidad de sitios web Ejemplo: Universidad de Alcalá</vt:lpstr>
      <vt:lpstr>Evaluación de la accesibilidad de sitios web Ejemplo: Universidad de Alcalá</vt:lpstr>
      <vt:lpstr>Evaluación de la accesibilidad de sitios web Ejemplo: Universidad Continental</vt:lpstr>
      <vt:lpstr>Evaluación de la accesibilidad de sitios web Ejemplo: Universidad Continental</vt:lpstr>
      <vt:lpstr>5. Evaluación de la accesibilidad de sitios web (Universidades)</vt:lpstr>
      <vt:lpstr>5. Evaluación de la accesibilidad de sitios web (Universidades)</vt:lpstr>
      <vt:lpstr>5. Evaluación de la accesibilidad de sitios web (Universidades)</vt:lpstr>
      <vt:lpstr>6. Conclusiones</vt:lpstr>
      <vt:lpstr>6. Conclusiones</vt:lpstr>
      <vt:lpstr>6. Conclusiones</vt:lpstr>
      <vt:lpstr>Presentación de PowerPoint</vt:lpstr>
    </vt:vector>
  </TitlesOfParts>
  <Company>EDVI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EDVI</dc:creator>
  <cp:lastModifiedBy>jose</cp:lastModifiedBy>
  <cp:revision>608</cp:revision>
  <dcterms:created xsi:type="dcterms:W3CDTF">2006-10-03T06:48:05Z</dcterms:created>
  <dcterms:modified xsi:type="dcterms:W3CDTF">2014-02-09T18:28:21Z</dcterms:modified>
</cp:coreProperties>
</file>