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9" r:id="rId2"/>
  </p:sldMasterIdLst>
  <p:notesMasterIdLst>
    <p:notesMasterId r:id="rId10"/>
  </p:notesMasterIdLst>
  <p:handoutMasterIdLst>
    <p:handoutMasterId r:id="rId11"/>
  </p:handoutMasterIdLst>
  <p:sldIdLst>
    <p:sldId id="479" r:id="rId3"/>
    <p:sldId id="480" r:id="rId4"/>
    <p:sldId id="472" r:id="rId5"/>
    <p:sldId id="473" r:id="rId6"/>
    <p:sldId id="474" r:id="rId7"/>
    <p:sldId id="475" r:id="rId8"/>
    <p:sldId id="476" r:id="rId9"/>
  </p:sldIdLst>
  <p:sldSz cx="9144000" cy="6858000" type="screen4x3"/>
  <p:notesSz cx="6669088" cy="9928225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8" autoAdjust="0"/>
    <p:restoredTop sz="94434" autoAdjust="0"/>
  </p:normalViewPr>
  <p:slideViewPr>
    <p:cSldViewPr>
      <p:cViewPr varScale="1">
        <p:scale>
          <a:sx n="62" d="100"/>
          <a:sy n="62" d="100"/>
        </p:scale>
        <p:origin x="114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5" d="100"/>
          <a:sy n="95" d="100"/>
        </p:scale>
        <p:origin x="-948" y="256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0F0BE26-EAE3-4E9E-B756-44913D61024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836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35650" y="9109075"/>
            <a:ext cx="5318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 defTabSz="874724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A1F54AB-5EBC-41AF-A1DB-E87AC5587D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815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s-ES" smtClean="0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873125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8CB84678-D093-4872-AC83-94EC6065415C}" type="slidenum">
              <a:rPr lang="es-ES" sz="1200" smtClean="0">
                <a:latin typeface="Arial" charset="0"/>
              </a:rPr>
              <a:pPr/>
              <a:t>1</a:t>
            </a:fld>
            <a:endParaRPr lang="es-ES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22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5E9F8-0B3E-4808-A6B2-80A52D751259}" type="datetimeFigureOut">
              <a:rPr lang="es-ES"/>
              <a:pPr>
                <a:defRPr/>
              </a:pPr>
              <a:t>05/04/2015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5B650-FAEB-48BF-A1D8-5688A99C07D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39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9E02C-1566-46A7-86CB-BABADEA70DE4}" type="datetimeFigureOut">
              <a:rPr lang="es-ES"/>
              <a:pPr>
                <a:defRPr/>
              </a:pPr>
              <a:t>05/04/2015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49082-A3D7-403A-9C24-BE971077FD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49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624FC-A79C-4602-A651-77D118304FE0}" type="datetimeFigureOut">
              <a:rPr lang="es-ES"/>
              <a:pPr>
                <a:defRPr/>
              </a:pPr>
              <a:t>05/04/2015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24780-5E55-449C-962D-C0E2523B36F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55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76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89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928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557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981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045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4224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26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21497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C7771-74FB-465E-8BDB-91F73AC1A083}" type="datetimeFigureOut">
              <a:rPr lang="es-ES"/>
              <a:pPr>
                <a:defRPr/>
              </a:pPr>
              <a:t>05/04/2015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81838" y="65008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70E00-C75B-448F-B4C5-C2A6B3805E2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9220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518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918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26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9BE0A-80BA-4F07-9A42-DFE159E82CE6}" type="datetimeFigureOut">
              <a:rPr lang="es-ES"/>
              <a:pPr>
                <a:defRPr/>
              </a:pPr>
              <a:t>05/04/2015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818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C0031-5329-4ED6-B364-ED19DB5461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81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9E147-DB02-4672-8EE4-091A407D4015}" type="datetimeFigureOut">
              <a:rPr lang="es-ES"/>
              <a:pPr>
                <a:defRPr/>
              </a:pPr>
              <a:t>05/04/2015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81838" y="65008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07A7B-CDB5-47D2-A489-48DFC3346D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13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E1925-AF64-42FA-AE93-F51CB686F230}" type="datetimeFigureOut">
              <a:rPr lang="es-ES"/>
              <a:pPr>
                <a:defRPr/>
              </a:pPr>
              <a:t>05/04/2015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6D42D-C34A-4D3E-A09D-DF3C0B76C8D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06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6D900-D553-466A-BAC3-32813A35235A}" type="datetimeFigureOut">
              <a:rPr lang="es-ES"/>
              <a:pPr>
                <a:defRPr/>
              </a:pPr>
              <a:t>05/04/2015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C8942-62F0-4F02-A737-D5733526953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22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FEB6F-5C1D-4B78-9999-3E1BB45F2E75}" type="datetimeFigureOut">
              <a:rPr lang="es-ES"/>
              <a:pPr>
                <a:defRPr/>
              </a:pPr>
              <a:t>05/04/2015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26962-6AC9-4CE0-BF0C-E426A666771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5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EA7D6-CD0D-4508-9B28-CB2D76B427C9}" type="datetimeFigureOut">
              <a:rPr lang="es-ES"/>
              <a:pPr>
                <a:defRPr/>
              </a:pPr>
              <a:t>05/04/2015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C287A-4AFD-4181-B43E-AD3957C57D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26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AA853-DFB3-40CE-903B-6BBFD27D6025}" type="datetimeFigureOut">
              <a:rPr lang="es-ES"/>
              <a:pPr>
                <a:defRPr/>
              </a:pPr>
              <a:t>05/04/2015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2A6F0-3337-41A3-B588-91050FAE4C1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7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14338" y="0"/>
            <a:ext cx="82296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21D7672-983F-4E44-9501-B6DB809340F8}" type="datetimeFigureOut">
              <a:rPr lang="es-ES"/>
              <a:pPr>
                <a:defRPr/>
              </a:pPr>
              <a:t>05/04/2015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ACE6AA2-C585-48D6-B5AB-120971D614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82" r:id="rId2"/>
    <p:sldLayoutId id="2147484183" r:id="rId3"/>
    <p:sldLayoutId id="214748418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ts val="12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portada"/>
          <p:cNvPicPr>
            <a:picLocks noChangeAspect="1" noChangeArrowheads="1"/>
          </p:cNvPicPr>
          <p:nvPr/>
        </p:nvPicPr>
        <p:blipFill>
          <a:blip r:embed="rId14">
            <a:lum bright="30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otalvalidator.com/" TargetMode="External"/><Relationship Id="rId3" Type="http://schemas.openxmlformats.org/officeDocument/2006/relationships/hyperlink" Target="http://www.cynthiasays.com/" TargetMode="External"/><Relationship Id="rId7" Type="http://schemas.openxmlformats.org/officeDocument/2006/relationships/hyperlink" Target="http://accessibility.tingtun.no/" TargetMode="External"/><Relationship Id="rId2" Type="http://schemas.openxmlformats.org/officeDocument/2006/relationships/hyperlink" Target="http://www.achecker.c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awdis.net/" TargetMode="External"/><Relationship Id="rId5" Type="http://schemas.openxmlformats.org/officeDocument/2006/relationships/hyperlink" Target="http://www.powermapper.com/products/sortsite/checks/accessibility-checks.htm" TargetMode="External"/><Relationship Id="rId4" Type="http://schemas.openxmlformats.org/officeDocument/2006/relationships/hyperlink" Target="http://examinator.ws/" TargetMode="External"/><Relationship Id="rId9" Type="http://schemas.openxmlformats.org/officeDocument/2006/relationships/hyperlink" Target="http://wave.webaim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" TargetMode="External"/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ra.com/es/developer" TargetMode="External"/><Relationship Id="rId3" Type="http://schemas.openxmlformats.org/officeDocument/2006/relationships/hyperlink" Target="https://chrome.google.com/webstore/detail/accessibility-developer-t/" TargetMode="External"/><Relationship Id="rId7" Type="http://schemas.openxmlformats.org/officeDocument/2006/relationships/hyperlink" Target="http://www.microsoft.com/en-us/download/details.aspx?id=18359" TargetMode="External"/><Relationship Id="rId12" Type="http://schemas.openxmlformats.org/officeDocument/2006/relationships/hyperlink" Target="http://addons.mozilla.org/es/firefox/addon/headingsmap/" TargetMode="External"/><Relationship Id="rId2" Type="http://schemas.openxmlformats.org/officeDocument/2006/relationships/hyperlink" Target="https://addons.mozilla.org/es/firefox/addon/accessibility-evaluation-tool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rispederick.com/work/web-developer/" TargetMode="External"/><Relationship Id="rId11" Type="http://schemas.openxmlformats.org/officeDocument/2006/relationships/hyperlink" Target="http://addons.mozilla.org/es/firefox/addon/contrast-checker/" TargetMode="External"/><Relationship Id="rId5" Type="http://schemas.openxmlformats.org/officeDocument/2006/relationships/hyperlink" Target="https://addons.mozilla.org/en-US/firefox/addon/web-developer/" TargetMode="External"/><Relationship Id="rId10" Type="http://schemas.openxmlformats.org/officeDocument/2006/relationships/hyperlink" Target="http://getfirebug.com/" TargetMode="External"/><Relationship Id="rId4" Type="http://schemas.openxmlformats.org/officeDocument/2006/relationships/hyperlink" Target="http://www.paciellogroup.com/resources/wat" TargetMode="External"/><Relationship Id="rId9" Type="http://schemas.openxmlformats.org/officeDocument/2006/relationships/hyperlink" Target="https://developer.apple.com/safari/tools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hrome.google.com/webstore/detail/chromevox/" TargetMode="External"/><Relationship Id="rId3" Type="http://schemas.openxmlformats.org/officeDocument/2006/relationships/hyperlink" Target="http://www.nvda-project.org/wiki/Download" TargetMode="External"/><Relationship Id="rId7" Type="http://schemas.openxmlformats.org/officeDocument/2006/relationships/hyperlink" Target="https://help.gnome.org/users/orca/stable/" TargetMode="External"/><Relationship Id="rId2" Type="http://schemas.openxmlformats.org/officeDocument/2006/relationships/hyperlink" Target="http://www.freedomscientific.com/products/fs/jaws-product-pag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pple.com/accessibility/osx/voiceover/" TargetMode="External"/><Relationship Id="rId5" Type="http://schemas.openxmlformats.org/officeDocument/2006/relationships/hyperlink" Target="http://www.satogo.com/en/" TargetMode="External"/><Relationship Id="rId10" Type="http://schemas.openxmlformats.org/officeDocument/2006/relationships/hyperlink" Target="http://accessibleculture.org/articles/2011/04/html5-aria-2011/" TargetMode="External"/><Relationship Id="rId4" Type="http://schemas.openxmlformats.org/officeDocument/2006/relationships/hyperlink" Target="http://www.gwmicro.com/Window-Eyes/" TargetMode="External"/><Relationship Id="rId9" Type="http://schemas.openxmlformats.org/officeDocument/2006/relationships/hyperlink" Target="http://accessibleculture.org/articles/2012/03/screen-readers-and-details-summary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flesh.sourceforge.net/" TargetMode="External"/><Relationship Id="rId13" Type="http://schemas.openxmlformats.org/officeDocument/2006/relationships/hyperlink" Target="http://www.w3.org/WAI/ER/tools/index.html" TargetMode="External"/><Relationship Id="rId3" Type="http://schemas.openxmlformats.org/officeDocument/2006/relationships/hyperlink" Target="http://www.visionaustralia.org.au/info.aspx?page=628" TargetMode="External"/><Relationship Id="rId7" Type="http://schemas.openxmlformats.org/officeDocument/2006/relationships/hyperlink" Target="http://trace.wisc.edu/peat/" TargetMode="External"/><Relationship Id="rId12" Type="http://schemas.openxmlformats.org/officeDocument/2006/relationships/hyperlink" Target="http://www.daisyplayer.es/" TargetMode="External"/><Relationship Id="rId2" Type="http://schemas.openxmlformats.org/officeDocument/2006/relationships/hyperlink" Target="https://addons.mozilla.org/en-US/firefox/addon/wcag-contrast-check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ddons.mozilla.org/es/firefox/addon/contrast-checker/" TargetMode="External"/><Relationship Id="rId11" Type="http://schemas.openxmlformats.org/officeDocument/2006/relationships/hyperlink" Target="http://www.delorie.com/web/lynxview.html" TargetMode="External"/><Relationship Id="rId5" Type="http://schemas.openxmlformats.org/officeDocument/2006/relationships/hyperlink" Target="http://www.dasplankton.de/ContrastA/" TargetMode="External"/><Relationship Id="rId15" Type="http://schemas.openxmlformats.org/officeDocument/2006/relationships/hyperlink" Target="http://www.powermapper.com/products/sortsite/" TargetMode="External"/><Relationship Id="rId10" Type="http://schemas.openxmlformats.org/officeDocument/2006/relationships/hyperlink" Target="http://lynx.browser.org/" TargetMode="External"/><Relationship Id="rId4" Type="http://schemas.openxmlformats.org/officeDocument/2006/relationships/hyperlink" Target="http://www.paciellogroup.com/resources/contrast-analyser.html" TargetMode="External"/><Relationship Id="rId9" Type="http://schemas.openxmlformats.org/officeDocument/2006/relationships/hyperlink" Target="http://www.legibilidad.com/" TargetMode="External"/><Relationship Id="rId14" Type="http://schemas.openxmlformats.org/officeDocument/2006/relationships/hyperlink" Target="http://www.wat-c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4000" b="1" i="1" cap="all" dirty="0">
                <a:solidFill>
                  <a:schemeClr val="accent2"/>
                </a:solidFill>
              </a:rPr>
              <a:t>Herramientas de evaluación de la </a:t>
            </a:r>
            <a:r>
              <a:rPr lang="es-ES" sz="4000" b="1" i="1" cap="all" dirty="0" smtClean="0">
                <a:solidFill>
                  <a:schemeClr val="accent2"/>
                </a:solidFill>
              </a:rPr>
              <a:t>accesibilidad</a:t>
            </a:r>
            <a:br>
              <a:rPr lang="es-ES" sz="4000" b="1" i="1" cap="all" dirty="0" smtClean="0">
                <a:solidFill>
                  <a:schemeClr val="accent2"/>
                </a:solidFill>
              </a:rPr>
            </a:br>
            <a:r>
              <a:rPr lang="es-ES" sz="4000" b="1" i="1" cap="all" dirty="0" smtClean="0">
                <a:solidFill>
                  <a:schemeClr val="accent2"/>
                </a:solidFill>
              </a:rPr>
              <a:t>de </a:t>
            </a:r>
            <a:r>
              <a:rPr lang="es-ES" sz="4000" b="1" i="1" cap="all" dirty="0">
                <a:solidFill>
                  <a:schemeClr val="accent2"/>
                </a:solidFill>
              </a:rPr>
              <a:t>sitios </a:t>
            </a:r>
            <a:r>
              <a:rPr lang="es-ES" sz="4000" b="1" i="1" cap="all" dirty="0" smtClean="0">
                <a:solidFill>
                  <a:schemeClr val="accent2"/>
                </a:solidFill>
              </a:rPr>
              <a:t>Web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628728"/>
            <a:ext cx="6400800" cy="175260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José </a:t>
            </a:r>
            <a:r>
              <a:rPr lang="en-US" sz="2000" dirty="0">
                <a:solidFill>
                  <a:schemeClr val="tx1"/>
                </a:solidFill>
              </a:rPr>
              <a:t>Ramón </a:t>
            </a:r>
            <a:r>
              <a:rPr lang="en-US" sz="2000" dirty="0" err="1">
                <a:solidFill>
                  <a:schemeClr val="tx1"/>
                </a:solidFill>
              </a:rPr>
              <a:t>Hilera</a:t>
            </a:r>
            <a:endParaRPr lang="es-ES" sz="2000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13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dirty="0" smtClean="0">
                <a:latin typeface="Arial" charset="0"/>
                <a:cs typeface="Arial" charset="0"/>
              </a:rPr>
              <a:t>Contenido</a:t>
            </a:r>
            <a:endParaRPr lang="es-ES" dirty="0" smtClean="0">
              <a:latin typeface="Arial" charset="0"/>
              <a:cs typeface="Arial" charset="0"/>
            </a:endParaRPr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5961259"/>
          </a:xfrm>
        </p:spPr>
        <p:txBody>
          <a:bodyPr/>
          <a:lstStyle/>
          <a:p>
            <a:pPr eaLnBrk="1" hangingPunct="1"/>
            <a:r>
              <a:rPr lang="es-ES" sz="2400" dirty="0">
                <a:latin typeface="Arial" charset="0"/>
                <a:cs typeface="Arial" charset="0"/>
                <a:hlinkClick r:id="rId2" action="ppaction://hlinksldjump"/>
              </a:rPr>
              <a:t>Herramientas de evaluación automática WCAG </a:t>
            </a:r>
            <a:r>
              <a:rPr lang="es-ES" sz="2400" dirty="0" smtClean="0">
                <a:latin typeface="Arial" charset="0"/>
                <a:cs typeface="Arial" charset="0"/>
                <a:hlinkClick r:id="rId2" action="ppaction://hlinksldjump"/>
              </a:rPr>
              <a:t>2.0</a:t>
            </a:r>
            <a:endParaRPr lang="es-ES" sz="24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ES" sz="2400" dirty="0" smtClean="0">
                <a:latin typeface="Arial" charset="0"/>
                <a:cs typeface="Arial" charset="0"/>
                <a:hlinkClick r:id="rId3" action="ppaction://hlinksldjump"/>
              </a:rPr>
              <a:t>Validadores de gramática</a:t>
            </a:r>
            <a:endParaRPr lang="es-ES" sz="24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ES_tradnl" sz="2400" dirty="0">
                <a:latin typeface="Arial" charset="0"/>
                <a:cs typeface="Arial" charset="0"/>
                <a:hlinkClick r:id="rId4" action="ppaction://hlinksldjump"/>
              </a:rPr>
              <a:t>Barras de herramientas para navegadores </a:t>
            </a:r>
            <a:r>
              <a:rPr lang="es-ES_tradnl" sz="2400" dirty="0" smtClean="0">
                <a:latin typeface="Arial" charset="0"/>
                <a:cs typeface="Arial" charset="0"/>
                <a:hlinkClick r:id="rId4" action="ppaction://hlinksldjump"/>
              </a:rPr>
              <a:t>web</a:t>
            </a:r>
            <a:endParaRPr lang="es-ES_tradnl" sz="24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ES_tradnl" sz="2400" dirty="0" smtClean="0">
                <a:latin typeface="Arial" charset="0"/>
                <a:cs typeface="Arial" charset="0"/>
                <a:hlinkClick r:id="rId5" action="ppaction://hlinksldjump"/>
              </a:rPr>
              <a:t>Lectores de pantalla</a:t>
            </a:r>
            <a:endParaRPr lang="es-ES_tradnl" sz="24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ES_tradnl" sz="2400" dirty="0" smtClean="0">
                <a:latin typeface="Arial" charset="0"/>
                <a:cs typeface="Arial" charset="0"/>
                <a:hlinkClick r:id="rId6" action="ppaction://hlinksldjump"/>
              </a:rPr>
              <a:t>Otras herramientas</a:t>
            </a:r>
            <a:endParaRPr lang="es-ES_tradnl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s-ES_tradnl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s-E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s-E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s-E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s-ES" sz="2400" dirty="0" smtClean="0">
              <a:latin typeface="Arial" charset="0"/>
              <a:cs typeface="Arial" charset="0"/>
            </a:endParaRPr>
          </a:p>
          <a:p>
            <a:pPr eaLnBrk="1" hangingPunct="1"/>
            <a:endParaRPr lang="es-ES" sz="2400" dirty="0" smtClean="0">
              <a:latin typeface="Arial" charset="0"/>
              <a:cs typeface="Arial" charset="0"/>
            </a:endParaRPr>
          </a:p>
        </p:txBody>
      </p:sp>
      <p:sp>
        <p:nvSpPr>
          <p:cNvPr id="717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77BA7E5D-1A59-4C7D-A14E-49F922F785D6}" type="slidenum">
              <a:rPr lang="es-ES" sz="1400" smtClean="0">
                <a:latin typeface="Arial" charset="0"/>
                <a:cs typeface="Arial" charset="0"/>
              </a:rPr>
              <a:pPr/>
              <a:t>2</a:t>
            </a:fld>
            <a:endParaRPr lang="es-ES" sz="140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1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2400" dirty="0" smtClean="0">
                <a:latin typeface="Arial" charset="0"/>
                <a:cs typeface="Arial" charset="0"/>
              </a:rPr>
              <a:t>Herramientas de evaluación automática WCAG 2.0</a:t>
            </a:r>
            <a:endParaRPr lang="es-ES" sz="2400" dirty="0" smtClean="0">
              <a:latin typeface="Arial" charset="0"/>
              <a:cs typeface="Arial" charset="0"/>
            </a:endParaRPr>
          </a:p>
        </p:txBody>
      </p:sp>
      <p:sp>
        <p:nvSpPr>
          <p:cNvPr id="34819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BDA677E-859F-4D4F-8140-0B46AACAC6E7}" type="slidenum">
              <a:rPr lang="es-ES" sz="1400" smtClean="0">
                <a:latin typeface="Arial" charset="0"/>
                <a:cs typeface="Arial" charset="0"/>
              </a:rPr>
              <a:pPr/>
              <a:t>3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309297"/>
              </p:ext>
            </p:extLst>
          </p:nvPr>
        </p:nvGraphicFramePr>
        <p:xfrm>
          <a:off x="468313" y="1340768"/>
          <a:ext cx="8351839" cy="548459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727423"/>
                <a:gridCol w="4032448"/>
                <a:gridCol w="2591968"/>
              </a:tblGrid>
              <a:tr h="2453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Herramienta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327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Achecker</a:t>
                      </a:r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de accesibilidad WCAG 2.0 de páginas Web </a:t>
                      </a:r>
                      <a:r>
                        <a:rPr lang="es-E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archivos</a:t>
                      </a:r>
                      <a:r>
                        <a:rPr lang="es-E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HTML</a:t>
                      </a:r>
                      <a:endParaRPr lang="es-ES" sz="1600" dirty="0" smtClean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www.achecker.ca</a:t>
                      </a:r>
                      <a:r>
                        <a:rPr lang="en-US" sz="1600" u="sng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600" u="sng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3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s-E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Cynthia </a:t>
                      </a:r>
                      <a:r>
                        <a:rPr lang="es-E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Says</a:t>
                      </a:r>
                      <a:endParaRPr lang="es-ES" sz="1600" b="1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de accesibilidad WCAG 2.0 de páginas Web</a:t>
                      </a:r>
                      <a:endParaRPr lang="es-ES" sz="160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 u="sng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www.cynthiasays.com</a:t>
                      </a:r>
                      <a:r>
                        <a:rPr lang="es-ES" sz="1600" u="sng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ES" sz="1600" u="sng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3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eXaminator</a:t>
                      </a:r>
                      <a:endParaRPr lang="es-ES" sz="1600" b="1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de accesibilidad WCAG 2.0 de páginas</a:t>
                      </a:r>
                      <a:r>
                        <a:rPr lang="es-E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Web</a:t>
                      </a:r>
                      <a:br>
                        <a:rPr lang="es-E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E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(ofrece</a:t>
                      </a:r>
                      <a:r>
                        <a:rPr lang="es-E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una puntuación propia)</a:t>
                      </a:r>
                      <a:endParaRPr lang="es-ES" sz="160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 u="sng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examinator.ws/</a:t>
                      </a:r>
                      <a:endParaRPr lang="es-ES" sz="1600" u="sng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3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s-ES" sz="1600" dirty="0" err="1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SortSite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de accesibilidad WCAG 2.0 de sitios Web</a:t>
                      </a: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  <a:hlinkClick r:id="rId5"/>
                        </a:rPr>
                        <a:t>www.powermapper.com/products/sortsite/checks/accessibility-checks.htm</a:t>
                      </a:r>
                      <a:r>
                        <a:rPr lang="es-ES" sz="1600" baseline="0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3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TAW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de accesibilidad </a:t>
                      </a:r>
                      <a:r>
                        <a:rPr lang="es-E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WCAG 2.0 de páginas Web</a:t>
                      </a: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 u="sng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www.tawdis.net</a:t>
                      </a:r>
                      <a:r>
                        <a:rPr lang="es-ES" sz="1600" u="sng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/</a:t>
                      </a:r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7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s-E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Tingtun</a:t>
                      </a:r>
                      <a:r>
                        <a:rPr lang="es-E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s-E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E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(antes </a:t>
                      </a:r>
                      <a:r>
                        <a:rPr lang="es-ES" sz="1600" kern="12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eGovmon</a:t>
                      </a:r>
                      <a:r>
                        <a:rPr lang="es-E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ES" sz="1600" b="1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de accesibilidad WCAG 2.0 de páginas</a:t>
                      </a:r>
                      <a:r>
                        <a:rPr lang="es-E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y archivos</a:t>
                      </a:r>
                      <a:r>
                        <a:rPr lang="es-E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PDF</a:t>
                      </a:r>
                      <a:br>
                        <a:rPr lang="es-E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E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(ofrece</a:t>
                      </a:r>
                      <a:r>
                        <a:rPr lang="es-ES" sz="16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una puntuación propia)</a:t>
                      </a:r>
                      <a:endParaRPr lang="es-ES" sz="1600" kern="1200" baseline="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600" u="sng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accessibility.tingtun.no</a:t>
                      </a:r>
                      <a:endParaRPr lang="es-ES" sz="1600" u="sng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725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Validator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de accesibilidad WCAG 2.0 de páginas Web </a:t>
                      </a:r>
                      <a:r>
                        <a:rPr lang="es-E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archivos</a:t>
                      </a:r>
                      <a:r>
                        <a:rPr lang="es-E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HTML</a:t>
                      </a:r>
                      <a:endParaRPr lang="es-ES" sz="1600" dirty="0" smtClean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8"/>
                        </a:rPr>
                        <a:t>www.totalvalidator.com</a:t>
                      </a:r>
                      <a:endParaRPr lang="en-US" sz="1600" u="sng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725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WAVE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de accesibilidad WCAG 2.0 de páginas Web</a:t>
                      </a:r>
                      <a:endParaRPr lang="es-ES" sz="160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/>
                        </a:rPr>
                        <a:t>wave.webaim.org</a:t>
                      </a:r>
                      <a:r>
                        <a:rPr lang="en-US" sz="1600" u="sng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600" u="sng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61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2800" dirty="0" smtClean="0">
                <a:latin typeface="Arial" charset="0"/>
                <a:cs typeface="Arial" charset="0"/>
              </a:rPr>
              <a:t>Validadores de gramática</a:t>
            </a:r>
            <a:endParaRPr lang="es-ES" sz="2800" dirty="0" smtClean="0">
              <a:latin typeface="Arial" charset="0"/>
              <a:cs typeface="Arial" charset="0"/>
            </a:endParaRPr>
          </a:p>
        </p:txBody>
      </p:sp>
      <p:sp>
        <p:nvSpPr>
          <p:cNvPr id="34819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BDA677E-859F-4D4F-8140-0B46AACAC6E7}" type="slidenum">
              <a:rPr lang="es-ES" sz="1400" smtClean="0">
                <a:latin typeface="Arial" charset="0"/>
                <a:cs typeface="Arial" charset="0"/>
              </a:rPr>
              <a:pPr/>
              <a:t>4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25515"/>
              </p:ext>
            </p:extLst>
          </p:nvPr>
        </p:nvGraphicFramePr>
        <p:xfrm>
          <a:off x="468313" y="1450856"/>
          <a:ext cx="8351837" cy="157734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087959"/>
                <a:gridCol w="2519951"/>
                <a:gridCol w="3743927"/>
              </a:tblGrid>
              <a:tr h="2453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Herramienta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7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Validador (X) HTML de W3C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Validación de gramática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8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http://validator.w3.org/</a:t>
                      </a:r>
                      <a:r>
                        <a:rPr lang="es-E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Validador de CSS de W3C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Validación de gramática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1800" u="sng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http://jigsaw.w3.org/css-validator/</a:t>
                      </a: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4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2800" dirty="0" smtClean="0">
                <a:latin typeface="Arial" charset="0"/>
                <a:cs typeface="Arial" charset="0"/>
              </a:rPr>
              <a:t>Barras de herramientas y extensiones para navegadores</a:t>
            </a:r>
            <a:r>
              <a:rPr lang="es-ES_tradnl" sz="2800" dirty="0">
                <a:latin typeface="Arial" charset="0"/>
                <a:cs typeface="Arial" charset="0"/>
              </a:rPr>
              <a:t> </a:t>
            </a:r>
            <a:r>
              <a:rPr lang="es-ES_tradnl" sz="2800" dirty="0" smtClean="0">
                <a:latin typeface="Arial" charset="0"/>
                <a:cs typeface="Arial" charset="0"/>
              </a:rPr>
              <a:t>web</a:t>
            </a:r>
            <a:endParaRPr lang="es-ES" sz="2800" dirty="0" smtClean="0">
              <a:latin typeface="Arial" charset="0"/>
              <a:cs typeface="Arial" charset="0"/>
            </a:endParaRPr>
          </a:p>
        </p:txBody>
      </p:sp>
      <p:sp>
        <p:nvSpPr>
          <p:cNvPr id="34819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BDA677E-859F-4D4F-8140-0B46AACAC6E7}" type="slidenum">
              <a:rPr lang="es-ES" sz="1400" smtClean="0">
                <a:latin typeface="Arial" charset="0"/>
                <a:cs typeface="Arial" charset="0"/>
              </a:rPr>
              <a:pPr/>
              <a:t>5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28449"/>
              </p:ext>
            </p:extLst>
          </p:nvPr>
        </p:nvGraphicFramePr>
        <p:xfrm>
          <a:off x="684337" y="1559117"/>
          <a:ext cx="7560071" cy="482247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815656"/>
                <a:gridCol w="3744415"/>
              </a:tblGrid>
              <a:tr h="2453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Herramienta</a:t>
                      </a:r>
                      <a:endParaRPr lang="es-E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400"/>
                        </a:spcAft>
                      </a:pPr>
                      <a:r>
                        <a:rPr lang="es-E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Navegador</a:t>
                      </a:r>
                      <a:endParaRPr lang="es-E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7356" marR="6735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0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GT" sz="2000" u="sng" kern="5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Accessibility</a:t>
                      </a:r>
                      <a:r>
                        <a:rPr lang="es-GT" sz="2000" u="sng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 </a:t>
                      </a:r>
                      <a:r>
                        <a:rPr lang="es-GT" sz="2000" u="sng" kern="5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Evaluation</a:t>
                      </a:r>
                      <a:r>
                        <a:rPr lang="es-GT" sz="2000" u="sng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 </a:t>
                      </a:r>
                      <a:r>
                        <a:rPr lang="es-GT" sz="2000" u="sng" kern="5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Toolbar</a:t>
                      </a:r>
                      <a:endParaRPr lang="es-ES" sz="2000" kern="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GT" sz="2000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Mozilla Firefox</a:t>
                      </a:r>
                      <a:endParaRPr lang="es-ES" sz="2000" kern="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8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2000" u="sng" kern="5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Accessibility</a:t>
                      </a:r>
                      <a:r>
                        <a:rPr lang="es-GT" sz="2000" u="sng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 </a:t>
                      </a:r>
                      <a:r>
                        <a:rPr lang="es-GT" sz="2000" u="sng" kern="5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Developer</a:t>
                      </a:r>
                      <a:r>
                        <a:rPr lang="es-GT" sz="2000" u="sng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 Tools</a:t>
                      </a:r>
                      <a:endParaRPr lang="es-ES" sz="2000" kern="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2000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 Chrome</a:t>
                      </a:r>
                      <a:endParaRPr lang="es-ES" sz="2000" kern="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2000" u="sng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Web </a:t>
                      </a:r>
                      <a:r>
                        <a:rPr lang="es-GT" sz="2000" u="sng" kern="5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Accessibility</a:t>
                      </a:r>
                      <a:r>
                        <a:rPr lang="es-GT" sz="2000" u="sng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 </a:t>
                      </a:r>
                      <a:r>
                        <a:rPr lang="es-GT" sz="2000" u="sng" kern="5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Toolbar</a:t>
                      </a:r>
                      <a:endParaRPr lang="es-ES" sz="2000" kern="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2000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Internet Explorer</a:t>
                      </a:r>
                      <a:endParaRPr lang="es-ES" sz="2000" kern="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4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2000" u="sng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Web </a:t>
                      </a:r>
                      <a:r>
                        <a:rPr lang="es-GT" sz="2000" u="sng" kern="5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Developer</a:t>
                      </a:r>
                      <a:r>
                        <a:rPr lang="es-GT" sz="2000" u="sng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 </a:t>
                      </a:r>
                      <a:r>
                        <a:rPr lang="es-GT" sz="2000" u="sng" kern="5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Toolbar</a:t>
                      </a:r>
                      <a:endParaRPr lang="es-ES" sz="2000" kern="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2000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Mozilla Firefox</a:t>
                      </a:r>
                      <a:endParaRPr lang="es-ES" sz="2000" kern="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2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2000" u="sng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Web Developer</a:t>
                      </a:r>
                      <a:endParaRPr lang="es-ES" sz="2000" kern="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2000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 Chrome</a:t>
                      </a:r>
                      <a:endParaRPr lang="es-ES" sz="2000" kern="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0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2000" u="sng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Developer Toolbar</a:t>
                      </a:r>
                      <a:r>
                        <a:rPr lang="es-GT" sz="2000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ES" sz="2000" kern="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2000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Internet Explorer</a:t>
                      </a:r>
                      <a:endParaRPr lang="es-ES" sz="2000" kern="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2000" u="sng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8"/>
                        </a:rPr>
                        <a:t>Developer Tools</a:t>
                      </a:r>
                      <a:endParaRPr lang="es-ES" sz="2000" kern="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2000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</a:t>
                      </a:r>
                      <a:endParaRPr lang="es-ES" sz="2000" kern="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6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2000" u="sng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/>
                        </a:rPr>
                        <a:t>Web Inspector</a:t>
                      </a:r>
                      <a:endParaRPr lang="es-ES" sz="2000" kern="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2000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Apple Safari</a:t>
                      </a:r>
                      <a:endParaRPr lang="es-ES" sz="2000" kern="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2000" u="sng" kern="5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/>
                        </a:rPr>
                        <a:t>Firebug</a:t>
                      </a:r>
                      <a:endParaRPr lang="es-ES" sz="2000" kern="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2000" kern="5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Mozilla Firefox</a:t>
                      </a:r>
                      <a:endParaRPr lang="es-ES" sz="2000" kern="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2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50" dirty="0" smtClean="0">
                          <a:effectLst/>
                          <a:latin typeface="Arial" panose="020B0604020202020204" pitchFamily="34" charset="0"/>
                          <a:ea typeface="WenQuanYi Zen Hei"/>
                          <a:cs typeface="Arial" panose="020B0604020202020204" pitchFamily="34" charset="0"/>
                          <a:hlinkClick r:id="rId11"/>
                        </a:rPr>
                        <a:t>WCAG Contrast </a:t>
                      </a:r>
                      <a:r>
                        <a:rPr lang="es-ES" sz="2000" kern="50" dirty="0" err="1" smtClean="0">
                          <a:effectLst/>
                          <a:latin typeface="Arial" panose="020B0604020202020204" pitchFamily="34" charset="0"/>
                          <a:ea typeface="WenQuanYi Zen Hei"/>
                          <a:cs typeface="Arial" panose="020B0604020202020204" pitchFamily="34" charset="0"/>
                          <a:hlinkClick r:id="rId11"/>
                        </a:rPr>
                        <a:t>Checker</a:t>
                      </a:r>
                      <a:endParaRPr lang="es-ES" sz="2000" kern="50" dirty="0" smtClean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2000" kern="5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Mozilla Firefox</a:t>
                      </a:r>
                      <a:endParaRPr lang="es-ES" sz="2000" kern="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50" dirty="0" smtClean="0">
                          <a:effectLst/>
                          <a:latin typeface="Arial" panose="020B0604020202020204" pitchFamily="34" charset="0"/>
                          <a:ea typeface="WenQuanYi Zen Hei"/>
                          <a:cs typeface="Arial" panose="020B0604020202020204" pitchFamily="34" charset="0"/>
                          <a:hlinkClick r:id="rId12"/>
                        </a:rPr>
                        <a:t>HeadingsMap</a:t>
                      </a:r>
                      <a:endParaRPr lang="es-ES" sz="2000" kern="50" dirty="0" smtClean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2000" kern="5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Mozilla Firefox</a:t>
                      </a:r>
                      <a:endParaRPr lang="es-ES" sz="2000" kern="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2800" dirty="0" smtClean="0">
                <a:latin typeface="Arial" charset="0"/>
                <a:cs typeface="Arial" charset="0"/>
              </a:rPr>
              <a:t>Lectores de pantalla</a:t>
            </a:r>
            <a:endParaRPr lang="es-ES" sz="2800" dirty="0" smtClean="0">
              <a:latin typeface="Arial" charset="0"/>
              <a:cs typeface="Arial" charset="0"/>
            </a:endParaRPr>
          </a:p>
        </p:txBody>
      </p:sp>
      <p:sp>
        <p:nvSpPr>
          <p:cNvPr id="35843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8E8372A-8E45-46CC-B601-09869CCC8F60}" type="slidenum">
              <a:rPr lang="es-ES" sz="1400" smtClean="0">
                <a:latin typeface="Arial" charset="0"/>
                <a:cs typeface="Arial" charset="0"/>
              </a:rPr>
              <a:pPr/>
              <a:t>6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55480"/>
              </p:ext>
            </p:extLst>
          </p:nvPr>
        </p:nvGraphicFramePr>
        <p:xfrm>
          <a:off x="500062" y="1484784"/>
          <a:ext cx="7960370" cy="456438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669241"/>
                <a:gridCol w="6291129"/>
              </a:tblGrid>
              <a:tr h="245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Herramienta</a:t>
                      </a:r>
                      <a:endParaRPr lang="es-ES" sz="18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  <a:endParaRPr lang="es-ES" sz="18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1800" u="sng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JAWS</a:t>
                      </a:r>
                      <a:endParaRPr lang="es-ES" sz="1800" kern="5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1800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Lector de pantalla para Windows</a:t>
                      </a:r>
                      <a:endParaRPr lang="es-ES" sz="1800" kern="5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1800" u="sng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NVDA</a:t>
                      </a:r>
                      <a:endParaRPr lang="es-ES" sz="1800" kern="5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1800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Lector de pantalla (open source, gratuito)</a:t>
                      </a:r>
                      <a:endParaRPr lang="es-ES" sz="1800" kern="5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1800" u="sng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Windows Eyes</a:t>
                      </a:r>
                      <a:endParaRPr lang="es-ES" sz="1800" kern="5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1800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Lector de pantalla para Windows</a:t>
                      </a:r>
                      <a:endParaRPr lang="es-ES" sz="1800" kern="5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1800" u="sng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SAToGo</a:t>
                      </a:r>
                      <a:endParaRPr lang="es-ES" sz="1800" kern="5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1800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Lector de pantalla online (gratuito)</a:t>
                      </a:r>
                      <a:endParaRPr lang="es-ES" sz="1800" kern="5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1800" u="sng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VoiceOver</a:t>
                      </a:r>
                      <a:endParaRPr lang="es-ES" sz="1800" kern="5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1800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Lector de pantalla para OS X</a:t>
                      </a:r>
                      <a:endParaRPr lang="es-ES" sz="1800" kern="5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1800" u="sng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Orca</a:t>
                      </a:r>
                      <a:endParaRPr lang="es-ES" sz="1800" kern="5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1800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Lector de pantalla para Linux (open source, gratuito)</a:t>
                      </a:r>
                      <a:endParaRPr lang="es-ES" sz="1800" kern="5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1800" u="sng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8"/>
                        </a:rPr>
                        <a:t>ChromeVox</a:t>
                      </a:r>
                      <a:endParaRPr lang="es-ES" sz="1800" kern="5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GT" sz="1800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Lector de pantalla para el navegador Google Chrome (gratuito)</a:t>
                      </a:r>
                      <a:endParaRPr lang="es-ES" sz="18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800" kern="5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/>
                        </a:rPr>
                        <a:t>Lectores</a:t>
                      </a:r>
                      <a:r>
                        <a:rPr lang="es-ES" sz="1800" kern="5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/>
                        </a:rPr>
                        <a:t> para HTML5</a:t>
                      </a:r>
                      <a:endParaRPr lang="es-ES" sz="18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800" kern="5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</a:t>
                      </a:r>
                      <a:r>
                        <a:rPr lang="es-ES" sz="1800" kern="5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 información sobre el soporte de los lectores para HTML5</a:t>
                      </a:r>
                      <a:endParaRPr lang="es-ES" sz="18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8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800" kern="5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/>
                        </a:rPr>
                        <a:t>Lectores para WAI-ARIA</a:t>
                      </a:r>
                      <a:endParaRPr lang="es-ES" sz="18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800" kern="5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con información sobre soporte de los lectores para WAI-ARIA</a:t>
                      </a:r>
                      <a:endParaRPr lang="es-ES" sz="18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7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2800" dirty="0" smtClean="0">
                <a:latin typeface="Arial" charset="0"/>
                <a:cs typeface="Arial" charset="0"/>
              </a:rPr>
              <a:t>Otras herramientas</a:t>
            </a:r>
            <a:endParaRPr lang="es-ES" sz="2800" dirty="0" smtClean="0">
              <a:latin typeface="Arial" charset="0"/>
              <a:cs typeface="Arial" charset="0"/>
            </a:endParaRPr>
          </a:p>
        </p:txBody>
      </p:sp>
      <p:sp>
        <p:nvSpPr>
          <p:cNvPr id="35843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08E8372A-8E45-46CC-B601-09869CCC8F60}" type="slidenum">
              <a:rPr lang="es-ES" sz="1400" smtClean="0">
                <a:latin typeface="Arial" charset="0"/>
                <a:cs typeface="Arial" charset="0"/>
              </a:rPr>
              <a:pPr/>
              <a:t>7</a:t>
            </a:fld>
            <a:endParaRPr lang="es-ES" sz="140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12696"/>
              </p:ext>
            </p:extLst>
          </p:nvPr>
        </p:nvGraphicFramePr>
        <p:xfrm>
          <a:off x="414338" y="1340768"/>
          <a:ext cx="8229600" cy="543703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005534"/>
                <a:gridCol w="5224066"/>
              </a:tblGrid>
              <a:tr h="252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Herramienta</a:t>
                      </a:r>
                      <a:endParaRPr lang="es-ES" sz="16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  <a:endParaRPr lang="es-ES" sz="16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7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u="sng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WCAG Contrast </a:t>
                      </a:r>
                      <a:r>
                        <a:rPr lang="es-ES" sz="1600" u="sng" kern="5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Checker</a:t>
                      </a:r>
                      <a:endParaRPr lang="es-ES" sz="16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de color y contraste</a:t>
                      </a:r>
                      <a:endParaRPr lang="es-ES" sz="16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4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u="sng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Co</a:t>
                      </a:r>
                      <a:r>
                        <a:rPr lang="en-GB" sz="1600" u="sng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lour Contrast </a:t>
                      </a:r>
                      <a:r>
                        <a:rPr lang="en-GB" sz="1600" u="sng" kern="5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Analyser</a:t>
                      </a:r>
                      <a:r>
                        <a:rPr lang="en-GB" sz="1600" u="sng" kern="5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GB" sz="1600" u="sng" kern="5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600" u="sng" kern="5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(CCA </a:t>
                      </a:r>
                      <a:r>
                        <a:rPr lang="en-GB" sz="1600" u="sng" kern="5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en</a:t>
                      </a:r>
                      <a:r>
                        <a:rPr lang="en-GB" sz="1600" u="sng" kern="5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 </a:t>
                      </a:r>
                      <a:r>
                        <a:rPr lang="en-GB" sz="1600" u="sng" kern="5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Español</a:t>
                      </a:r>
                      <a:r>
                        <a:rPr lang="es-ES" sz="1600" u="none" kern="5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)</a:t>
                      </a:r>
                      <a:endParaRPr lang="es-ES" sz="1600" kern="50" dirty="0" smtClean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de color y contraste</a:t>
                      </a:r>
                      <a:endParaRPr lang="es-ES" sz="1600" kern="5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7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kern="50" dirty="0" smtClean="0">
                          <a:effectLst/>
                          <a:latin typeface="Arial" panose="020B0604020202020204" pitchFamily="34" charset="0"/>
                          <a:ea typeface="WenQuanYi Zen Hei"/>
                          <a:cs typeface="Arial" panose="020B0604020202020204" pitchFamily="34" charset="0"/>
                          <a:hlinkClick r:id="rId5"/>
                        </a:rPr>
                        <a:t>Contrast-A</a:t>
                      </a:r>
                      <a:endParaRPr lang="es-ES" sz="16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kern="5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de color y contraste</a:t>
                      </a:r>
                      <a:endParaRPr lang="es-ES" sz="16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7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kern="50" dirty="0" smtClean="0">
                          <a:effectLst/>
                          <a:latin typeface="Arial" panose="020B0604020202020204" pitchFamily="34" charset="0"/>
                          <a:ea typeface="WenQuanYi Zen Hei"/>
                          <a:cs typeface="Arial" panose="020B0604020202020204" pitchFamily="34" charset="0"/>
                          <a:hlinkClick r:id="rId6"/>
                        </a:rPr>
                        <a:t>WCAG Contrast </a:t>
                      </a:r>
                      <a:r>
                        <a:rPr lang="es-ES" sz="1600" kern="50" dirty="0" err="1" smtClean="0">
                          <a:effectLst/>
                          <a:latin typeface="Arial" panose="020B0604020202020204" pitchFamily="34" charset="0"/>
                          <a:ea typeface="WenQuanYi Zen Hei"/>
                          <a:cs typeface="Arial" panose="020B0604020202020204" pitchFamily="34" charset="0"/>
                          <a:hlinkClick r:id="rId6"/>
                        </a:rPr>
                        <a:t>Checker</a:t>
                      </a:r>
                      <a:endParaRPr lang="es-ES" sz="16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5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de color y contraste</a:t>
                      </a:r>
                      <a:endParaRPr lang="es-ES" sz="1600" kern="50" dirty="0" smtClean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7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u="sng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PEAT</a:t>
                      </a:r>
                      <a:endParaRPr lang="es-ES" sz="16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Detección de epilepsia</a:t>
                      </a:r>
                      <a:endParaRPr lang="es-ES" sz="16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7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u="sng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8"/>
                        </a:rPr>
                        <a:t>Flesh</a:t>
                      </a:r>
                      <a:endParaRPr lang="es-ES" sz="1600" kern="5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de legibilidad de textos en Inglés</a:t>
                      </a:r>
                      <a:endParaRPr lang="es-ES" sz="1600" kern="5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7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u="sng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/>
                        </a:rPr>
                        <a:t>Inflesz</a:t>
                      </a:r>
                      <a:endParaRPr lang="es-ES" sz="1600" kern="5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Evaluación de legibilidad de textos en Español </a:t>
                      </a:r>
                      <a:endParaRPr lang="es-ES" sz="1600" kern="5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7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u="sng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/>
                        </a:rPr>
                        <a:t>Lynx</a:t>
                      </a:r>
                      <a:endParaRPr lang="es-ES" sz="16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Navegador de texto</a:t>
                      </a:r>
                      <a:endParaRPr lang="es-ES" sz="16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u="sng" kern="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1"/>
                        </a:rPr>
                        <a:t>Lynx Viewer</a:t>
                      </a:r>
                      <a:endParaRPr lang="es-ES" sz="1600" kern="5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kern="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Emulador de navegador de texto</a:t>
                      </a:r>
                      <a:endParaRPr lang="es-ES" sz="16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u="sng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2"/>
                        </a:rPr>
                        <a:t>DAISYPlayer</a:t>
                      </a:r>
                      <a:endParaRPr lang="es-ES" sz="1600" kern="5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Reproductor de audiolibros grabados en formato DAISY </a:t>
                      </a:r>
                      <a:endParaRPr lang="es-ES" sz="16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kern="5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3"/>
                        </a:rPr>
                        <a:t>Lista</a:t>
                      </a:r>
                      <a:r>
                        <a:rPr lang="es-ES" sz="1600" kern="5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3"/>
                        </a:rPr>
                        <a:t> de herramientas</a:t>
                      </a:r>
                      <a:endParaRPr lang="es-ES" sz="16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kern="5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de W3C con</a:t>
                      </a:r>
                      <a:r>
                        <a:rPr lang="es-ES" sz="1600" kern="5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listado de herramientas útiles</a:t>
                      </a:r>
                      <a:endParaRPr lang="es-ES" sz="16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50" dirty="0" smtClean="0">
                          <a:effectLst/>
                          <a:latin typeface="Arial" panose="020B0604020202020204" pitchFamily="34" charset="0"/>
                          <a:ea typeface="WenQuanYi Zen Hei"/>
                          <a:cs typeface="Arial" panose="020B0604020202020204" pitchFamily="34" charset="0"/>
                          <a:hlinkClick r:id="rId14"/>
                        </a:rPr>
                        <a:t>Web Accessibility Tools Consortium [WAT-C]</a:t>
                      </a:r>
                      <a:endParaRPr lang="es-ES" sz="16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kern="50" dirty="0" smtClean="0">
                          <a:effectLst/>
                          <a:latin typeface="Arial" panose="020B0604020202020204" pitchFamily="34" charset="0"/>
                          <a:ea typeface="WenQuanYi Zen Hei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ES" sz="1600" kern="50" baseline="0" dirty="0" smtClean="0">
                          <a:effectLst/>
                          <a:latin typeface="Arial" panose="020B0604020202020204" pitchFamily="34" charset="0"/>
                          <a:ea typeface="WenQuanYi Zen Hei"/>
                          <a:cs typeface="Arial" panose="020B0604020202020204" pitchFamily="34" charset="0"/>
                        </a:rPr>
                        <a:t> de herramientas de libre uso</a:t>
                      </a:r>
                      <a:endParaRPr lang="es-ES" sz="16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kern="50" dirty="0" smtClean="0">
                          <a:effectLst/>
                          <a:latin typeface="Arial" panose="020B0604020202020204" pitchFamily="34" charset="0"/>
                          <a:ea typeface="WenQuanYi Zen Hei"/>
                          <a:cs typeface="Arial" panose="020B0604020202020204" pitchFamily="34" charset="0"/>
                          <a:hlinkClick r:id="rId15"/>
                        </a:rPr>
                        <a:t>Web </a:t>
                      </a:r>
                      <a:r>
                        <a:rPr lang="es-ES" sz="1600" kern="50" dirty="0" err="1" smtClean="0">
                          <a:effectLst/>
                          <a:latin typeface="Arial" panose="020B0604020202020204" pitchFamily="34" charset="0"/>
                          <a:ea typeface="WenQuanYi Zen Hei"/>
                          <a:cs typeface="Arial" panose="020B0604020202020204" pitchFamily="34" charset="0"/>
                          <a:hlinkClick r:id="rId15"/>
                        </a:rPr>
                        <a:t>Site</a:t>
                      </a:r>
                      <a:r>
                        <a:rPr lang="es-ES" sz="1600" kern="50" dirty="0" smtClean="0">
                          <a:effectLst/>
                          <a:latin typeface="Arial" panose="020B0604020202020204" pitchFamily="34" charset="0"/>
                          <a:ea typeface="WenQuanYi Zen Hei"/>
                          <a:cs typeface="Arial" panose="020B0604020202020204" pitchFamily="34" charset="0"/>
                          <a:hlinkClick r:id="rId15"/>
                        </a:rPr>
                        <a:t> </a:t>
                      </a:r>
                      <a:r>
                        <a:rPr lang="es-ES" sz="1600" kern="50" dirty="0" err="1" smtClean="0">
                          <a:effectLst/>
                          <a:latin typeface="Arial" panose="020B0604020202020204" pitchFamily="34" charset="0"/>
                          <a:ea typeface="WenQuanYi Zen Hei"/>
                          <a:cs typeface="Arial" panose="020B0604020202020204" pitchFamily="34" charset="0"/>
                          <a:hlinkClick r:id="rId15"/>
                        </a:rPr>
                        <a:t>Testing</a:t>
                      </a:r>
                      <a:r>
                        <a:rPr lang="es-ES" sz="1600" kern="50" dirty="0" smtClean="0">
                          <a:effectLst/>
                          <a:latin typeface="Arial" panose="020B0604020202020204" pitchFamily="34" charset="0"/>
                          <a:ea typeface="WenQuanYi Zen Hei"/>
                          <a:cs typeface="Arial" panose="020B0604020202020204" pitchFamily="34" charset="0"/>
                          <a:hlinkClick r:id="rId15"/>
                        </a:rPr>
                        <a:t> </a:t>
                      </a:r>
                      <a:r>
                        <a:rPr lang="es-ES" sz="1600" kern="50" dirty="0" err="1" smtClean="0">
                          <a:effectLst/>
                          <a:latin typeface="Arial" panose="020B0604020202020204" pitchFamily="34" charset="0"/>
                          <a:ea typeface="WenQuanYi Zen Hei"/>
                          <a:cs typeface="Arial" panose="020B0604020202020204" pitchFamily="34" charset="0"/>
                          <a:hlinkClick r:id="rId15"/>
                        </a:rPr>
                        <a:t>Tool</a:t>
                      </a:r>
                      <a:endParaRPr lang="es-ES" sz="16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kern="50" dirty="0" smtClean="0">
                          <a:effectLst/>
                          <a:latin typeface="Arial" panose="020B0604020202020204" pitchFamily="34" charset="0"/>
                          <a:ea typeface="WenQuanYi Zen Hei"/>
                          <a:cs typeface="Arial" panose="020B0604020202020204" pitchFamily="34" charset="0"/>
                        </a:rPr>
                        <a:t>Herramientas de evaluación</a:t>
                      </a:r>
                      <a:r>
                        <a:rPr lang="es-ES" sz="1600" kern="50" baseline="0" dirty="0" smtClean="0">
                          <a:effectLst/>
                          <a:latin typeface="Arial" panose="020B0604020202020204" pitchFamily="34" charset="0"/>
                          <a:ea typeface="WenQuanYi Zen Hei"/>
                          <a:cs typeface="Arial" panose="020B0604020202020204" pitchFamily="34" charset="0"/>
                        </a:rPr>
                        <a:t> de accesibilidad, SEO, usabilidad, enlaces rotos, compatibilidad, etc.</a:t>
                      </a:r>
                      <a:endParaRPr lang="es-ES" sz="1600" kern="50" dirty="0">
                        <a:effectLst/>
                        <a:latin typeface="Arial" panose="020B0604020202020204" pitchFamily="34" charset="0"/>
                        <a:ea typeface="WenQuanYi Zen Hei"/>
                        <a:cs typeface="Arial" panose="020B0604020202020204" pitchFamily="34" charset="0"/>
                      </a:endParaRPr>
                    </a:p>
                  </a:txBody>
                  <a:tcPr marL="67956" marR="67956" marT="35865" marB="358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76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9177</TotalTime>
  <Words>442</Words>
  <Application>Microsoft Office PowerPoint</Application>
  <PresentationFormat>Presentación en pantalla (4:3)</PresentationFormat>
  <Paragraphs>134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Courier New</vt:lpstr>
      <vt:lpstr>Times New Roman</vt:lpstr>
      <vt:lpstr>WenQuanYi Zen Hei</vt:lpstr>
      <vt:lpstr>1_Diseño personalizado</vt:lpstr>
      <vt:lpstr>Diseño personalizado</vt:lpstr>
      <vt:lpstr>Herramientas de evaluación de la accesibilidad de sitios Web</vt:lpstr>
      <vt:lpstr>Contenido</vt:lpstr>
      <vt:lpstr>Herramientas de evaluación automática WCAG 2.0</vt:lpstr>
      <vt:lpstr>Validadores de gramática</vt:lpstr>
      <vt:lpstr>Barras de herramientas y extensiones para navegadores web</vt:lpstr>
      <vt:lpstr>Lectores de pantalla</vt:lpstr>
      <vt:lpstr>Otras herramientas</vt:lpstr>
    </vt:vector>
  </TitlesOfParts>
  <Company>EDVI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EDVI</dc:creator>
  <cp:lastModifiedBy>jose</cp:lastModifiedBy>
  <cp:revision>798</cp:revision>
  <dcterms:created xsi:type="dcterms:W3CDTF">2006-10-03T06:48:05Z</dcterms:created>
  <dcterms:modified xsi:type="dcterms:W3CDTF">2015-04-05T14:27:37Z</dcterms:modified>
</cp:coreProperties>
</file>