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378" r:id="rId4"/>
    <p:sldId id="404" r:id="rId5"/>
    <p:sldId id="466" r:id="rId6"/>
    <p:sldId id="450" r:id="rId7"/>
    <p:sldId id="467" r:id="rId8"/>
    <p:sldId id="468" r:id="rId9"/>
    <p:sldId id="469" r:id="rId10"/>
    <p:sldId id="470" r:id="rId11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B84678-D093-4872-AC83-94EC6065415C}" type="slidenum">
              <a:rPr lang="es-ES" sz="1200" smtClean="0">
                <a:latin typeface="Arial" charset="0"/>
              </a:rPr>
              <a:pPr/>
              <a:t>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06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81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7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48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7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11/11/2014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/dom.html#wai-ar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i="1" cap="all" dirty="0" smtClean="0">
                <a:solidFill>
                  <a:schemeClr val="accent2"/>
                </a:solidFill>
              </a:rPr>
              <a:t>INTEGRACIÓN DE WAI-ARIA EN HTML5</a:t>
            </a:r>
            <a:endParaRPr lang="es-ES" sz="4000" b="1" i="1" cap="all" dirty="0" smtClean="0">
              <a:solidFill>
                <a:schemeClr val="accent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/>
          <a:p>
            <a:r>
              <a:rPr lang="es-ES" dirty="0" err="1"/>
              <a:t>Accessible</a:t>
            </a:r>
            <a:r>
              <a:rPr lang="es-ES" dirty="0"/>
              <a:t> </a:t>
            </a:r>
            <a:r>
              <a:rPr lang="es-ES" dirty="0" err="1"/>
              <a:t>Rich</a:t>
            </a:r>
            <a:r>
              <a:rPr lang="es-ES" dirty="0"/>
              <a:t> Internet </a:t>
            </a:r>
            <a:r>
              <a:rPr lang="es-ES" dirty="0" err="1"/>
              <a:t>Applications</a:t>
            </a:r>
            <a:endParaRPr lang="es-E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José </a:t>
            </a:r>
            <a:r>
              <a:rPr lang="en-US" sz="2000" dirty="0">
                <a:solidFill>
                  <a:schemeClr val="tx1"/>
                </a:solidFill>
              </a:rPr>
              <a:t>Ramón Hilera</a:t>
            </a:r>
            <a:endParaRPr lang="es-ES" sz="2000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Contenido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000625"/>
          </a:xfrm>
        </p:spPr>
        <p:txBody>
          <a:bodyPr/>
          <a:lstStyle/>
          <a:p>
            <a:pPr eaLnBrk="1" hangingPunct="1"/>
            <a:r>
              <a:rPr lang="es-ES" sz="2400" dirty="0" smtClean="0">
                <a:latin typeface="Arial" charset="0"/>
                <a:cs typeface="Arial" charset="0"/>
                <a:hlinkClick r:id="rId2" action="ppaction://hlinksldjump"/>
              </a:rPr>
              <a:t>Introducción</a:t>
            </a:r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sz="2400" dirty="0">
                <a:latin typeface="Arial" charset="0"/>
                <a:cs typeface="Arial" charset="0"/>
                <a:hlinkClick r:id="rId3" action="ppaction://hlinksldjump"/>
              </a:rPr>
              <a:t>Estructura de la sección 3.2.7 de HTML5 sobre </a:t>
            </a:r>
            <a:r>
              <a:rPr lang="es-ES" sz="2400" dirty="0" smtClean="0">
                <a:latin typeface="Arial" charset="0"/>
                <a:cs typeface="Arial" charset="0"/>
                <a:hlinkClick r:id="rId3" action="ppaction://hlinksldjump"/>
              </a:rPr>
              <a:t>WAI-ARIA</a:t>
            </a:r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sz="2400" dirty="0">
                <a:latin typeface="Arial" charset="0"/>
                <a:cs typeface="Arial" charset="0"/>
                <a:hlinkClick r:id="" action="ppaction://noaction"/>
              </a:rPr>
              <a:t>Ejemplos de aplicación de WAI-ARIA</a:t>
            </a:r>
            <a:r>
              <a:rPr lang="es-ES" sz="2400" dirty="0" smtClean="0">
                <a:latin typeface="Arial" charset="0"/>
                <a:cs typeface="Arial" charset="0"/>
                <a:hlinkClick r:id="" action="ppaction://noaction"/>
              </a:rPr>
              <a:t>. Con </a:t>
            </a:r>
            <a:r>
              <a:rPr lang="es-ES" sz="2400" dirty="0">
                <a:latin typeface="Arial" charset="0"/>
                <a:cs typeface="Arial" charset="0"/>
                <a:hlinkClick r:id="" action="ppaction://noaction"/>
              </a:rPr>
              <a:t>código HTML, CSS y JavaScript</a:t>
            </a:r>
            <a:endParaRPr lang="es-ES" sz="2400" dirty="0" smtClean="0">
              <a:latin typeface="Arial" charset="0"/>
              <a:cs typeface="Arial" charset="0"/>
              <a:hlinkClick r:id="rId4" action="ppaction://hlinksldjump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Introducción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/>
            <a:r>
              <a:rPr lang="en-US" sz="2400" dirty="0" smtClean="0"/>
              <a:t>HTML5 </a:t>
            </a:r>
            <a:r>
              <a:rPr lang="en-US" sz="2400" dirty="0" err="1" smtClean="0"/>
              <a:t>establece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 “</a:t>
            </a:r>
            <a:r>
              <a:rPr lang="en-US" sz="2400" dirty="0" smtClean="0">
                <a:hlinkClick r:id="rId2"/>
              </a:rPr>
              <a:t>3.2.7 WAI-ARIA</a:t>
            </a:r>
            <a:r>
              <a:rPr lang="en-US" sz="2400" dirty="0" smtClean="0"/>
              <a:t>”</a:t>
            </a:r>
          </a:p>
          <a:p>
            <a:pPr marL="914400" lvl="1" indent="-514350" eaLnBrk="1" hangingPunct="1"/>
            <a:r>
              <a:rPr lang="en-US" sz="2000" dirty="0" smtClean="0"/>
              <a:t>Los </a:t>
            </a:r>
            <a:r>
              <a:rPr lang="en-US" sz="2000" dirty="0" err="1" smtClean="0"/>
              <a:t>autores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páginas</a:t>
            </a:r>
            <a:r>
              <a:rPr lang="en-US" sz="2000" dirty="0" smtClean="0"/>
              <a:t> HTML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roles y </a:t>
            </a:r>
            <a:r>
              <a:rPr lang="en-US" sz="2000" dirty="0" err="1" smtClean="0"/>
              <a:t>atributos</a:t>
            </a:r>
            <a:r>
              <a:rPr lang="en-US" sz="2000" dirty="0" smtClean="0"/>
              <a:t> </a:t>
            </a:r>
            <a:r>
              <a:rPr lang="en-US" sz="2000" dirty="0" err="1" smtClean="0"/>
              <a:t>establecidos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la </a:t>
            </a:r>
            <a:r>
              <a:rPr lang="en-US" sz="2000" dirty="0" err="1" smtClean="0"/>
              <a:t>especificación</a:t>
            </a:r>
            <a:r>
              <a:rPr lang="en-US" sz="2000" dirty="0" smtClean="0"/>
              <a:t> WAI-ARIA, </a:t>
            </a:r>
            <a:r>
              <a:rPr lang="en-US" sz="2000" dirty="0" err="1" smtClean="0"/>
              <a:t>excepto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 err="1" smtClean="0"/>
              <a:t>conflictos</a:t>
            </a:r>
            <a:r>
              <a:rPr lang="en-US" sz="2000" dirty="0" smtClean="0"/>
              <a:t> con la </a:t>
            </a:r>
            <a:r>
              <a:rPr lang="en-US" sz="2000" dirty="0" err="1" smtClean="0"/>
              <a:t>semántica</a:t>
            </a:r>
            <a:r>
              <a:rPr lang="en-US" sz="2000" dirty="0" smtClean="0"/>
              <a:t> </a:t>
            </a:r>
            <a:r>
              <a:rPr lang="en-US" sz="2000" dirty="0" err="1" smtClean="0"/>
              <a:t>nativa</a:t>
            </a:r>
            <a:r>
              <a:rPr lang="en-US" sz="2000" dirty="0" smtClean="0"/>
              <a:t> de HTML</a:t>
            </a:r>
          </a:p>
          <a:p>
            <a:pPr marL="914400" lvl="1" indent="-514350" eaLnBrk="1" hangingPunct="1"/>
            <a:r>
              <a:rPr lang="en-US" sz="2000" dirty="0" err="1" smtClean="0"/>
              <a:t>Estas</a:t>
            </a:r>
            <a:r>
              <a:rPr lang="en-US" sz="2000" dirty="0" smtClean="0"/>
              <a:t> </a:t>
            </a:r>
            <a:r>
              <a:rPr lang="en-US" sz="2000" dirty="0" err="1" smtClean="0"/>
              <a:t>excepciones</a:t>
            </a:r>
            <a:r>
              <a:rPr lang="en-US" sz="2000" dirty="0" smtClean="0"/>
              <a:t> </a:t>
            </a:r>
            <a:r>
              <a:rPr lang="en-US" sz="2000" dirty="0" err="1" smtClean="0"/>
              <a:t>tienen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pevenir</a:t>
            </a:r>
            <a:r>
              <a:rPr lang="en-US" sz="2000" dirty="0" smtClean="0"/>
              <a:t> a los </a:t>
            </a:r>
            <a:r>
              <a:rPr lang="en-US" sz="2000" dirty="0" err="1" smtClean="0"/>
              <a:t>autores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originar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los </a:t>
            </a:r>
            <a:r>
              <a:rPr lang="en-US" sz="2000" dirty="0" err="1" smtClean="0"/>
              <a:t>productos</a:t>
            </a:r>
            <a:r>
              <a:rPr lang="en-US" sz="2000" dirty="0" smtClean="0"/>
              <a:t> de </a:t>
            </a:r>
            <a:r>
              <a:rPr lang="en-US" sz="2000" dirty="0" err="1" smtClean="0"/>
              <a:t>apoyo</a:t>
            </a:r>
            <a:r>
              <a:rPr lang="en-US" sz="2000" dirty="0" smtClean="0"/>
              <a:t> (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lectores</a:t>
            </a:r>
            <a:r>
              <a:rPr lang="en-US" sz="2000" dirty="0" smtClean="0"/>
              <a:t> de </a:t>
            </a:r>
            <a:r>
              <a:rPr lang="en-US" sz="2000" dirty="0" err="1"/>
              <a:t>pantalla</a:t>
            </a:r>
            <a:r>
              <a:rPr lang="en-US" sz="2000" dirty="0"/>
              <a:t>) </a:t>
            </a:r>
            <a:r>
              <a:rPr lang="en-US" sz="2000" dirty="0" err="1"/>
              <a:t>reporten</a:t>
            </a:r>
            <a:r>
              <a:rPr lang="en-US" sz="2000" dirty="0"/>
              <a:t> </a:t>
            </a:r>
            <a:r>
              <a:rPr lang="en-US" sz="2000" dirty="0" err="1"/>
              <a:t>estados</a:t>
            </a:r>
            <a:r>
              <a:rPr lang="en-US" sz="2000" dirty="0"/>
              <a:t> </a:t>
            </a:r>
            <a:r>
              <a:rPr lang="en-US" sz="2000" dirty="0" err="1"/>
              <a:t>erróneos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no </a:t>
            </a:r>
            <a:r>
              <a:rPr lang="en-US" sz="2000" dirty="0" err="1"/>
              <a:t>representen</a:t>
            </a:r>
            <a:r>
              <a:rPr lang="en-US" sz="2000" dirty="0"/>
              <a:t> el </a:t>
            </a:r>
            <a:r>
              <a:rPr lang="en-US" sz="2000" dirty="0" err="1"/>
              <a:t>estado</a:t>
            </a:r>
            <a:r>
              <a:rPr lang="en-US" sz="2000" dirty="0"/>
              <a:t> real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r>
              <a:rPr lang="en-US" sz="2000" dirty="0"/>
              <a:t> web</a:t>
            </a:r>
          </a:p>
          <a:p>
            <a:pPr marL="914400" lvl="1" indent="-514350" eaLnBrk="1" hangingPunct="1"/>
            <a:r>
              <a:rPr lang="en-US" sz="2000" dirty="0" smtClean="0"/>
              <a:t>Los </a:t>
            </a:r>
            <a:r>
              <a:rPr lang="en-US" sz="2000" dirty="0" err="1" smtClean="0"/>
              <a:t>navegadores</a:t>
            </a:r>
            <a:r>
              <a:rPr lang="en-US" sz="2000" dirty="0" smtClean="0"/>
              <a:t>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implementar</a:t>
            </a:r>
            <a:r>
              <a:rPr lang="en-US" sz="2000" dirty="0" smtClean="0"/>
              <a:t> la </a:t>
            </a:r>
            <a:r>
              <a:rPr lang="en-US" sz="2000" dirty="0" err="1" smtClean="0"/>
              <a:t>semántica</a:t>
            </a:r>
            <a:r>
              <a:rPr lang="en-US" sz="2000" dirty="0" smtClean="0"/>
              <a:t> de WAI-ARIA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HTML, </a:t>
            </a:r>
            <a:r>
              <a:rPr lang="en-US" sz="2000" dirty="0" err="1" smtClean="0"/>
              <a:t>tal</a:t>
            </a:r>
            <a:r>
              <a:rPr lang="en-US" sz="2000" dirty="0" smtClean="0"/>
              <a:t> y </a:t>
            </a:r>
            <a:r>
              <a:rPr lang="en-US" sz="2000" dirty="0" err="1" smtClean="0"/>
              <a:t>como</a:t>
            </a:r>
            <a:r>
              <a:rPr lang="en-US" sz="2000" dirty="0" smtClean="0"/>
              <a:t> se define </a:t>
            </a:r>
            <a:r>
              <a:rPr lang="en-US" sz="2000" dirty="0" err="1" smtClean="0"/>
              <a:t>en</a:t>
            </a:r>
            <a:r>
              <a:rPr lang="en-US" sz="2000" dirty="0" smtClean="0"/>
              <a:t> la </a:t>
            </a:r>
            <a:r>
              <a:rPr lang="en-US" sz="2000" dirty="0" err="1" smtClean="0"/>
              <a:t>especificación</a:t>
            </a:r>
            <a:r>
              <a:rPr lang="en-US" sz="2000" dirty="0" smtClean="0"/>
              <a:t> WAI-ARIA.</a:t>
            </a:r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D01F3BD-423A-4C18-9388-C10A114A96E4}" type="slidenum">
              <a:rPr lang="es-ES" sz="1400" smtClean="0">
                <a:latin typeface="Arial" charset="0"/>
                <a:cs typeface="Arial" charset="0"/>
              </a:rPr>
              <a:pPr/>
              <a:t>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Estructura de la sección 3.2.7 de HTML5 sobre WAI-ARIA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/>
            <a:r>
              <a:rPr lang="en-US" sz="2400" dirty="0" smtClean="0"/>
              <a:t>3.2.7.1 </a:t>
            </a:r>
            <a:r>
              <a:rPr lang="en-US" sz="2400" dirty="0"/>
              <a:t>ARIA Role </a:t>
            </a:r>
            <a:r>
              <a:rPr lang="en-US" sz="2400" dirty="0" smtClean="0"/>
              <a:t>Attribute</a:t>
            </a:r>
          </a:p>
          <a:p>
            <a:pPr marL="514350" indent="-514350" eaLnBrk="1" hangingPunct="1"/>
            <a:r>
              <a:rPr lang="en-US" sz="2400" dirty="0" smtClean="0"/>
              <a:t>3.2.7.2 </a:t>
            </a:r>
            <a:r>
              <a:rPr lang="en-US" sz="2400" dirty="0"/>
              <a:t>State and Property Attributes</a:t>
            </a:r>
          </a:p>
          <a:p>
            <a:pPr marL="514350" indent="-514350" eaLnBrk="1" hangingPunct="1"/>
            <a:r>
              <a:rPr lang="en-US" sz="2400" dirty="0" smtClean="0"/>
              <a:t>3.2.7.3 </a:t>
            </a:r>
            <a:r>
              <a:rPr lang="en-US" sz="2400" dirty="0"/>
              <a:t>Strong Native Semantics</a:t>
            </a:r>
          </a:p>
          <a:p>
            <a:pPr marL="514350" indent="-514350" eaLnBrk="1" hangingPunct="1"/>
            <a:r>
              <a:rPr lang="en-US" sz="2400" dirty="0" smtClean="0"/>
              <a:t>3.2.7.4 </a:t>
            </a:r>
            <a:r>
              <a:rPr lang="en-US" sz="2400" dirty="0"/>
              <a:t>Implicit ARIA Semantics</a:t>
            </a:r>
          </a:p>
          <a:p>
            <a:pPr marL="514350" indent="-514350" eaLnBrk="1" hangingPunct="1"/>
            <a:r>
              <a:rPr lang="en-US" sz="2400" dirty="0" smtClean="0"/>
              <a:t>3.2.7.5 </a:t>
            </a:r>
            <a:r>
              <a:rPr lang="en-US" sz="2400" dirty="0"/>
              <a:t>Allowed ARIA roles, states </a:t>
            </a:r>
            <a:r>
              <a:rPr lang="en-US" sz="2400" dirty="0" smtClean="0"/>
              <a:t>and properties</a:t>
            </a:r>
          </a:p>
          <a:p>
            <a:pPr marL="514350" indent="-514350" eaLnBrk="1" hangingPunct="1"/>
            <a:endParaRPr lang="en-US" sz="2400" dirty="0"/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D01F3BD-423A-4C18-9388-C10A114A96E4}" type="slidenum">
              <a:rPr lang="es-ES" sz="1400" smtClean="0">
                <a:latin typeface="Arial" charset="0"/>
                <a:cs typeface="Arial" charset="0"/>
              </a:rPr>
              <a:pPr/>
              <a:t>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3.2.7.1 ARIA Role </a:t>
            </a:r>
            <a:r>
              <a:rPr lang="es-ES" sz="3600" dirty="0" err="1">
                <a:latin typeface="Arial" charset="0"/>
                <a:cs typeface="Arial" charset="0"/>
              </a:rPr>
              <a:t>Attribute</a:t>
            </a:r>
            <a:endParaRPr lang="es-ES" sz="3600" dirty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19982" y="1412776"/>
            <a:ext cx="8229600" cy="5544616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reafirmación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relativo</a:t>
            </a:r>
            <a:r>
              <a:rPr lang="en-US" dirty="0" smtClean="0"/>
              <a:t> a los roles </a:t>
            </a:r>
            <a:r>
              <a:rPr lang="en-US" dirty="0" err="1" smtClean="0"/>
              <a:t>establecido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WAI-ARIA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HTML5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HTML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asociados</a:t>
            </a:r>
            <a:r>
              <a:rPr lang="en-US" dirty="0" smtClean="0"/>
              <a:t> roles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WAI-ARIA.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Elemento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r>
              <a:rPr lang="en-US" dirty="0" smtClean="0"/>
              <a:t> &lt;li&gt; con </a:t>
            </a:r>
            <a:r>
              <a:rPr lang="en-US" dirty="0" err="1" smtClean="0"/>
              <a:t>rol</a:t>
            </a:r>
            <a:r>
              <a:rPr lang="en-US" dirty="0" smtClean="0"/>
              <a:t> de checkbox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=“opcion1“ role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checkbox“&gt; 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5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3.2.7.2 </a:t>
            </a:r>
            <a:r>
              <a:rPr lang="es-ES" sz="3600" dirty="0" err="1" smtClean="0">
                <a:latin typeface="Arial" charset="0"/>
                <a:cs typeface="Arial" charset="0"/>
              </a:rPr>
              <a:t>State</a:t>
            </a:r>
            <a:r>
              <a:rPr lang="es-ES" sz="3600" dirty="0" smtClean="0">
                <a:latin typeface="Arial" charset="0"/>
                <a:cs typeface="Arial" charset="0"/>
              </a:rPr>
              <a:t> </a:t>
            </a:r>
            <a:r>
              <a:rPr lang="es-ES" sz="3600" dirty="0">
                <a:latin typeface="Arial" charset="0"/>
                <a:cs typeface="Arial" charset="0"/>
              </a:rPr>
              <a:t>and </a:t>
            </a:r>
            <a:r>
              <a:rPr lang="es-ES" sz="3600" dirty="0" err="1">
                <a:latin typeface="Arial" charset="0"/>
                <a:cs typeface="Arial" charset="0"/>
              </a:rPr>
              <a:t>Property</a:t>
            </a:r>
            <a:r>
              <a:rPr lang="es-ES" sz="3600" dirty="0">
                <a:latin typeface="Arial" charset="0"/>
                <a:cs typeface="Arial" charset="0"/>
              </a:rPr>
              <a:t> </a:t>
            </a:r>
            <a:r>
              <a:rPr lang="es-ES" sz="3600" dirty="0" err="1" smtClean="0">
                <a:latin typeface="Arial" charset="0"/>
                <a:cs typeface="Arial" charset="0"/>
              </a:rPr>
              <a:t>Attributes</a:t>
            </a:r>
            <a:endParaRPr lang="es-ES" sz="3600" dirty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54461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reafirmación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relativo</a:t>
            </a:r>
            <a:r>
              <a:rPr lang="en-US" dirty="0" smtClean="0"/>
              <a:t> a los </a:t>
            </a:r>
            <a:r>
              <a:rPr lang="en-US" dirty="0" err="1" smtClean="0"/>
              <a:t>estados</a:t>
            </a:r>
            <a:r>
              <a:rPr lang="en-US" dirty="0" smtClean="0"/>
              <a:t> y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establecido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WAI-ARIA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HTML5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HTML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asociados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ARIA.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Elemento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r>
              <a:rPr lang="en-US" dirty="0" smtClean="0"/>
              <a:t> &lt;li&gt; con </a:t>
            </a:r>
            <a:r>
              <a:rPr lang="en-US" dirty="0" err="1" smtClean="0"/>
              <a:t>rol</a:t>
            </a:r>
            <a:r>
              <a:rPr lang="en-US" dirty="0" smtClean="0"/>
              <a:t>, </a:t>
            </a:r>
            <a:r>
              <a:rPr lang="en-US" dirty="0" err="1" smtClean="0"/>
              <a:t>estado</a:t>
            </a:r>
            <a:r>
              <a:rPr lang="en-US" dirty="0" smtClean="0"/>
              <a:t> y </a:t>
            </a:r>
            <a:r>
              <a:rPr lang="en-US" dirty="0" err="1" smtClean="0"/>
              <a:t>propiedad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=“opcion1“ role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aria-checked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false“ aria-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describedby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="desc1" &gt;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6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3.2.7.3 </a:t>
            </a:r>
            <a:r>
              <a:rPr lang="es-ES" sz="3600" dirty="0" err="1">
                <a:latin typeface="Arial" charset="0"/>
                <a:cs typeface="Arial" charset="0"/>
              </a:rPr>
              <a:t>Strong</a:t>
            </a:r>
            <a:r>
              <a:rPr lang="es-ES" sz="3600" dirty="0">
                <a:latin typeface="Arial" charset="0"/>
                <a:cs typeface="Arial" charset="0"/>
              </a:rPr>
              <a:t> </a:t>
            </a:r>
            <a:r>
              <a:rPr lang="es-ES" sz="3600" dirty="0" err="1">
                <a:latin typeface="Arial" charset="0"/>
                <a:cs typeface="Arial" charset="0"/>
              </a:rPr>
              <a:t>Native</a:t>
            </a:r>
            <a:r>
              <a:rPr lang="es-ES" sz="3600" dirty="0">
                <a:latin typeface="Arial" charset="0"/>
                <a:cs typeface="Arial" charset="0"/>
              </a:rPr>
              <a:t> </a:t>
            </a:r>
            <a:r>
              <a:rPr lang="es-ES" sz="3600" dirty="0" err="1" smtClean="0">
                <a:latin typeface="Arial" charset="0"/>
                <a:cs typeface="Arial" charset="0"/>
              </a:rPr>
              <a:t>Semantics</a:t>
            </a:r>
            <a:endParaRPr lang="es-ES" sz="3600" dirty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2664296"/>
          </a:xfrm>
        </p:spPr>
        <p:txBody>
          <a:bodyPr rtlCol="0"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relaciona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de HTML con los roles,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estados</a:t>
            </a:r>
            <a:r>
              <a:rPr lang="en-US" dirty="0" smtClean="0"/>
              <a:t> de WAI-ARIA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aplican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a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HTML y </a:t>
            </a:r>
            <a:r>
              <a:rPr lang="en-US" dirty="0" err="1" smtClean="0"/>
              <a:t>su</a:t>
            </a:r>
            <a:r>
              <a:rPr lang="en-US" dirty="0" smtClean="0"/>
              <a:t> valor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HTML, el </a:t>
            </a:r>
            <a:r>
              <a:rPr lang="en-US" dirty="0" err="1" smtClean="0"/>
              <a:t>rol</a:t>
            </a:r>
            <a:r>
              <a:rPr lang="en-US" dirty="0" smtClean="0"/>
              <a:t>, </a:t>
            </a:r>
            <a:r>
              <a:rPr lang="en-US" dirty="0" err="1" smtClean="0"/>
              <a:t>propiedad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indicado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,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el valor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Realmente</a:t>
            </a:r>
            <a:r>
              <a:rPr lang="en-US" dirty="0" smtClean="0"/>
              <a:t> no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asigarle</a:t>
            </a:r>
            <a:r>
              <a:rPr lang="en-US" dirty="0" smtClean="0"/>
              <a:t> valor, </a:t>
            </a:r>
            <a:r>
              <a:rPr lang="en-US" dirty="0" err="1" smtClean="0"/>
              <a:t>pues</a:t>
            </a:r>
            <a:r>
              <a:rPr lang="en-US" dirty="0" smtClean="0"/>
              <a:t> los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dárselo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Ejemplos</a:t>
            </a:r>
            <a:r>
              <a:rPr lang="en-US" dirty="0" smtClean="0"/>
              <a:t>: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7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45612"/>
              </p:ext>
            </p:extLst>
          </p:nvPr>
        </p:nvGraphicFramePr>
        <p:xfrm>
          <a:off x="755576" y="4131394"/>
          <a:ext cx="788836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94414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</a:t>
                      </a:r>
                      <a:r>
                        <a:rPr lang="es-ES" baseline="0" dirty="0" smtClean="0"/>
                        <a:t> HTML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SEMÁNTICA</a:t>
                      </a:r>
                      <a:r>
                        <a:rPr lang="es-ES" baseline="0" dirty="0" smtClean="0"/>
                        <a:t> WAI-ARIA POR DEFECTO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data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role=“</a:t>
                      </a:r>
                      <a:r>
                        <a:rPr lang="es-ES" dirty="0" err="1" smtClean="0"/>
                        <a:t>listbox</a:t>
                      </a:r>
                      <a:r>
                        <a:rPr lang="es-ES" dirty="0" smtClean="0"/>
                        <a:t>” </a:t>
                      </a:r>
                      <a:r>
                        <a:rPr lang="es-ES" baseline="0" dirty="0" smtClean="0"/>
                        <a:t>con propiedad aria-</a:t>
                      </a:r>
                      <a:r>
                        <a:rPr lang="es-ES" baseline="0" dirty="0" err="1" smtClean="0"/>
                        <a:t>multiselectable</a:t>
                      </a:r>
                      <a:r>
                        <a:rPr lang="es-ES" baseline="0" dirty="0" smtClean="0"/>
                        <a:t>=“false”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&lt;head&gt;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Ninguna</a:t>
                      </a:r>
                      <a:r>
                        <a:rPr lang="es-ES" baseline="0" dirty="0" smtClean="0"/>
                        <a:t> semántica por defecto asociada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nav</a:t>
                      </a:r>
                      <a:r>
                        <a:rPr lang="es-ES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role=“</a:t>
                      </a:r>
                      <a:r>
                        <a:rPr lang="es-ES" dirty="0" err="1" smtClean="0"/>
                        <a:t>navigation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textarea</a:t>
                      </a:r>
                      <a:r>
                        <a:rPr lang="es-ES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role=“</a:t>
                      </a:r>
                      <a:r>
                        <a:rPr lang="es-ES" dirty="0" err="1" smtClean="0"/>
                        <a:t>textbox</a:t>
                      </a:r>
                      <a:r>
                        <a:rPr lang="es-ES" dirty="0" smtClean="0"/>
                        <a:t>” con aria-</a:t>
                      </a:r>
                      <a:r>
                        <a:rPr lang="es-ES" dirty="0" err="1" smtClean="0"/>
                        <a:t>multiline</a:t>
                      </a:r>
                      <a:r>
                        <a:rPr lang="es-ES" dirty="0" smtClean="0"/>
                        <a:t>=“true”, 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y aria-</a:t>
                      </a:r>
                      <a:r>
                        <a:rPr lang="es-ES" dirty="0" err="1" smtClean="0"/>
                        <a:t>readonly</a:t>
                      </a:r>
                      <a:r>
                        <a:rPr lang="es-ES" dirty="0" smtClean="0"/>
                        <a:t>=“true” si el elemento contiene</a:t>
                      </a:r>
                      <a:r>
                        <a:rPr lang="es-ES" baseline="0" dirty="0" smtClean="0"/>
                        <a:t> un atributo </a:t>
                      </a:r>
                      <a:r>
                        <a:rPr lang="es-ES" baseline="0" dirty="0" err="1" smtClean="0"/>
                        <a:t>readonly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3.2.7.4 </a:t>
            </a:r>
            <a:r>
              <a:rPr lang="es-ES" sz="3600" dirty="0" err="1">
                <a:latin typeface="Arial" charset="0"/>
                <a:cs typeface="Arial" charset="0"/>
              </a:rPr>
              <a:t>Implicit</a:t>
            </a:r>
            <a:r>
              <a:rPr lang="es-ES" sz="3600" dirty="0">
                <a:latin typeface="Arial" charset="0"/>
                <a:cs typeface="Arial" charset="0"/>
              </a:rPr>
              <a:t> ARIA </a:t>
            </a:r>
            <a:r>
              <a:rPr lang="es-ES" sz="3600" dirty="0" err="1" smtClean="0">
                <a:latin typeface="Arial" charset="0"/>
                <a:cs typeface="Arial" charset="0"/>
              </a:rPr>
              <a:t>Semantics</a:t>
            </a:r>
            <a:endParaRPr lang="es-ES" sz="3600" dirty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2664296"/>
          </a:xfrm>
        </p:spPr>
        <p:txBody>
          <a:bodyPr rtlCol="0"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relaciona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de HTML con los roles,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estados</a:t>
            </a:r>
            <a:r>
              <a:rPr lang="en-US" dirty="0" smtClean="0"/>
              <a:t> de WAI-ARIA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aplican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a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HTML y </a:t>
            </a:r>
            <a:r>
              <a:rPr lang="en-US" dirty="0" err="1" smtClean="0"/>
              <a:t>su</a:t>
            </a:r>
            <a:r>
              <a:rPr lang="en-US" dirty="0" smtClean="0"/>
              <a:t> valor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este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HTML,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semántica</a:t>
            </a:r>
            <a:r>
              <a:rPr lang="en-US" dirty="0" smtClean="0"/>
              <a:t> WAI-ARIA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,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indican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tercera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Ejemplos</a:t>
            </a:r>
            <a:r>
              <a:rPr lang="en-US" dirty="0" smtClean="0"/>
              <a:t>: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8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71509"/>
              </p:ext>
            </p:extLst>
          </p:nvPr>
        </p:nvGraphicFramePr>
        <p:xfrm>
          <a:off x="755576" y="4131394"/>
          <a:ext cx="788836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42"/>
                <a:gridCol w="2635674"/>
                <a:gridCol w="414394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HTML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WAI-ARIA POR DEFECTO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RESTRICCIONES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article</a:t>
                      </a:r>
                      <a:r>
                        <a:rPr lang="es-ES" baseline="0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role=“</a:t>
                      </a:r>
                      <a:r>
                        <a:rPr lang="es-ES" dirty="0" err="1" smtClean="0"/>
                        <a:t>article</a:t>
                      </a:r>
                      <a:r>
                        <a:rPr lang="es-ES" baseline="0" dirty="0" smtClean="0"/>
                        <a:t>”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 se indica role, sólo puede</a:t>
                      </a:r>
                      <a:r>
                        <a:rPr lang="es-ES" baseline="0" dirty="0" smtClean="0"/>
                        <a:t> tener como valores: “</a:t>
                      </a:r>
                      <a:r>
                        <a:rPr lang="es-ES" baseline="0" dirty="0" err="1" smtClean="0"/>
                        <a:t>article</a:t>
                      </a:r>
                      <a:r>
                        <a:rPr lang="es-ES" baseline="0" dirty="0" smtClean="0"/>
                        <a:t>”, “</a:t>
                      </a:r>
                      <a:r>
                        <a:rPr lang="es-ES" baseline="0" dirty="0" err="1" smtClean="0"/>
                        <a:t>document</a:t>
                      </a:r>
                      <a:r>
                        <a:rPr lang="es-ES" baseline="0" dirty="0" smtClean="0"/>
                        <a:t>”, “</a:t>
                      </a:r>
                      <a:r>
                        <a:rPr lang="es-ES" baseline="0" dirty="0" err="1" smtClean="0"/>
                        <a:t>application</a:t>
                      </a:r>
                      <a:r>
                        <a:rPr lang="es-ES" baseline="0" dirty="0" smtClean="0"/>
                        <a:t>”, o “</a:t>
                      </a:r>
                      <a:r>
                        <a:rPr lang="es-ES" baseline="0" dirty="0" err="1" smtClean="0"/>
                        <a:t>main</a:t>
                      </a:r>
                      <a:r>
                        <a:rPr lang="es-ES" baseline="0" dirty="0" smtClean="0"/>
                        <a:t>”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&lt;audio&gt;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Ningún rol </a:t>
                      </a:r>
                      <a:r>
                        <a:rPr lang="es-ES" baseline="0" dirty="0" smtClean="0"/>
                        <a:t>por defecto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 se indica role, debe ser</a:t>
                      </a:r>
                      <a:r>
                        <a:rPr lang="es-ES" baseline="0" dirty="0" smtClean="0"/>
                        <a:t> “</a:t>
                      </a:r>
                      <a:r>
                        <a:rPr lang="es-ES" baseline="0" dirty="0" err="1" smtClean="0"/>
                        <a:t>application</a:t>
                      </a:r>
                      <a:r>
                        <a:rPr lang="es-ES" baseline="0" dirty="0" smtClean="0"/>
                        <a:t>”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</a:t>
                      </a:r>
                      <a:r>
                        <a:rPr lang="es-ES" dirty="0" err="1" smtClean="0"/>
                        <a:t>img</a:t>
                      </a:r>
                      <a:r>
                        <a:rPr lang="es-ES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role=“</a:t>
                      </a:r>
                      <a:r>
                        <a:rPr lang="es-ES" dirty="0" err="1" smtClean="0"/>
                        <a:t>img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Ninguna</a:t>
                      </a:r>
                      <a:r>
                        <a:rPr lang="es-ES" baseline="0" dirty="0" smtClean="0"/>
                        <a:t> restricción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3.2.7.5 Allowed ARIA roles, states and properties</a:t>
            </a:r>
            <a:endParaRPr lang="es-ES" sz="3600" dirty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1872208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informativa</a:t>
            </a:r>
            <a:r>
              <a:rPr lang="en-US" dirty="0" smtClean="0"/>
              <a:t> con los roles (y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estados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HTML5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tercera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obligatoria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Ejemplos</a:t>
            </a:r>
            <a:r>
              <a:rPr lang="en-US" dirty="0" smtClean="0"/>
              <a:t>: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9</a:t>
            </a:fld>
            <a:endParaRPr lang="es-ES" sz="1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04915"/>
              </p:ext>
            </p:extLst>
          </p:nvPr>
        </p:nvGraphicFramePr>
        <p:xfrm>
          <a:off x="251521" y="3217035"/>
          <a:ext cx="8568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01"/>
                <a:gridCol w="3280202"/>
                <a:gridCol w="1656184"/>
                <a:gridCol w="237626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ROLE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PROPIEDADES</a:t>
                      </a:r>
                      <a:r>
                        <a:rPr lang="es-ES" baseline="0" dirty="0" smtClean="0"/>
                        <a:t> OBIGATORIAS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PROPIEDADES POSIBLES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alert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mensaje</a:t>
                      </a:r>
                      <a:r>
                        <a:rPr lang="en-US" baseline="0" dirty="0" smtClean="0"/>
                        <a:t> con Información </a:t>
                      </a:r>
                      <a:r>
                        <a:rPr lang="en-US" baseline="0" dirty="0" err="1" smtClean="0"/>
                        <a:t>importante</a:t>
                      </a:r>
                      <a:r>
                        <a:rPr lang="en-US" baseline="0" dirty="0" smtClean="0"/>
                        <a:t>, y </a:t>
                      </a:r>
                      <a:r>
                        <a:rPr lang="en-US" baseline="0" dirty="0" err="1" smtClean="0"/>
                        <a:t>habitualmente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dependiente</a:t>
                      </a:r>
                      <a:r>
                        <a:rPr lang="en-US" baseline="0" dirty="0" smtClean="0"/>
                        <a:t> del </a:t>
                      </a:r>
                      <a:r>
                        <a:rPr lang="en-US" baseline="0" dirty="0" err="1" smtClean="0"/>
                        <a:t>tiempo</a:t>
                      </a:r>
                      <a:r>
                        <a:rPr lang="en-U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Ninguna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aria-</a:t>
                      </a:r>
                      <a:r>
                        <a:rPr lang="es-ES" dirty="0" err="1" smtClean="0"/>
                        <a:t>expanded</a:t>
                      </a:r>
                      <a:r>
                        <a:rPr lang="es-ES" dirty="0" smtClean="0"/>
                        <a:t> (estado)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combobox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Presentación</a:t>
                      </a:r>
                      <a:r>
                        <a:rPr lang="es-ES" baseline="0" dirty="0" smtClean="0"/>
                        <a:t> s</a:t>
                      </a:r>
                      <a:r>
                        <a:rPr lang="en-US" dirty="0" err="1" smtClean="0"/>
                        <a:t>imilar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caja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texto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donde</a:t>
                      </a:r>
                      <a:r>
                        <a:rPr lang="en-US" dirty="0" smtClean="0"/>
                        <a:t> el </a:t>
                      </a:r>
                      <a:r>
                        <a:rPr lang="en-US" dirty="0" err="1" smtClean="0"/>
                        <a:t>usuario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puede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teclear</a:t>
                      </a:r>
                      <a:r>
                        <a:rPr lang="en-US" baseline="0" dirty="0" smtClean="0"/>
                        <a:t> para </a:t>
                      </a:r>
                      <a:r>
                        <a:rPr lang="en-US" baseline="0" dirty="0" err="1" smtClean="0"/>
                        <a:t>seleccionar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opción</a:t>
                      </a:r>
                      <a:r>
                        <a:rPr lang="en-US" baseline="0" dirty="0" smtClean="0"/>
                        <a:t>, o </a:t>
                      </a:r>
                      <a:r>
                        <a:rPr lang="en-US" baseline="0" dirty="0" err="1" smtClean="0"/>
                        <a:t>escribir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cualquier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texto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un </a:t>
                      </a:r>
                      <a:r>
                        <a:rPr lang="en-US" baseline="0" dirty="0" err="1" smtClean="0"/>
                        <a:t>nuevo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elemento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lista</a:t>
                      </a:r>
                      <a:r>
                        <a:rPr lang="en-U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aria-</a:t>
                      </a:r>
                      <a:r>
                        <a:rPr lang="es-ES" dirty="0" err="1" smtClean="0"/>
                        <a:t>expanded</a:t>
                      </a:r>
                      <a:r>
                        <a:rPr lang="es-ES" dirty="0" smtClean="0"/>
                        <a:t> (estado)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aria-autocomplete</a:t>
                      </a:r>
                    </a:p>
                    <a:p>
                      <a:r>
                        <a:rPr lang="es-ES" dirty="0" smtClean="0"/>
                        <a:t> aria-</a:t>
                      </a:r>
                      <a:r>
                        <a:rPr lang="es-ES" dirty="0" err="1" smtClean="0"/>
                        <a:t>required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 aria-</a:t>
                      </a:r>
                      <a:r>
                        <a:rPr lang="es-ES" dirty="0" err="1" smtClean="0"/>
                        <a:t>activedescendant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9130</TotalTime>
  <Words>640</Words>
  <Application>Microsoft Office PowerPoint</Application>
  <PresentationFormat>Presentación en pantalla (4:3)</PresentationFormat>
  <Paragraphs>95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1_Diseño personalizado</vt:lpstr>
      <vt:lpstr>Diseño personalizado</vt:lpstr>
      <vt:lpstr>INTEGRACIÓN DE WAI-ARIA EN HTML5</vt:lpstr>
      <vt:lpstr>Contenido</vt:lpstr>
      <vt:lpstr>Introducción</vt:lpstr>
      <vt:lpstr>Estructura de la sección 3.2.7 de HTML5 sobre WAI-ARIA</vt:lpstr>
      <vt:lpstr>3.2.7.1 ARIA Role Attribute</vt:lpstr>
      <vt:lpstr>3.2.7.2 State and Property Attributes</vt:lpstr>
      <vt:lpstr>3.2.7.3 Strong Native Semantics</vt:lpstr>
      <vt:lpstr>3.2.7.4 Implicit ARIA Semantics</vt:lpstr>
      <vt:lpstr>3.2.7.5 Allowed ARIA roles, states and properties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790</cp:revision>
  <dcterms:created xsi:type="dcterms:W3CDTF">2006-10-03T06:48:05Z</dcterms:created>
  <dcterms:modified xsi:type="dcterms:W3CDTF">2014-11-11T09:22:50Z</dcterms:modified>
</cp:coreProperties>
</file>