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49" r:id="rId2"/>
  </p:sldMasterIdLst>
  <p:notesMasterIdLst>
    <p:notesMasterId r:id="rId19"/>
  </p:notesMasterIdLst>
  <p:handoutMasterIdLst>
    <p:handoutMasterId r:id="rId20"/>
  </p:handoutMasterIdLst>
  <p:sldIdLst>
    <p:sldId id="256" r:id="rId3"/>
    <p:sldId id="378" r:id="rId4"/>
    <p:sldId id="404" r:id="rId5"/>
    <p:sldId id="450" r:id="rId6"/>
    <p:sldId id="451" r:id="rId7"/>
    <p:sldId id="445" r:id="rId8"/>
    <p:sldId id="448" r:id="rId9"/>
    <p:sldId id="449" r:id="rId10"/>
    <p:sldId id="446" r:id="rId11"/>
    <p:sldId id="406" r:id="rId12"/>
    <p:sldId id="462" r:id="rId13"/>
    <p:sldId id="461" r:id="rId14"/>
    <p:sldId id="454" r:id="rId15"/>
    <p:sldId id="464" r:id="rId16"/>
    <p:sldId id="456" r:id="rId17"/>
    <p:sldId id="465" r:id="rId18"/>
  </p:sldIdLst>
  <p:sldSz cx="9144000" cy="6858000" type="screen4x3"/>
  <p:notesSz cx="6669088" cy="9928225"/>
  <p:defaultTextStyle>
    <a:defPPr>
      <a:defRPr lang="es-ES"/>
    </a:defPPr>
    <a:lvl1pPr algn="l" rtl="0" eaLnBrk="0" fontAlgn="base" hangingPunct="0">
      <a:spcBef>
        <a:spcPct val="0"/>
      </a:spcBef>
      <a:spcAft>
        <a:spcPct val="0"/>
      </a:spcAft>
      <a:defRPr sz="16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6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6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6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600" kern="1200">
        <a:solidFill>
          <a:schemeClr val="tx1"/>
        </a:solidFill>
        <a:latin typeface="Courier New" pitchFamily="49" charset="0"/>
        <a:ea typeface="+mn-ea"/>
        <a:cs typeface="+mn-cs"/>
      </a:defRPr>
    </a:lvl5pPr>
    <a:lvl6pPr marL="2286000" algn="l" defTabSz="914400" rtl="0" eaLnBrk="1" latinLnBrk="0" hangingPunct="1">
      <a:defRPr sz="1600" kern="1200">
        <a:solidFill>
          <a:schemeClr val="tx1"/>
        </a:solidFill>
        <a:latin typeface="Courier New" pitchFamily="49" charset="0"/>
        <a:ea typeface="+mn-ea"/>
        <a:cs typeface="+mn-cs"/>
      </a:defRPr>
    </a:lvl6pPr>
    <a:lvl7pPr marL="2743200" algn="l" defTabSz="914400" rtl="0" eaLnBrk="1" latinLnBrk="0" hangingPunct="1">
      <a:defRPr sz="1600" kern="1200">
        <a:solidFill>
          <a:schemeClr val="tx1"/>
        </a:solidFill>
        <a:latin typeface="Courier New" pitchFamily="49" charset="0"/>
        <a:ea typeface="+mn-ea"/>
        <a:cs typeface="+mn-cs"/>
      </a:defRPr>
    </a:lvl7pPr>
    <a:lvl8pPr marL="3200400" algn="l" defTabSz="914400" rtl="0" eaLnBrk="1" latinLnBrk="0" hangingPunct="1">
      <a:defRPr sz="1600" kern="1200">
        <a:solidFill>
          <a:schemeClr val="tx1"/>
        </a:solidFill>
        <a:latin typeface="Courier New" pitchFamily="49" charset="0"/>
        <a:ea typeface="+mn-ea"/>
        <a:cs typeface="+mn-cs"/>
      </a:defRPr>
    </a:lvl8pPr>
    <a:lvl9pPr marL="3657600" algn="l" defTabSz="914400" rtl="0" eaLnBrk="1" latinLnBrk="0" hangingPunct="1">
      <a:defRPr sz="16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68" autoAdjust="0"/>
    <p:restoredTop sz="94434" autoAdjust="0"/>
  </p:normalViewPr>
  <p:slideViewPr>
    <p:cSldViewPr>
      <p:cViewPr varScale="1">
        <p:scale>
          <a:sx n="71" d="100"/>
          <a:sy n="71" d="100"/>
        </p:scale>
        <p:origin x="154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95" d="100"/>
          <a:sy n="95" d="100"/>
        </p:scale>
        <p:origin x="-948" y="2568"/>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889250" cy="496888"/>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lvl1pPr defTabSz="874724" eaLnBrk="1" hangingPunct="1">
              <a:defRPr sz="1200">
                <a:latin typeface="Arial" charset="0"/>
              </a:defRPr>
            </a:lvl1pPr>
          </a:lstStyle>
          <a:p>
            <a:pPr>
              <a:defRPr/>
            </a:pPr>
            <a:endParaRPr lang="es-ES"/>
          </a:p>
        </p:txBody>
      </p:sp>
      <p:sp>
        <p:nvSpPr>
          <p:cNvPr id="84995" name="Rectangle 3"/>
          <p:cNvSpPr>
            <a:spLocks noGrp="1" noChangeArrowheads="1"/>
          </p:cNvSpPr>
          <p:nvPr>
            <p:ph type="dt" sz="quarter" idx="1"/>
          </p:nvPr>
        </p:nvSpPr>
        <p:spPr bwMode="auto">
          <a:xfrm>
            <a:off x="3778250" y="0"/>
            <a:ext cx="2889250" cy="496888"/>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lvl1pPr algn="r" defTabSz="874724" eaLnBrk="1" hangingPunct="1">
              <a:defRPr sz="1200">
                <a:latin typeface="Arial" charset="0"/>
              </a:defRPr>
            </a:lvl1pPr>
          </a:lstStyle>
          <a:p>
            <a:pPr>
              <a:defRPr/>
            </a:pPr>
            <a:endParaRPr lang="es-ES"/>
          </a:p>
        </p:txBody>
      </p:sp>
      <p:sp>
        <p:nvSpPr>
          <p:cNvPr id="84996"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p:spPr>
        <p:txBody>
          <a:bodyPr vert="horz" wrap="square" lIns="91424" tIns="45712" rIns="91424" bIns="45712" numCol="1" anchor="b" anchorCtr="0" compatLnSpc="1">
            <a:prstTxWarp prst="textNoShape">
              <a:avLst/>
            </a:prstTxWarp>
          </a:bodyPr>
          <a:lstStyle>
            <a:lvl1pPr defTabSz="874724" eaLnBrk="1" hangingPunct="1">
              <a:defRPr sz="1200">
                <a:latin typeface="Arial" charset="0"/>
              </a:defRPr>
            </a:lvl1pPr>
          </a:lstStyle>
          <a:p>
            <a:pPr>
              <a:defRPr/>
            </a:pPr>
            <a:endParaRPr lang="es-ES"/>
          </a:p>
        </p:txBody>
      </p:sp>
      <p:sp>
        <p:nvSpPr>
          <p:cNvPr id="84997" name="Rectangle 5"/>
          <p:cNvSpPr>
            <a:spLocks noGrp="1" noChangeArrowheads="1"/>
          </p:cNvSpPr>
          <p:nvPr>
            <p:ph type="sldNum" sz="quarter" idx="3"/>
          </p:nvPr>
        </p:nvSpPr>
        <p:spPr bwMode="auto">
          <a:xfrm>
            <a:off x="3778250" y="9429750"/>
            <a:ext cx="2889250" cy="496888"/>
          </a:xfrm>
          <a:prstGeom prst="rect">
            <a:avLst/>
          </a:prstGeom>
          <a:noFill/>
          <a:ln w="9525">
            <a:noFill/>
            <a:miter lim="800000"/>
            <a:headEnd/>
            <a:tailEnd/>
          </a:ln>
        </p:spPr>
        <p:txBody>
          <a:bodyPr vert="horz" wrap="square" lIns="91424" tIns="45712" rIns="91424" bIns="45712" numCol="1" anchor="b" anchorCtr="0" compatLnSpc="1">
            <a:prstTxWarp prst="textNoShape">
              <a:avLst/>
            </a:prstTxWarp>
          </a:bodyPr>
          <a:lstStyle>
            <a:lvl1pPr algn="r" defTabSz="874724" eaLnBrk="1" hangingPunct="1">
              <a:defRPr sz="1200">
                <a:latin typeface="Arial" charset="0"/>
              </a:defRPr>
            </a:lvl1pPr>
          </a:lstStyle>
          <a:p>
            <a:pPr>
              <a:defRPr/>
            </a:pPr>
            <a:fld id="{00F0BE26-EAE3-4E9E-B756-44913D610248}" type="slidenum">
              <a:rPr lang="es-ES"/>
              <a:pPr>
                <a:defRPr/>
              </a:pPr>
              <a:t>‹Nº›</a:t>
            </a:fld>
            <a:endParaRPr lang="es-ES"/>
          </a:p>
        </p:txBody>
      </p:sp>
    </p:spTree>
    <p:extLst>
      <p:ext uri="{BB962C8B-B14F-4D97-AF65-F5344CB8AC3E}">
        <p14:creationId xmlns:p14="http://schemas.microsoft.com/office/powerpoint/2010/main" val="1553836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889250" cy="496888"/>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lvl1pPr defTabSz="874724" eaLnBrk="1" hangingPunct="1">
              <a:defRPr sz="1200">
                <a:latin typeface="Arial" charset="0"/>
              </a:defRPr>
            </a:lvl1pPr>
          </a:lstStyle>
          <a:p>
            <a:pPr>
              <a:defRPr/>
            </a:pPr>
            <a:endParaRPr lang="es-ES"/>
          </a:p>
        </p:txBody>
      </p:sp>
      <p:sp>
        <p:nvSpPr>
          <p:cNvPr id="19459" name="Rectangle 3"/>
          <p:cNvSpPr>
            <a:spLocks noGrp="1" noChangeArrowheads="1"/>
          </p:cNvSpPr>
          <p:nvPr>
            <p:ph type="dt" idx="1"/>
          </p:nvPr>
        </p:nvSpPr>
        <p:spPr bwMode="auto">
          <a:xfrm>
            <a:off x="3778250" y="0"/>
            <a:ext cx="2889250" cy="496888"/>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lvl1pPr algn="r" defTabSz="874724" eaLnBrk="1" hangingPunct="1">
              <a:defRPr sz="1200">
                <a:latin typeface="Arial" charset="0"/>
              </a:defRPr>
            </a:lvl1pPr>
          </a:lstStyle>
          <a:p>
            <a:pPr>
              <a:defRPr/>
            </a:pPr>
            <a:endParaRPr lang="es-ES"/>
          </a:p>
        </p:txBody>
      </p:sp>
      <p:sp>
        <p:nvSpPr>
          <p:cNvPr id="46084" name="Rectangle 4"/>
          <p:cNvSpPr>
            <a:spLocks noGrp="1" noRot="1" noChangeAspect="1" noChangeArrowheads="1" noTextEdit="1"/>
          </p:cNvSpPr>
          <p:nvPr>
            <p:ph type="sldImg" idx="2"/>
          </p:nvPr>
        </p:nvSpPr>
        <p:spPr bwMode="auto">
          <a:xfrm>
            <a:off x="8540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66750" y="4716463"/>
            <a:ext cx="5335588" cy="4467225"/>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19462"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p:spPr>
        <p:txBody>
          <a:bodyPr vert="horz" wrap="square" lIns="91424" tIns="45712" rIns="91424" bIns="45712" numCol="1" anchor="b" anchorCtr="0" compatLnSpc="1">
            <a:prstTxWarp prst="textNoShape">
              <a:avLst/>
            </a:prstTxWarp>
          </a:bodyPr>
          <a:lstStyle>
            <a:lvl1pPr defTabSz="874724" eaLnBrk="1" hangingPunct="1">
              <a:defRPr sz="1200">
                <a:latin typeface="Arial" charset="0"/>
              </a:defRPr>
            </a:lvl1pPr>
          </a:lstStyle>
          <a:p>
            <a:pPr>
              <a:defRPr/>
            </a:pPr>
            <a:endParaRPr lang="es-ES"/>
          </a:p>
        </p:txBody>
      </p:sp>
      <p:sp>
        <p:nvSpPr>
          <p:cNvPr id="19463" name="Rectangle 7"/>
          <p:cNvSpPr>
            <a:spLocks noGrp="1" noChangeArrowheads="1"/>
          </p:cNvSpPr>
          <p:nvPr>
            <p:ph type="sldNum" sz="quarter" idx="5"/>
          </p:nvPr>
        </p:nvSpPr>
        <p:spPr bwMode="auto">
          <a:xfrm>
            <a:off x="5835650" y="9109075"/>
            <a:ext cx="531813" cy="282575"/>
          </a:xfrm>
          <a:prstGeom prst="rect">
            <a:avLst/>
          </a:prstGeom>
          <a:noFill/>
          <a:ln w="9525">
            <a:noFill/>
            <a:miter lim="800000"/>
            <a:headEnd/>
            <a:tailEnd/>
          </a:ln>
        </p:spPr>
        <p:txBody>
          <a:bodyPr vert="horz" wrap="square" lIns="91424" tIns="45712" rIns="91424" bIns="45712" numCol="1" anchor="b" anchorCtr="0" compatLnSpc="1">
            <a:prstTxWarp prst="textNoShape">
              <a:avLst/>
            </a:prstTxWarp>
          </a:bodyPr>
          <a:lstStyle>
            <a:lvl1pPr algn="r" defTabSz="874724" eaLnBrk="1" hangingPunct="1">
              <a:defRPr sz="1200">
                <a:latin typeface="Arial" charset="0"/>
              </a:defRPr>
            </a:lvl1pPr>
          </a:lstStyle>
          <a:p>
            <a:pPr>
              <a:defRPr/>
            </a:pPr>
            <a:fld id="{8A1F54AB-5EBC-41AF-A1DB-E87AC5587DAB}" type="slidenum">
              <a:rPr lang="es-ES"/>
              <a:pPr>
                <a:defRPr/>
              </a:pPr>
              <a:t>‹Nº›</a:t>
            </a:fld>
            <a:endParaRPr lang="es-ES"/>
          </a:p>
        </p:txBody>
      </p:sp>
    </p:spTree>
    <p:extLst>
      <p:ext uri="{BB962C8B-B14F-4D97-AF65-F5344CB8AC3E}">
        <p14:creationId xmlns:p14="http://schemas.microsoft.com/office/powerpoint/2010/main" val="20408153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Marcador de imagen de diapositiva"/>
          <p:cNvSpPr>
            <a:spLocks noGrp="1" noRot="1" noChangeAspect="1" noTextEdit="1"/>
          </p:cNvSpPr>
          <p:nvPr>
            <p:ph type="sldImg"/>
          </p:nvPr>
        </p:nvSpPr>
        <p:spPr>
          <a:ln/>
        </p:spPr>
      </p:sp>
      <p:sp>
        <p:nvSpPr>
          <p:cNvPr id="4710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a:p>
            <a:endParaRPr lang="en-US" smtClean="0"/>
          </a:p>
          <a:p>
            <a:endParaRPr lang="es-ES" smtClean="0"/>
          </a:p>
        </p:txBody>
      </p:sp>
      <p:sp>
        <p:nvSpPr>
          <p:cNvPr id="4710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a:defRPr sz="1600">
                <a:solidFill>
                  <a:schemeClr val="tx1"/>
                </a:solidFill>
                <a:latin typeface="Courier New" pitchFamily="49" charset="0"/>
              </a:defRPr>
            </a:lvl1pPr>
            <a:lvl2pPr marL="742950" indent="-285750" defTabSz="873125">
              <a:defRPr sz="1600">
                <a:solidFill>
                  <a:schemeClr val="tx1"/>
                </a:solidFill>
                <a:latin typeface="Courier New" pitchFamily="49" charset="0"/>
              </a:defRPr>
            </a:lvl2pPr>
            <a:lvl3pPr marL="1143000" indent="-228600" defTabSz="873125">
              <a:defRPr sz="1600">
                <a:solidFill>
                  <a:schemeClr val="tx1"/>
                </a:solidFill>
                <a:latin typeface="Courier New" pitchFamily="49" charset="0"/>
              </a:defRPr>
            </a:lvl3pPr>
            <a:lvl4pPr marL="1600200" indent="-228600" defTabSz="873125">
              <a:defRPr sz="1600">
                <a:solidFill>
                  <a:schemeClr val="tx1"/>
                </a:solidFill>
                <a:latin typeface="Courier New" pitchFamily="49" charset="0"/>
              </a:defRPr>
            </a:lvl4pPr>
            <a:lvl5pPr marL="2057400" indent="-228600" defTabSz="873125">
              <a:defRPr sz="1600">
                <a:solidFill>
                  <a:schemeClr val="tx1"/>
                </a:solidFill>
                <a:latin typeface="Courier New" pitchFamily="49" charset="0"/>
              </a:defRPr>
            </a:lvl5pPr>
            <a:lvl6pPr marL="2514600" indent="-228600" defTabSz="873125" eaLnBrk="0" fontAlgn="base" hangingPunct="0">
              <a:spcBef>
                <a:spcPct val="0"/>
              </a:spcBef>
              <a:spcAft>
                <a:spcPct val="0"/>
              </a:spcAft>
              <a:defRPr sz="1600">
                <a:solidFill>
                  <a:schemeClr val="tx1"/>
                </a:solidFill>
                <a:latin typeface="Courier New" pitchFamily="49" charset="0"/>
              </a:defRPr>
            </a:lvl6pPr>
            <a:lvl7pPr marL="2971800" indent="-228600" defTabSz="873125" eaLnBrk="0" fontAlgn="base" hangingPunct="0">
              <a:spcBef>
                <a:spcPct val="0"/>
              </a:spcBef>
              <a:spcAft>
                <a:spcPct val="0"/>
              </a:spcAft>
              <a:defRPr sz="1600">
                <a:solidFill>
                  <a:schemeClr val="tx1"/>
                </a:solidFill>
                <a:latin typeface="Courier New" pitchFamily="49" charset="0"/>
              </a:defRPr>
            </a:lvl7pPr>
            <a:lvl8pPr marL="3429000" indent="-228600" defTabSz="873125" eaLnBrk="0" fontAlgn="base" hangingPunct="0">
              <a:spcBef>
                <a:spcPct val="0"/>
              </a:spcBef>
              <a:spcAft>
                <a:spcPct val="0"/>
              </a:spcAft>
              <a:defRPr sz="1600">
                <a:solidFill>
                  <a:schemeClr val="tx1"/>
                </a:solidFill>
                <a:latin typeface="Courier New" pitchFamily="49" charset="0"/>
              </a:defRPr>
            </a:lvl8pPr>
            <a:lvl9pPr marL="3886200" indent="-228600" defTabSz="873125" eaLnBrk="0" fontAlgn="base" hangingPunct="0">
              <a:spcBef>
                <a:spcPct val="0"/>
              </a:spcBef>
              <a:spcAft>
                <a:spcPct val="0"/>
              </a:spcAft>
              <a:defRPr sz="1600">
                <a:solidFill>
                  <a:schemeClr val="tx1"/>
                </a:solidFill>
                <a:latin typeface="Courier New" pitchFamily="49" charset="0"/>
              </a:defRPr>
            </a:lvl9pPr>
          </a:lstStyle>
          <a:p>
            <a:fld id="{8CB84678-D093-4872-AC83-94EC6065415C}" type="slidenum">
              <a:rPr lang="es-ES" sz="1200" smtClean="0">
                <a:latin typeface="Arial" charset="0"/>
              </a:rPr>
              <a:pPr/>
              <a:t>1</a:t>
            </a:fld>
            <a:endParaRPr lang="es-ES" sz="1200" smtClean="0">
              <a:latin typeface="Arial" charset="0"/>
            </a:endParaRPr>
          </a:p>
        </p:txBody>
      </p:sp>
    </p:spTree>
    <p:extLst>
      <p:ext uri="{BB962C8B-B14F-4D97-AF65-F5344CB8AC3E}">
        <p14:creationId xmlns:p14="http://schemas.microsoft.com/office/powerpoint/2010/main" val="147373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a:defRPr/>
            </a:pPr>
            <a:fld id="{8A1F54AB-5EBC-41AF-A1DB-E87AC5587DAB}" type="slidenum">
              <a:rPr lang="es-ES" smtClean="0"/>
              <a:pPr>
                <a:defRPr/>
              </a:pPr>
              <a:t>4</a:t>
            </a:fld>
            <a:endParaRPr lang="es-ES"/>
          </a:p>
        </p:txBody>
      </p:sp>
    </p:spTree>
    <p:extLst>
      <p:ext uri="{BB962C8B-B14F-4D97-AF65-F5344CB8AC3E}">
        <p14:creationId xmlns:p14="http://schemas.microsoft.com/office/powerpoint/2010/main" val="2591066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a:defRPr/>
            </a:pPr>
            <a:fld id="{8A1F54AB-5EBC-41AF-A1DB-E87AC5587DAB}" type="slidenum">
              <a:rPr lang="es-ES" smtClean="0"/>
              <a:pPr>
                <a:defRPr/>
              </a:pPr>
              <a:t>5</a:t>
            </a:fld>
            <a:endParaRPr lang="es-ES"/>
          </a:p>
        </p:txBody>
      </p:sp>
    </p:spTree>
    <p:extLst>
      <p:ext uri="{BB962C8B-B14F-4D97-AF65-F5344CB8AC3E}">
        <p14:creationId xmlns:p14="http://schemas.microsoft.com/office/powerpoint/2010/main" val="855080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a:defRPr/>
            </a:pPr>
            <a:fld id="{8A1F54AB-5EBC-41AF-A1DB-E87AC5587DAB}" type="slidenum">
              <a:rPr lang="es-ES" smtClean="0"/>
              <a:pPr>
                <a:defRPr/>
              </a:pPr>
              <a:t>13</a:t>
            </a:fld>
            <a:endParaRPr lang="es-ES"/>
          </a:p>
        </p:txBody>
      </p:sp>
    </p:spTree>
    <p:extLst>
      <p:ext uri="{BB962C8B-B14F-4D97-AF65-F5344CB8AC3E}">
        <p14:creationId xmlns:p14="http://schemas.microsoft.com/office/powerpoint/2010/main" val="305747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a:defRPr/>
            </a:pPr>
            <a:fld id="{8A1F54AB-5EBC-41AF-A1DB-E87AC5587DAB}" type="slidenum">
              <a:rPr lang="es-ES" smtClean="0"/>
              <a:pPr>
                <a:defRPr/>
              </a:pPr>
              <a:t>14</a:t>
            </a:fld>
            <a:endParaRPr lang="es-ES"/>
          </a:p>
        </p:txBody>
      </p:sp>
    </p:spTree>
    <p:extLst>
      <p:ext uri="{BB962C8B-B14F-4D97-AF65-F5344CB8AC3E}">
        <p14:creationId xmlns:p14="http://schemas.microsoft.com/office/powerpoint/2010/main" val="471123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a:defRPr/>
            </a:pPr>
            <a:fld id="{8A1F54AB-5EBC-41AF-A1DB-E87AC5587DAB}" type="slidenum">
              <a:rPr lang="es-ES" smtClean="0"/>
              <a:pPr>
                <a:defRPr/>
              </a:pPr>
              <a:t>15</a:t>
            </a:fld>
            <a:endParaRPr lang="es-ES"/>
          </a:p>
        </p:txBody>
      </p:sp>
    </p:spTree>
    <p:extLst>
      <p:ext uri="{BB962C8B-B14F-4D97-AF65-F5344CB8AC3E}">
        <p14:creationId xmlns:p14="http://schemas.microsoft.com/office/powerpoint/2010/main" val="963994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a:defRPr/>
            </a:pPr>
            <a:fld id="{8A1F54AB-5EBC-41AF-A1DB-E87AC5587DAB}" type="slidenum">
              <a:rPr lang="es-ES" smtClean="0"/>
              <a:pPr>
                <a:defRPr/>
              </a:pPr>
              <a:t>16</a:t>
            </a:fld>
            <a:endParaRPr lang="es-ES"/>
          </a:p>
        </p:txBody>
      </p:sp>
    </p:spTree>
    <p:extLst>
      <p:ext uri="{BB962C8B-B14F-4D97-AF65-F5344CB8AC3E}">
        <p14:creationId xmlns:p14="http://schemas.microsoft.com/office/powerpoint/2010/main" val="2227349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pPr>
              <a:defRPr/>
            </a:pPr>
            <a:fld id="{C455E9F8-0B3E-4808-A6B2-80A52D751259}" type="datetimeFigureOut">
              <a:rPr lang="es-ES"/>
              <a:pPr>
                <a:defRPr/>
              </a:pPr>
              <a:t>28/11/2014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5285B650-FAEB-48BF-A1D8-5688A99C07D6}" type="slidenum">
              <a:rPr lang="es-ES"/>
              <a:pPr>
                <a:defRPr/>
              </a:pPr>
              <a:t>‹Nº›</a:t>
            </a:fld>
            <a:endParaRPr lang="es-ES"/>
          </a:p>
        </p:txBody>
      </p:sp>
    </p:spTree>
    <p:extLst>
      <p:ext uri="{BB962C8B-B14F-4D97-AF65-F5344CB8AC3E}">
        <p14:creationId xmlns:p14="http://schemas.microsoft.com/office/powerpoint/2010/main" val="3521396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9ED9E02C-1566-46A7-86CB-BABADEA70DE4}" type="datetimeFigureOut">
              <a:rPr lang="es-ES"/>
              <a:pPr>
                <a:defRPr/>
              </a:pPr>
              <a:t>28/11/2014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B7549082-A3D7-403A-9C24-BE971077FD5C}" type="slidenum">
              <a:rPr lang="es-ES"/>
              <a:pPr>
                <a:defRPr/>
              </a:pPr>
              <a:t>‹Nº›</a:t>
            </a:fld>
            <a:endParaRPr lang="es-ES"/>
          </a:p>
        </p:txBody>
      </p:sp>
    </p:spTree>
    <p:extLst>
      <p:ext uri="{BB962C8B-B14F-4D97-AF65-F5344CB8AC3E}">
        <p14:creationId xmlns:p14="http://schemas.microsoft.com/office/powerpoint/2010/main" val="981496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183624FC-A79C-4602-A651-77D118304FE0}" type="datetimeFigureOut">
              <a:rPr lang="es-ES"/>
              <a:pPr>
                <a:defRPr/>
              </a:pPr>
              <a:t>28/11/2014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B7A24780-5E55-449C-962D-C0E2523B36F7}" type="slidenum">
              <a:rPr lang="es-ES"/>
              <a:pPr>
                <a:defRPr/>
              </a:pPr>
              <a:t>‹Nº›</a:t>
            </a:fld>
            <a:endParaRPr lang="es-ES"/>
          </a:p>
        </p:txBody>
      </p:sp>
    </p:spTree>
    <p:extLst>
      <p:ext uri="{BB962C8B-B14F-4D97-AF65-F5344CB8AC3E}">
        <p14:creationId xmlns:p14="http://schemas.microsoft.com/office/powerpoint/2010/main" val="341755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1184762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393689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1983928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686557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3349981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8730452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624224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1808268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a:xfrm>
            <a:off x="457200" y="1500174"/>
            <a:ext cx="8229600" cy="521497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85DC7771-74FB-465E-8BDB-91F73AC1A083}" type="datetimeFigureOut">
              <a:rPr lang="es-ES"/>
              <a:pPr>
                <a:defRPr/>
              </a:pPr>
              <a:t>28/11/2014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a:xfrm>
            <a:off x="7081838" y="6500813"/>
            <a:ext cx="2133600" cy="365125"/>
          </a:xfrm>
        </p:spPr>
        <p:txBody>
          <a:bodyPr/>
          <a:lstStyle>
            <a:lvl1pPr>
              <a:defRPr/>
            </a:lvl1pPr>
          </a:lstStyle>
          <a:p>
            <a:pPr>
              <a:defRPr/>
            </a:pPr>
            <a:fld id="{32570E00-C75B-448F-B4C5-C2A6B3805E28}" type="slidenum">
              <a:rPr lang="es-ES"/>
              <a:pPr>
                <a:defRPr/>
              </a:pPr>
              <a:t>‹Nº›</a:t>
            </a:fld>
            <a:endParaRPr lang="es-ES" dirty="0"/>
          </a:p>
        </p:txBody>
      </p:sp>
    </p:spTree>
    <p:extLst>
      <p:ext uri="{BB962C8B-B14F-4D97-AF65-F5344CB8AC3E}">
        <p14:creationId xmlns:p14="http://schemas.microsoft.com/office/powerpoint/2010/main" val="3269220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20435180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3879918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1843260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5E19BE0A-80BA-4F07-9A42-DFE159E82CE6}" type="datetimeFigureOut">
              <a:rPr lang="es-ES"/>
              <a:pPr>
                <a:defRPr/>
              </a:pPr>
              <a:t>28/11/2014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a:xfrm>
            <a:off x="7081838" y="6492875"/>
            <a:ext cx="2133600" cy="365125"/>
          </a:xfrm>
        </p:spPr>
        <p:txBody>
          <a:bodyPr/>
          <a:lstStyle>
            <a:lvl1pPr>
              <a:defRPr/>
            </a:lvl1pPr>
          </a:lstStyle>
          <a:p>
            <a:pPr>
              <a:defRPr/>
            </a:pPr>
            <a:fld id="{20BC0031-5329-4ED6-B364-ED19DB546172}" type="slidenum">
              <a:rPr lang="es-ES"/>
              <a:pPr>
                <a:defRPr/>
              </a:pPr>
              <a:t>‹Nº›</a:t>
            </a:fld>
            <a:endParaRPr lang="es-ES"/>
          </a:p>
        </p:txBody>
      </p:sp>
    </p:spTree>
    <p:extLst>
      <p:ext uri="{BB962C8B-B14F-4D97-AF65-F5344CB8AC3E}">
        <p14:creationId xmlns:p14="http://schemas.microsoft.com/office/powerpoint/2010/main" val="241081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lvl1pPr>
              <a:defRPr/>
            </a:lvl1pPr>
          </a:lstStyle>
          <a:p>
            <a:pPr>
              <a:defRPr/>
            </a:pPr>
            <a:fld id="{4029E147-DB02-4672-8EE4-091A407D4015}" type="datetimeFigureOut">
              <a:rPr lang="es-ES"/>
              <a:pPr>
                <a:defRPr/>
              </a:pPr>
              <a:t>28/11/2014</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a:xfrm>
            <a:off x="7081838" y="6500813"/>
            <a:ext cx="2133600" cy="365125"/>
          </a:xfrm>
        </p:spPr>
        <p:txBody>
          <a:bodyPr/>
          <a:lstStyle>
            <a:lvl1pPr>
              <a:defRPr/>
            </a:lvl1pPr>
          </a:lstStyle>
          <a:p>
            <a:pPr>
              <a:defRPr/>
            </a:pPr>
            <a:fld id="{C3407A7B-CDB5-47D2-A489-48DFC3346D30}" type="slidenum">
              <a:rPr lang="es-ES"/>
              <a:pPr>
                <a:defRPr/>
              </a:pPr>
              <a:t>‹Nº›</a:t>
            </a:fld>
            <a:endParaRPr lang="es-ES"/>
          </a:p>
        </p:txBody>
      </p:sp>
    </p:spTree>
    <p:extLst>
      <p:ext uri="{BB962C8B-B14F-4D97-AF65-F5344CB8AC3E}">
        <p14:creationId xmlns:p14="http://schemas.microsoft.com/office/powerpoint/2010/main" val="3758133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266E1925-AF64-42FA-AE93-F51CB686F230}" type="datetimeFigureOut">
              <a:rPr lang="es-ES"/>
              <a:pPr>
                <a:defRPr/>
              </a:pPr>
              <a:t>28/11/2014</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AF66D42D-C34A-4D3E-A09D-DF3C0B76C8D8}" type="slidenum">
              <a:rPr lang="es-ES"/>
              <a:pPr>
                <a:defRPr/>
              </a:pPr>
              <a:t>‹Nº›</a:t>
            </a:fld>
            <a:endParaRPr lang="es-ES"/>
          </a:p>
        </p:txBody>
      </p:sp>
    </p:spTree>
    <p:extLst>
      <p:ext uri="{BB962C8B-B14F-4D97-AF65-F5344CB8AC3E}">
        <p14:creationId xmlns:p14="http://schemas.microsoft.com/office/powerpoint/2010/main" val="2339066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pPr>
              <a:defRPr/>
            </a:pPr>
            <a:fld id="{D9F6D900-D553-466A-BAC3-32813A35235A}" type="datetimeFigureOut">
              <a:rPr lang="es-ES"/>
              <a:pPr>
                <a:defRPr/>
              </a:pPr>
              <a:t>28/11/2014</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16CC8942-62F0-4F02-A737-D5733526953B}" type="slidenum">
              <a:rPr lang="es-ES"/>
              <a:pPr>
                <a:defRPr/>
              </a:pPr>
              <a:t>‹Nº›</a:t>
            </a:fld>
            <a:endParaRPr lang="es-ES"/>
          </a:p>
        </p:txBody>
      </p:sp>
    </p:spTree>
    <p:extLst>
      <p:ext uri="{BB962C8B-B14F-4D97-AF65-F5344CB8AC3E}">
        <p14:creationId xmlns:p14="http://schemas.microsoft.com/office/powerpoint/2010/main" val="4247220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337FEB6F-5C1D-4B78-9999-3E1BB45F2E75}" type="datetimeFigureOut">
              <a:rPr lang="es-ES"/>
              <a:pPr>
                <a:defRPr/>
              </a:pPr>
              <a:t>28/11/2014</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FE826962-6AC9-4CE0-BF0C-E426A666771E}" type="slidenum">
              <a:rPr lang="es-ES"/>
              <a:pPr>
                <a:defRPr/>
              </a:pPr>
              <a:t>‹Nº›</a:t>
            </a:fld>
            <a:endParaRPr lang="es-ES"/>
          </a:p>
        </p:txBody>
      </p:sp>
    </p:spTree>
    <p:extLst>
      <p:ext uri="{BB962C8B-B14F-4D97-AF65-F5344CB8AC3E}">
        <p14:creationId xmlns:p14="http://schemas.microsoft.com/office/powerpoint/2010/main" val="385854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571EA7D6-CD0D-4508-9B28-CB2D76B427C9}" type="datetimeFigureOut">
              <a:rPr lang="es-ES"/>
              <a:pPr>
                <a:defRPr/>
              </a:pPr>
              <a:t>28/11/2014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A50C287A-4AFD-4181-B43E-AD3957C57D30}" type="slidenum">
              <a:rPr lang="es-ES"/>
              <a:pPr>
                <a:defRPr/>
              </a:pPr>
              <a:t>‹Nº›</a:t>
            </a:fld>
            <a:endParaRPr lang="es-ES"/>
          </a:p>
        </p:txBody>
      </p:sp>
    </p:spTree>
    <p:extLst>
      <p:ext uri="{BB962C8B-B14F-4D97-AF65-F5344CB8AC3E}">
        <p14:creationId xmlns:p14="http://schemas.microsoft.com/office/powerpoint/2010/main" val="1045261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3BAAA853-DFB3-40CE-903B-6BBFD27D6025}" type="datetimeFigureOut">
              <a:rPr lang="es-ES"/>
              <a:pPr>
                <a:defRPr/>
              </a:pPr>
              <a:t>28/11/2014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56B2A6F0-3337-41A3-B588-91050FAE4C16}" type="slidenum">
              <a:rPr lang="es-ES"/>
              <a:pPr>
                <a:defRPr/>
              </a:pPr>
              <a:t>‹Nº›</a:t>
            </a:fld>
            <a:endParaRPr lang="es-ES"/>
          </a:p>
        </p:txBody>
      </p:sp>
    </p:spTree>
    <p:extLst>
      <p:ext uri="{BB962C8B-B14F-4D97-AF65-F5344CB8AC3E}">
        <p14:creationId xmlns:p14="http://schemas.microsoft.com/office/powerpoint/2010/main" val="9437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l="-5000" r="-5000"/>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14338" y="0"/>
            <a:ext cx="82296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pPr>
              <a:defRPr/>
            </a:pPr>
            <a:fld id="{A21D7672-983F-4E44-9501-B6DB809340F8}" type="datetimeFigureOut">
              <a:rPr lang="es-ES"/>
              <a:pPr>
                <a:defRPr/>
              </a:pPr>
              <a:t>28/11/2014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pPr>
              <a:defRPr/>
            </a:pPr>
            <a:endParaRPr lang="es-ES"/>
          </a:p>
        </p:txBody>
      </p:sp>
      <p:sp>
        <p:nvSpPr>
          <p:cNvPr id="6" name="5 Marcador de número de diapositiva"/>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400">
                <a:solidFill>
                  <a:schemeClr val="tx1"/>
                </a:solidFill>
                <a:latin typeface="Arial" pitchFamily="34" charset="0"/>
                <a:cs typeface="Arial" pitchFamily="34" charset="0"/>
              </a:defRPr>
            </a:lvl1pPr>
          </a:lstStyle>
          <a:p>
            <a:pPr>
              <a:defRPr/>
            </a:pPr>
            <a:fld id="{CACE6AA2-C585-48D6-B5AB-120971D614CA}"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4163" r:id="rId1"/>
    <p:sldLayoutId id="2147484182" r:id="rId2"/>
    <p:sldLayoutId id="2147484183" r:id="rId3"/>
    <p:sldLayoutId id="2147484184" r:id="rId4"/>
    <p:sldLayoutId id="2147484164" r:id="rId5"/>
    <p:sldLayoutId id="2147484165" r:id="rId6"/>
    <p:sldLayoutId id="2147484166" r:id="rId7"/>
    <p:sldLayoutId id="2147484167" r:id="rId8"/>
    <p:sldLayoutId id="2147484168" r:id="rId9"/>
    <p:sldLayoutId id="2147484169" r:id="rId10"/>
    <p:sldLayoutId id="2147484170" r:id="rId11"/>
  </p:sldLayoutIdLst>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ts val="12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ts val="12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ts val="6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ts val="6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ts val="6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l="-3000" r="-3000"/>
          </a:stretch>
        </a:blipFill>
        <a:effectLst/>
      </p:bgPr>
    </p:bg>
    <p:spTree>
      <p:nvGrpSpPr>
        <p:cNvPr id="1" name=""/>
        <p:cNvGrpSpPr/>
        <p:nvPr/>
      </p:nvGrpSpPr>
      <p:grpSpPr>
        <a:xfrm>
          <a:off x="0" y="0"/>
          <a:ext cx="0" cy="0"/>
          <a:chOff x="0" y="0"/>
          <a:chExt cx="0" cy="0"/>
        </a:xfrm>
      </p:grpSpPr>
      <p:pic>
        <p:nvPicPr>
          <p:cNvPr id="2050" name="Picture 9" descr="portada"/>
          <p:cNvPicPr>
            <a:picLocks noChangeAspect="1" noChangeArrowheads="1"/>
          </p:cNvPicPr>
          <p:nvPr/>
        </p:nvPicPr>
        <p:blipFill>
          <a:blip r:embed="rId14">
            <a:lum bright="30000" contrast="-30000"/>
            <a:extLst>
              <a:ext uri="{28A0092B-C50C-407E-A947-70E740481C1C}">
                <a14:useLocalDpi xmlns:a14="http://schemas.microsoft.com/office/drawing/2010/main" val="0"/>
              </a:ext>
            </a:extLst>
          </a:blip>
          <a:srcRect/>
          <a:stretch>
            <a:fillRect/>
          </a:stretch>
        </p:blipFill>
        <p:spPr bwMode="auto">
          <a:xfrm>
            <a:off x="0" y="-1588"/>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2052"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331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pPr>
              <a:defRPr/>
            </a:pPr>
            <a:endParaRPr lang="es-ES"/>
          </a:p>
        </p:txBody>
      </p:sp>
      <p:sp>
        <p:nvSpPr>
          <p:cNvPr id="1331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s-ES"/>
          </a:p>
        </p:txBody>
      </p:sp>
    </p:spTree>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Lst>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w3.org/WAI/AU/2013/ATAG2ImplementationReport.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w3.org/WAI/AU/2013/ATAG2ImplementationRepor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tinymce.com/wiki.php/TinyMCE3x:Accessibilit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labda.inf.uc3m.es/MAE/descargar.php?down=4%E2%80%8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onlinelibrary.wiley.com/doi/10.1002/cae.20557/full" TargetMode="External"/><Relationship Id="rId4" Type="http://schemas.openxmlformats.org/officeDocument/2006/relationships/hyperlink" Target="http://icce2013bali.org/datacenter/mainconferenceproceedingsforindividualdownload/c3/C3-s-243.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10" Type="http://schemas.openxmlformats.org/officeDocument/2006/relationships/slide" Target="slide16.xml"/><Relationship Id="rId4" Type="http://schemas.openxmlformats.org/officeDocument/2006/relationships/slide" Target="slide6.xml"/><Relationship Id="rId9" Type="http://schemas.openxmlformats.org/officeDocument/2006/relationships/slide" Target="slide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w3.org/TR/ATAG2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inymc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tinymce.com/wiki.php/TinyMCE3x:Accessibility"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w3.org/WAI/AU/2013/ATAG2ImplementationReport.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685800" y="1643063"/>
            <a:ext cx="7772400" cy="1470025"/>
          </a:xfrm>
        </p:spPr>
        <p:txBody>
          <a:bodyPr/>
          <a:lstStyle/>
          <a:p>
            <a:pPr eaLnBrk="1" hangingPunct="1">
              <a:defRPr/>
            </a:pPr>
            <a:r>
              <a:rPr lang="en-US" sz="4000" b="1" i="1" cap="all" dirty="0" smtClean="0">
                <a:solidFill>
                  <a:schemeClr val="accent2"/>
                </a:solidFill>
              </a:rPr>
              <a:t>PAUTAS DE ACCESIBILIDAD PARA HERRAMIENTAS DE EDICIÓN WEB (ATAG 2.0)</a:t>
            </a:r>
            <a:endParaRPr lang="es-ES" sz="4000" b="1" i="1" cap="all" dirty="0" smtClean="0">
              <a:solidFill>
                <a:schemeClr val="accent2"/>
              </a:solidFill>
            </a:endParaRPr>
          </a:p>
        </p:txBody>
      </p:sp>
      <p:sp>
        <p:nvSpPr>
          <p:cNvPr id="3" name="Subtítulo 2"/>
          <p:cNvSpPr>
            <a:spLocks noGrp="1"/>
          </p:cNvSpPr>
          <p:nvPr>
            <p:ph type="subTitle" idx="1"/>
          </p:nvPr>
        </p:nvSpPr>
        <p:spPr>
          <a:xfrm>
            <a:off x="1371600" y="3886200"/>
            <a:ext cx="6400800" cy="2279104"/>
          </a:xfrm>
        </p:spPr>
        <p:txBody>
          <a:bodyPr/>
          <a:lstStyle/>
          <a:p>
            <a:r>
              <a:rPr lang="es-ES" dirty="0" err="1" smtClean="0"/>
              <a:t>Authoring</a:t>
            </a:r>
            <a:r>
              <a:rPr lang="es-ES" dirty="0" smtClean="0"/>
              <a:t> </a:t>
            </a:r>
            <a:r>
              <a:rPr lang="es-ES" dirty="0" err="1"/>
              <a:t>Tool</a:t>
            </a:r>
            <a:r>
              <a:rPr lang="es-ES" dirty="0"/>
              <a:t> Accessibility </a:t>
            </a:r>
            <a:r>
              <a:rPr lang="es-ES" dirty="0" err="1" smtClean="0"/>
              <a:t>Guidelines</a:t>
            </a:r>
            <a:endParaRPr lang="es-ES" dirty="0"/>
          </a:p>
          <a:p>
            <a:endParaRPr lang="en-US" dirty="0" smtClean="0">
              <a:solidFill>
                <a:schemeClr val="tx1"/>
              </a:solidFill>
            </a:endParaRPr>
          </a:p>
          <a:p>
            <a:r>
              <a:rPr lang="en-US" sz="2000" dirty="0" smtClean="0">
                <a:solidFill>
                  <a:schemeClr val="tx1"/>
                </a:solidFill>
              </a:rPr>
              <a:t>José </a:t>
            </a:r>
            <a:r>
              <a:rPr lang="en-US" sz="2000" dirty="0">
                <a:solidFill>
                  <a:schemeClr val="tx1"/>
                </a:solidFill>
              </a:rPr>
              <a:t>Ramón </a:t>
            </a:r>
            <a:r>
              <a:rPr lang="en-US" sz="2000" dirty="0" err="1">
                <a:solidFill>
                  <a:schemeClr val="tx1"/>
                </a:solidFill>
              </a:rPr>
              <a:t>Hilera</a:t>
            </a:r>
            <a:endParaRPr lang="es-ES" sz="2000" dirty="0">
              <a:solidFill>
                <a:schemeClr val="tx1"/>
              </a:solidFill>
            </a:endParaRPr>
          </a:p>
          <a:p>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s-ES_tradnl" dirty="0" smtClean="0">
                <a:latin typeface="Arial" charset="0"/>
                <a:cs typeface="Arial" charset="0"/>
              </a:rPr>
              <a:t>Ejemplos de criterios de conformidad</a:t>
            </a:r>
            <a:endParaRPr lang="es-ES" dirty="0" smtClean="0">
              <a:latin typeface="Arial" charset="0"/>
              <a:cs typeface="Arial" charset="0"/>
            </a:endParaRPr>
          </a:p>
        </p:txBody>
      </p:sp>
      <p:sp>
        <p:nvSpPr>
          <p:cNvPr id="9219" name="Rectangle 5"/>
          <p:cNvSpPr>
            <a:spLocks noGrp="1" noChangeArrowheads="1"/>
          </p:cNvSpPr>
          <p:nvPr>
            <p:ph idx="1"/>
          </p:nvPr>
        </p:nvSpPr>
        <p:spPr>
          <a:xfrm>
            <a:off x="457200" y="1196753"/>
            <a:ext cx="8363272" cy="1296143"/>
          </a:xfrm>
        </p:spPr>
        <p:txBody>
          <a:bodyPr/>
          <a:lstStyle/>
          <a:p>
            <a:pPr marL="268288" indent="-268288" eaLnBrk="1" hangingPunct="1">
              <a:spcBef>
                <a:spcPts val="600"/>
              </a:spcBef>
            </a:pPr>
            <a:r>
              <a:rPr lang="es-ES" sz="2000" dirty="0" smtClean="0">
                <a:latin typeface="Arial" charset="0"/>
                <a:cs typeface="Arial" charset="0"/>
              </a:rPr>
              <a:t>Se verán algunos ejemplos de criterios de conformidad y su evaluación en el caso del editor </a:t>
            </a:r>
            <a:r>
              <a:rPr lang="es-ES" sz="2000" i="1" dirty="0" smtClean="0">
                <a:latin typeface="Arial" charset="0"/>
                <a:cs typeface="Arial" charset="0"/>
              </a:rPr>
              <a:t>TinyMCE</a:t>
            </a:r>
            <a:r>
              <a:rPr lang="es-ES" sz="2000" dirty="0" smtClean="0">
                <a:latin typeface="Arial" charset="0"/>
                <a:cs typeface="Arial" charset="0"/>
              </a:rPr>
              <a:t> que se integra en páginas web, en dos versiones: simple y completa.</a:t>
            </a:r>
          </a:p>
          <a:p>
            <a:pPr marL="668338" lvl="1" indent="-268288" eaLnBrk="1" hangingPunct="1">
              <a:spcBef>
                <a:spcPts val="600"/>
              </a:spcBef>
            </a:pPr>
            <a:r>
              <a:rPr lang="es-ES" sz="1600" dirty="0" smtClean="0">
                <a:latin typeface="Arial" charset="0"/>
                <a:cs typeface="Arial" charset="0"/>
              </a:rPr>
              <a:t>Se ha añadido el </a:t>
            </a:r>
            <a:r>
              <a:rPr lang="es-ES" sz="1600" dirty="0" err="1" smtClean="0">
                <a:latin typeface="Arial" charset="0"/>
                <a:cs typeface="Arial" charset="0"/>
              </a:rPr>
              <a:t>plugin</a:t>
            </a:r>
            <a:r>
              <a:rPr lang="es-ES" sz="1600" dirty="0" smtClean="0">
                <a:latin typeface="Arial" charset="0"/>
                <a:cs typeface="Arial" charset="0"/>
              </a:rPr>
              <a:t> </a:t>
            </a:r>
            <a:r>
              <a:rPr lang="es-ES" sz="1600" i="1" dirty="0" smtClean="0">
                <a:latin typeface="Arial" charset="0"/>
                <a:cs typeface="Arial" charset="0"/>
              </a:rPr>
              <a:t>Achecker</a:t>
            </a:r>
            <a:r>
              <a:rPr lang="es-ES" sz="1600" dirty="0" smtClean="0">
                <a:latin typeface="Arial" charset="0"/>
                <a:cs typeface="Arial" charset="0"/>
              </a:rPr>
              <a:t> a ambas.</a:t>
            </a:r>
          </a:p>
        </p:txBody>
      </p:sp>
      <p:sp>
        <p:nvSpPr>
          <p:cNvPr id="9220"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Courier New" pitchFamily="49" charset="0"/>
              </a:defRPr>
            </a:lvl1pPr>
            <a:lvl2pPr marL="742950" indent="-285750">
              <a:defRPr sz="1600">
                <a:solidFill>
                  <a:schemeClr val="tx1"/>
                </a:solidFill>
                <a:latin typeface="Courier New" pitchFamily="49" charset="0"/>
              </a:defRPr>
            </a:lvl2pPr>
            <a:lvl3pPr marL="1143000" indent="-228600">
              <a:defRPr sz="1600">
                <a:solidFill>
                  <a:schemeClr val="tx1"/>
                </a:solidFill>
                <a:latin typeface="Courier New" pitchFamily="49" charset="0"/>
              </a:defRPr>
            </a:lvl3pPr>
            <a:lvl4pPr marL="1600200" indent="-228600">
              <a:defRPr sz="1600">
                <a:solidFill>
                  <a:schemeClr val="tx1"/>
                </a:solidFill>
                <a:latin typeface="Courier New" pitchFamily="49" charset="0"/>
              </a:defRPr>
            </a:lvl4pPr>
            <a:lvl5pPr marL="2057400" indent="-228600">
              <a:defRPr sz="1600">
                <a:solidFill>
                  <a:schemeClr val="tx1"/>
                </a:solidFill>
                <a:latin typeface="Courier New" pitchFamily="49" charset="0"/>
              </a:defRPr>
            </a:lvl5pPr>
            <a:lvl6pPr marL="2514600" indent="-228600" eaLnBrk="0" fontAlgn="base" hangingPunct="0">
              <a:spcBef>
                <a:spcPct val="0"/>
              </a:spcBef>
              <a:spcAft>
                <a:spcPct val="0"/>
              </a:spcAft>
              <a:defRPr sz="1600">
                <a:solidFill>
                  <a:schemeClr val="tx1"/>
                </a:solidFill>
                <a:latin typeface="Courier New" pitchFamily="49" charset="0"/>
              </a:defRPr>
            </a:lvl6pPr>
            <a:lvl7pPr marL="2971800" indent="-228600" eaLnBrk="0" fontAlgn="base" hangingPunct="0">
              <a:spcBef>
                <a:spcPct val="0"/>
              </a:spcBef>
              <a:spcAft>
                <a:spcPct val="0"/>
              </a:spcAft>
              <a:defRPr sz="1600">
                <a:solidFill>
                  <a:schemeClr val="tx1"/>
                </a:solidFill>
                <a:latin typeface="Courier New" pitchFamily="49" charset="0"/>
              </a:defRPr>
            </a:lvl7pPr>
            <a:lvl8pPr marL="3429000" indent="-228600" eaLnBrk="0" fontAlgn="base" hangingPunct="0">
              <a:spcBef>
                <a:spcPct val="0"/>
              </a:spcBef>
              <a:spcAft>
                <a:spcPct val="0"/>
              </a:spcAft>
              <a:defRPr sz="1600">
                <a:solidFill>
                  <a:schemeClr val="tx1"/>
                </a:solidFill>
                <a:latin typeface="Courier New" pitchFamily="49" charset="0"/>
              </a:defRPr>
            </a:lvl8pPr>
            <a:lvl9pPr marL="3886200" indent="-228600" eaLnBrk="0" fontAlgn="base" hangingPunct="0">
              <a:spcBef>
                <a:spcPct val="0"/>
              </a:spcBef>
              <a:spcAft>
                <a:spcPct val="0"/>
              </a:spcAft>
              <a:defRPr sz="1600">
                <a:solidFill>
                  <a:schemeClr val="tx1"/>
                </a:solidFill>
                <a:latin typeface="Courier New" pitchFamily="49" charset="0"/>
              </a:defRPr>
            </a:lvl9pPr>
          </a:lstStyle>
          <a:p>
            <a:fld id="{FD01F3BD-423A-4C18-9388-C10A114A96E4}" type="slidenum">
              <a:rPr lang="es-ES" sz="1400" smtClean="0">
                <a:latin typeface="Arial" charset="0"/>
                <a:cs typeface="Arial" charset="0"/>
              </a:rPr>
              <a:pPr/>
              <a:t>10</a:t>
            </a:fld>
            <a:endParaRPr lang="es-ES" sz="1400" smtClean="0">
              <a:latin typeface="Arial" charset="0"/>
              <a:cs typeface="Arial" charset="0"/>
            </a:endParaRPr>
          </a:p>
        </p:txBody>
      </p:sp>
      <p:pic>
        <p:nvPicPr>
          <p:cNvPr id="4" name="Imagen 3"/>
          <p:cNvPicPr>
            <a:picLocks noChangeAspect="1"/>
          </p:cNvPicPr>
          <p:nvPr/>
        </p:nvPicPr>
        <p:blipFill>
          <a:blip r:embed="rId2"/>
          <a:stretch>
            <a:fillRect/>
          </a:stretch>
        </p:blipFill>
        <p:spPr>
          <a:xfrm>
            <a:off x="251520" y="2708920"/>
            <a:ext cx="3455894" cy="1878203"/>
          </a:xfrm>
          <a:prstGeom prst="rect">
            <a:avLst/>
          </a:prstGeom>
        </p:spPr>
      </p:pic>
      <p:pic>
        <p:nvPicPr>
          <p:cNvPr id="5" name="Imagen 4"/>
          <p:cNvPicPr>
            <a:picLocks noChangeAspect="1"/>
          </p:cNvPicPr>
          <p:nvPr/>
        </p:nvPicPr>
        <p:blipFill>
          <a:blip r:embed="rId3"/>
          <a:stretch>
            <a:fillRect/>
          </a:stretch>
        </p:blipFill>
        <p:spPr>
          <a:xfrm>
            <a:off x="539552" y="4094461"/>
            <a:ext cx="8531870" cy="2502891"/>
          </a:xfrm>
          <a:prstGeom prst="rect">
            <a:avLst/>
          </a:prstGeom>
        </p:spPr>
      </p:pic>
      <p:cxnSp>
        <p:nvCxnSpPr>
          <p:cNvPr id="7" name="Conector angular 6"/>
          <p:cNvCxnSpPr/>
          <p:nvPr/>
        </p:nvCxnSpPr>
        <p:spPr>
          <a:xfrm rot="10800000" flipV="1">
            <a:off x="2411760" y="2492896"/>
            <a:ext cx="1728192" cy="864096"/>
          </a:xfrm>
          <a:prstGeom prst="bentConnector3">
            <a:avLst>
              <a:gd name="adj1" fmla="val -576"/>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44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s-ES_tradnl" sz="4000" dirty="0" smtClean="0">
                <a:latin typeface="Arial" charset="0"/>
                <a:cs typeface="Arial" charset="0"/>
              </a:rPr>
              <a:t>TinyMCE v3 accesible</a:t>
            </a:r>
            <a:br>
              <a:rPr lang="es-ES_tradnl" sz="4000" dirty="0" smtClean="0">
                <a:latin typeface="Arial" charset="0"/>
                <a:cs typeface="Arial" charset="0"/>
              </a:rPr>
            </a:br>
            <a:r>
              <a:rPr lang="es-ES_tradnl" sz="4000" dirty="0" smtClean="0">
                <a:latin typeface="Arial" charset="0"/>
                <a:cs typeface="Arial" charset="0"/>
              </a:rPr>
              <a:t>Código fuente de la versión simple</a:t>
            </a:r>
            <a:endParaRPr lang="es-ES" sz="4000" dirty="0" smtClean="0">
              <a:latin typeface="Arial" charset="0"/>
              <a:cs typeface="Arial" charset="0"/>
            </a:endParaRPr>
          </a:p>
        </p:txBody>
      </p:sp>
      <p:sp>
        <p:nvSpPr>
          <p:cNvPr id="3" name="Rectángulo 2"/>
          <p:cNvSpPr/>
          <p:nvPr/>
        </p:nvSpPr>
        <p:spPr>
          <a:xfrm>
            <a:off x="251520" y="1406381"/>
            <a:ext cx="8640960" cy="5262979"/>
          </a:xfrm>
          <a:prstGeom prst="rect">
            <a:avLst/>
          </a:prstGeom>
        </p:spPr>
        <p:txBody>
          <a:bodyPr wrap="square">
            <a:spAutoFit/>
          </a:bodyPr>
          <a:lstStyle/>
          <a:p>
            <a:r>
              <a:rPr lang="es-ES" dirty="0"/>
              <a:t>&lt;!DOCTYPE </a:t>
            </a:r>
            <a:r>
              <a:rPr lang="es-ES" dirty="0" err="1"/>
              <a:t>html</a:t>
            </a:r>
            <a:r>
              <a:rPr lang="es-ES" dirty="0"/>
              <a:t>&gt;</a:t>
            </a:r>
          </a:p>
          <a:p>
            <a:r>
              <a:rPr lang="es-ES" dirty="0"/>
              <a:t>&lt;</a:t>
            </a:r>
            <a:r>
              <a:rPr lang="es-ES" dirty="0" err="1"/>
              <a:t>html</a:t>
            </a:r>
            <a:r>
              <a:rPr lang="es-ES" dirty="0"/>
              <a:t>&gt;</a:t>
            </a:r>
          </a:p>
          <a:p>
            <a:r>
              <a:rPr lang="es-ES" dirty="0"/>
              <a:t>&lt;head&gt;</a:t>
            </a:r>
          </a:p>
          <a:p>
            <a:r>
              <a:rPr lang="es-ES" dirty="0"/>
              <a:t>&lt;</a:t>
            </a:r>
            <a:r>
              <a:rPr lang="es-ES" dirty="0" err="1"/>
              <a:t>title</a:t>
            </a:r>
            <a:r>
              <a:rPr lang="es-ES" dirty="0"/>
              <a:t>&gt;Editor TinyMCE v3 accesible completo&lt;/</a:t>
            </a:r>
            <a:r>
              <a:rPr lang="es-ES" dirty="0" err="1"/>
              <a:t>title</a:t>
            </a:r>
            <a:r>
              <a:rPr lang="es-ES" dirty="0"/>
              <a:t>&gt;</a:t>
            </a:r>
          </a:p>
          <a:p>
            <a:r>
              <a:rPr lang="es-ES" dirty="0"/>
              <a:t>&lt;meta http-</a:t>
            </a:r>
            <a:r>
              <a:rPr lang="es-ES" dirty="0" err="1"/>
              <a:t>equiv</a:t>
            </a:r>
            <a:r>
              <a:rPr lang="es-ES" dirty="0"/>
              <a:t>="</a:t>
            </a:r>
            <a:r>
              <a:rPr lang="es-ES" dirty="0" err="1"/>
              <a:t>content-type</a:t>
            </a:r>
            <a:r>
              <a:rPr lang="es-ES" dirty="0"/>
              <a:t>" </a:t>
            </a:r>
            <a:r>
              <a:rPr lang="es-ES" dirty="0" err="1"/>
              <a:t>content</a:t>
            </a:r>
            <a:r>
              <a:rPr lang="es-ES" dirty="0"/>
              <a:t>="</a:t>
            </a:r>
            <a:r>
              <a:rPr lang="es-ES" dirty="0" err="1"/>
              <a:t>text</a:t>
            </a:r>
            <a:r>
              <a:rPr lang="es-ES" dirty="0"/>
              <a:t>/</a:t>
            </a:r>
            <a:r>
              <a:rPr lang="es-ES" dirty="0" err="1"/>
              <a:t>html</a:t>
            </a:r>
            <a:r>
              <a:rPr lang="es-ES" dirty="0"/>
              <a:t>; </a:t>
            </a:r>
            <a:r>
              <a:rPr lang="es-ES" dirty="0" err="1"/>
              <a:t>charset</a:t>
            </a:r>
            <a:r>
              <a:rPr lang="es-ES" dirty="0"/>
              <a:t>=utf-8"/&gt;</a:t>
            </a:r>
          </a:p>
          <a:p>
            <a:r>
              <a:rPr lang="es-ES" dirty="0"/>
              <a:t>&lt;script </a:t>
            </a:r>
            <a:r>
              <a:rPr lang="es-ES" dirty="0" err="1"/>
              <a:t>type</a:t>
            </a:r>
            <a:r>
              <a:rPr lang="es-ES" dirty="0"/>
              <a:t>="</a:t>
            </a:r>
            <a:r>
              <a:rPr lang="es-ES" dirty="0" err="1"/>
              <a:t>text</a:t>
            </a:r>
            <a:r>
              <a:rPr lang="es-ES" dirty="0"/>
              <a:t>/</a:t>
            </a:r>
            <a:r>
              <a:rPr lang="es-ES" dirty="0" err="1"/>
              <a:t>javascript</a:t>
            </a:r>
            <a:r>
              <a:rPr lang="es-ES" dirty="0"/>
              <a:t>" </a:t>
            </a:r>
            <a:r>
              <a:rPr lang="es-ES" dirty="0" err="1"/>
              <a:t>src</a:t>
            </a:r>
            <a:r>
              <a:rPr lang="es-ES" dirty="0"/>
              <a:t>="</a:t>
            </a:r>
            <a:r>
              <a:rPr lang="es-ES" dirty="0" err="1"/>
              <a:t>jscripts</a:t>
            </a:r>
            <a:r>
              <a:rPr lang="es-ES" dirty="0"/>
              <a:t>/</a:t>
            </a:r>
            <a:r>
              <a:rPr lang="es-ES" dirty="0" err="1"/>
              <a:t>tiny_mce</a:t>
            </a:r>
            <a:r>
              <a:rPr lang="es-ES" dirty="0"/>
              <a:t>/tiny_mce.js"&gt;&lt;/script&gt;</a:t>
            </a:r>
          </a:p>
          <a:p>
            <a:endParaRPr lang="es-ES" dirty="0"/>
          </a:p>
          <a:p>
            <a:r>
              <a:rPr lang="es-ES" dirty="0"/>
              <a:t>&lt;script </a:t>
            </a:r>
            <a:r>
              <a:rPr lang="es-ES" dirty="0" err="1"/>
              <a:t>type</a:t>
            </a:r>
            <a:r>
              <a:rPr lang="es-ES" dirty="0"/>
              <a:t>="</a:t>
            </a:r>
            <a:r>
              <a:rPr lang="es-ES" dirty="0" err="1"/>
              <a:t>text</a:t>
            </a:r>
            <a:r>
              <a:rPr lang="es-ES" dirty="0"/>
              <a:t>/</a:t>
            </a:r>
            <a:r>
              <a:rPr lang="es-ES" dirty="0" err="1"/>
              <a:t>javascript</a:t>
            </a:r>
            <a:r>
              <a:rPr lang="es-ES" dirty="0"/>
              <a:t>"&gt;</a:t>
            </a:r>
          </a:p>
          <a:p>
            <a:r>
              <a:rPr lang="es-ES" dirty="0" err="1"/>
              <a:t>tinyMCE.init</a:t>
            </a:r>
            <a:r>
              <a:rPr lang="es-ES" dirty="0"/>
              <a:t>({</a:t>
            </a:r>
          </a:p>
          <a:p>
            <a:r>
              <a:rPr lang="es-ES" dirty="0"/>
              <a:t>        </a:t>
            </a:r>
            <a:r>
              <a:rPr lang="es-ES" dirty="0" err="1"/>
              <a:t>theme</a:t>
            </a:r>
            <a:r>
              <a:rPr lang="es-ES" dirty="0"/>
              <a:t> : "</a:t>
            </a:r>
            <a:r>
              <a:rPr lang="es-ES" dirty="0" err="1"/>
              <a:t>advanced</a:t>
            </a:r>
            <a:r>
              <a:rPr lang="es-ES" dirty="0"/>
              <a:t>",</a:t>
            </a:r>
          </a:p>
          <a:p>
            <a:r>
              <a:rPr lang="es-ES" dirty="0"/>
              <a:t>        </a:t>
            </a:r>
            <a:r>
              <a:rPr lang="es-ES" dirty="0" err="1"/>
              <a:t>mode</a:t>
            </a:r>
            <a:r>
              <a:rPr lang="es-ES" dirty="0"/>
              <a:t> : "</a:t>
            </a:r>
            <a:r>
              <a:rPr lang="es-ES" dirty="0" err="1"/>
              <a:t>textareas</a:t>
            </a:r>
            <a:r>
              <a:rPr lang="es-ES" dirty="0"/>
              <a:t>",</a:t>
            </a:r>
          </a:p>
          <a:p>
            <a:r>
              <a:rPr lang="es-ES" dirty="0"/>
              <a:t>        </a:t>
            </a:r>
            <a:r>
              <a:rPr lang="es-ES" dirty="0" err="1"/>
              <a:t>plugins</a:t>
            </a:r>
            <a:r>
              <a:rPr lang="es-ES" dirty="0"/>
              <a:t> : "</a:t>
            </a:r>
            <a:r>
              <a:rPr lang="es-ES" dirty="0" err="1"/>
              <a:t>table</a:t>
            </a:r>
            <a:r>
              <a:rPr lang="es-ES" dirty="0"/>
              <a:t>, media, </a:t>
            </a:r>
            <a:r>
              <a:rPr lang="es-ES" b="1" dirty="0" err="1">
                <a:solidFill>
                  <a:srgbClr val="FF0000"/>
                </a:solidFill>
              </a:rPr>
              <a:t>acheck</a:t>
            </a:r>
            <a:r>
              <a:rPr lang="es-ES" dirty="0"/>
              <a:t>",</a:t>
            </a:r>
          </a:p>
          <a:p>
            <a:r>
              <a:rPr lang="es-ES" dirty="0"/>
              <a:t>        theme_advanced_buttons3_add : "</a:t>
            </a:r>
            <a:r>
              <a:rPr lang="es-ES" dirty="0" err="1"/>
              <a:t>table,media,</a:t>
            </a:r>
            <a:r>
              <a:rPr lang="es-ES" b="1" dirty="0" err="1">
                <a:solidFill>
                  <a:srgbClr val="FF0000"/>
                </a:solidFill>
              </a:rPr>
              <a:t>acheck</a:t>
            </a:r>
            <a:r>
              <a:rPr lang="es-ES" dirty="0"/>
              <a:t>"	</a:t>
            </a:r>
          </a:p>
          <a:p>
            <a:r>
              <a:rPr lang="es-ES" dirty="0"/>
              <a:t>});</a:t>
            </a:r>
          </a:p>
          <a:p>
            <a:r>
              <a:rPr lang="es-ES" dirty="0"/>
              <a:t>&lt;/script&gt;</a:t>
            </a:r>
          </a:p>
          <a:p>
            <a:r>
              <a:rPr lang="es-ES" dirty="0"/>
              <a:t>&lt;/head&gt;</a:t>
            </a:r>
          </a:p>
          <a:p>
            <a:r>
              <a:rPr lang="es-ES" dirty="0"/>
              <a:t>&lt;</a:t>
            </a:r>
            <a:r>
              <a:rPr lang="es-ES" dirty="0" err="1"/>
              <a:t>body</a:t>
            </a:r>
            <a:r>
              <a:rPr lang="es-ES" dirty="0"/>
              <a:t>&gt;</a:t>
            </a:r>
          </a:p>
          <a:p>
            <a:r>
              <a:rPr lang="es-ES" dirty="0"/>
              <a:t>    &lt;</a:t>
            </a:r>
            <a:r>
              <a:rPr lang="es-ES" dirty="0" err="1"/>
              <a:t>textarea</a:t>
            </a:r>
            <a:r>
              <a:rPr lang="es-ES" dirty="0"/>
              <a:t>&gt;Empezar a escribir </a:t>
            </a:r>
            <a:r>
              <a:rPr lang="es-ES" dirty="0" err="1"/>
              <a:t>aqui</a:t>
            </a:r>
            <a:r>
              <a:rPr lang="es-ES" dirty="0"/>
              <a:t>.&lt;/</a:t>
            </a:r>
            <a:r>
              <a:rPr lang="es-ES" dirty="0" err="1"/>
              <a:t>textarea</a:t>
            </a:r>
            <a:r>
              <a:rPr lang="es-ES" dirty="0"/>
              <a:t>&gt;</a:t>
            </a:r>
          </a:p>
          <a:p>
            <a:r>
              <a:rPr lang="es-ES" dirty="0"/>
              <a:t>&lt;/</a:t>
            </a:r>
            <a:r>
              <a:rPr lang="es-ES" dirty="0" err="1"/>
              <a:t>body</a:t>
            </a:r>
            <a:r>
              <a:rPr lang="es-ES" dirty="0"/>
              <a:t>&gt;</a:t>
            </a:r>
          </a:p>
          <a:p>
            <a:r>
              <a:rPr lang="es-ES" dirty="0"/>
              <a:t>&lt;/</a:t>
            </a:r>
            <a:r>
              <a:rPr lang="es-ES" dirty="0" err="1"/>
              <a:t>html</a:t>
            </a:r>
            <a:r>
              <a:rPr lang="es-ES" dirty="0"/>
              <a:t>&gt;</a:t>
            </a:r>
          </a:p>
        </p:txBody>
      </p:sp>
    </p:spTree>
    <p:extLst>
      <p:ext uri="{BB962C8B-B14F-4D97-AF65-F5344CB8AC3E}">
        <p14:creationId xmlns:p14="http://schemas.microsoft.com/office/powerpoint/2010/main" val="771114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s-ES_tradnl" sz="3600" dirty="0" smtClean="0">
                <a:latin typeface="Arial" charset="0"/>
                <a:cs typeface="Arial" charset="0"/>
              </a:rPr>
              <a:t>TinyMCE v3 accesible</a:t>
            </a:r>
            <a:br>
              <a:rPr lang="es-ES_tradnl" sz="3600" dirty="0" smtClean="0">
                <a:latin typeface="Arial" charset="0"/>
                <a:cs typeface="Arial" charset="0"/>
              </a:rPr>
            </a:br>
            <a:r>
              <a:rPr lang="es-ES_tradnl" sz="3600" dirty="0" smtClean="0">
                <a:latin typeface="Arial" charset="0"/>
                <a:cs typeface="Arial" charset="0"/>
              </a:rPr>
              <a:t>Código fuente de la versión completa</a:t>
            </a:r>
            <a:endParaRPr lang="es-ES" sz="3600" dirty="0" smtClean="0">
              <a:latin typeface="Arial" charset="0"/>
              <a:cs typeface="Arial" charset="0"/>
            </a:endParaRPr>
          </a:p>
        </p:txBody>
      </p:sp>
      <p:sp>
        <p:nvSpPr>
          <p:cNvPr id="3" name="Rectángulo 2"/>
          <p:cNvSpPr/>
          <p:nvPr/>
        </p:nvSpPr>
        <p:spPr>
          <a:xfrm>
            <a:off x="251520" y="1406381"/>
            <a:ext cx="8640960" cy="5262979"/>
          </a:xfrm>
          <a:prstGeom prst="rect">
            <a:avLst/>
          </a:prstGeom>
        </p:spPr>
        <p:txBody>
          <a:bodyPr wrap="square">
            <a:spAutoFit/>
          </a:bodyPr>
          <a:lstStyle/>
          <a:p>
            <a:r>
              <a:rPr lang="es-ES" dirty="0" smtClean="0"/>
              <a:t>. . .</a:t>
            </a:r>
          </a:p>
          <a:p>
            <a:r>
              <a:rPr lang="es-ES" dirty="0" smtClean="0"/>
              <a:t>&lt;</a:t>
            </a:r>
            <a:r>
              <a:rPr lang="es-ES" dirty="0"/>
              <a:t>script </a:t>
            </a:r>
            <a:r>
              <a:rPr lang="es-ES" dirty="0" err="1"/>
              <a:t>type</a:t>
            </a:r>
            <a:r>
              <a:rPr lang="es-ES" dirty="0"/>
              <a:t>="</a:t>
            </a:r>
            <a:r>
              <a:rPr lang="es-ES" dirty="0" err="1"/>
              <a:t>text</a:t>
            </a:r>
            <a:r>
              <a:rPr lang="es-ES" dirty="0"/>
              <a:t>/</a:t>
            </a:r>
            <a:r>
              <a:rPr lang="es-ES" dirty="0" err="1"/>
              <a:t>javascript</a:t>
            </a:r>
            <a:r>
              <a:rPr lang="es-ES" dirty="0"/>
              <a:t>"&gt;</a:t>
            </a:r>
          </a:p>
          <a:p>
            <a:r>
              <a:rPr lang="es-ES" dirty="0"/>
              <a:t>	</a:t>
            </a:r>
            <a:r>
              <a:rPr lang="es-ES" dirty="0" err="1"/>
              <a:t>tinyMCE.init</a:t>
            </a:r>
            <a:r>
              <a:rPr lang="es-ES" dirty="0"/>
              <a:t>({</a:t>
            </a:r>
          </a:p>
          <a:p>
            <a:r>
              <a:rPr lang="es-ES" dirty="0"/>
              <a:t>		// Opciones generales</a:t>
            </a:r>
          </a:p>
          <a:p>
            <a:r>
              <a:rPr lang="es-ES" dirty="0"/>
              <a:t>		</a:t>
            </a:r>
            <a:r>
              <a:rPr lang="es-ES" dirty="0" err="1"/>
              <a:t>mode</a:t>
            </a:r>
            <a:r>
              <a:rPr lang="es-ES" dirty="0"/>
              <a:t> : "</a:t>
            </a:r>
            <a:r>
              <a:rPr lang="es-ES" dirty="0" err="1"/>
              <a:t>textareas</a:t>
            </a:r>
            <a:r>
              <a:rPr lang="es-ES" dirty="0"/>
              <a:t>",</a:t>
            </a:r>
          </a:p>
          <a:p>
            <a:r>
              <a:rPr lang="es-ES" dirty="0"/>
              <a:t>		</a:t>
            </a:r>
            <a:r>
              <a:rPr lang="es-ES" dirty="0" err="1"/>
              <a:t>theme</a:t>
            </a:r>
            <a:r>
              <a:rPr lang="es-ES" dirty="0"/>
              <a:t> : "</a:t>
            </a:r>
            <a:r>
              <a:rPr lang="es-ES" dirty="0" err="1"/>
              <a:t>advanced</a:t>
            </a:r>
            <a:r>
              <a:rPr lang="es-ES" dirty="0"/>
              <a:t>",</a:t>
            </a:r>
          </a:p>
          <a:p>
            <a:r>
              <a:rPr lang="es-ES" dirty="0"/>
              <a:t>		</a:t>
            </a:r>
            <a:r>
              <a:rPr lang="es-ES" dirty="0" err="1"/>
              <a:t>plugins</a:t>
            </a:r>
            <a:r>
              <a:rPr lang="es-ES" dirty="0"/>
              <a:t> : "</a:t>
            </a:r>
            <a:r>
              <a:rPr lang="es-ES" b="1" dirty="0">
                <a:solidFill>
                  <a:srgbClr val="FF0000"/>
                </a:solidFill>
              </a:rPr>
              <a:t>acheck</a:t>
            </a:r>
            <a:r>
              <a:rPr lang="es-ES" dirty="0"/>
              <a:t>,autolink,lists,pagebreak,style,layer,table,save,advhr,advimage,advlink,emotions,iespell,inlinepopups,insertdatetime,preview,media,searchreplace,print,contextmenu,paste,directionality,fullscreen,noneditable,visualchars,nonbreaking,xhtmlxtras,template,wordcount,advlist,autosave,visualblocks",</a:t>
            </a:r>
          </a:p>
          <a:p>
            <a:endParaRPr lang="es-ES" dirty="0"/>
          </a:p>
          <a:p>
            <a:r>
              <a:rPr lang="es-ES" dirty="0" smtClean="0"/>
              <a:t>// </a:t>
            </a:r>
            <a:r>
              <a:rPr lang="es-ES" dirty="0"/>
              <a:t>Opciones de temas (barras de botones)</a:t>
            </a:r>
          </a:p>
          <a:p>
            <a:r>
              <a:rPr lang="es-ES" dirty="0" smtClean="0"/>
              <a:t>theme_advanced_buttons1 </a:t>
            </a:r>
            <a:r>
              <a:rPr lang="es-ES" dirty="0"/>
              <a:t>: "save,newdocument,|,bold,italic,underline,strikethrough,|,justifyleft,justifycenter,justifyright,justifyfull,styleselect,formatselect,fontselect,fontsizeselect</a:t>
            </a:r>
            <a:r>
              <a:rPr lang="es-ES" dirty="0" smtClean="0"/>
              <a:t>",</a:t>
            </a:r>
          </a:p>
          <a:p>
            <a:r>
              <a:rPr lang="es-ES" dirty="0" smtClean="0"/>
              <a:t>. . .</a:t>
            </a:r>
          </a:p>
          <a:p>
            <a:r>
              <a:rPr lang="es-ES" dirty="0" smtClean="0"/>
              <a:t>theme_advanced_buttons4_add </a:t>
            </a:r>
            <a:r>
              <a:rPr lang="es-ES" dirty="0"/>
              <a:t>: "</a:t>
            </a:r>
            <a:r>
              <a:rPr lang="es-ES" b="1" dirty="0" err="1">
                <a:solidFill>
                  <a:srgbClr val="FF0000"/>
                </a:solidFill>
              </a:rPr>
              <a:t>acheck</a:t>
            </a:r>
            <a:r>
              <a:rPr lang="es-ES" dirty="0" smtClean="0"/>
              <a:t>",</a:t>
            </a:r>
          </a:p>
          <a:p>
            <a:r>
              <a:rPr lang="es-ES" dirty="0" smtClean="0"/>
              <a:t>. . .</a:t>
            </a:r>
          </a:p>
        </p:txBody>
      </p:sp>
    </p:spTree>
    <p:extLst>
      <p:ext uri="{BB962C8B-B14F-4D97-AF65-F5344CB8AC3E}">
        <p14:creationId xmlns:p14="http://schemas.microsoft.com/office/powerpoint/2010/main" val="2540721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s-ES" sz="2800" dirty="0" smtClean="0">
                <a:latin typeface="Arial" charset="0"/>
                <a:cs typeface="Arial" charset="0"/>
              </a:rPr>
              <a:t>Criterios ATAG 2.0 Parte A</a:t>
            </a:r>
            <a:br>
              <a:rPr lang="es-ES" sz="2800" dirty="0" smtClean="0">
                <a:latin typeface="Arial" charset="0"/>
                <a:cs typeface="Arial" charset="0"/>
              </a:rPr>
            </a:br>
            <a:r>
              <a:rPr lang="es-ES" sz="2800" dirty="0" smtClean="0">
                <a:latin typeface="Arial" charset="0"/>
                <a:cs typeface="Arial" charset="0"/>
              </a:rPr>
              <a:t>No satisfechos por el editor </a:t>
            </a:r>
            <a:r>
              <a:rPr lang="es-ES" sz="2800" dirty="0" err="1" smtClean="0">
                <a:latin typeface="Arial" charset="0"/>
                <a:cs typeface="Arial" charset="0"/>
              </a:rPr>
              <a:t>TinyMCE+AChecker</a:t>
            </a:r>
            <a:endParaRPr lang="es-ES" sz="2800" dirty="0" smtClean="0">
              <a:latin typeface="Arial" charset="0"/>
              <a:cs typeface="Arial" charset="0"/>
            </a:endParaRPr>
          </a:p>
        </p:txBody>
      </p:sp>
      <p:sp>
        <p:nvSpPr>
          <p:cNvPr id="29700"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Courier New" pitchFamily="49" charset="0"/>
              </a:defRPr>
            </a:lvl1pPr>
            <a:lvl2pPr marL="742950" indent="-285750">
              <a:defRPr sz="1600">
                <a:solidFill>
                  <a:schemeClr val="tx1"/>
                </a:solidFill>
                <a:latin typeface="Courier New" pitchFamily="49" charset="0"/>
              </a:defRPr>
            </a:lvl2pPr>
            <a:lvl3pPr marL="1143000" indent="-228600">
              <a:defRPr sz="1600">
                <a:solidFill>
                  <a:schemeClr val="tx1"/>
                </a:solidFill>
                <a:latin typeface="Courier New" pitchFamily="49" charset="0"/>
              </a:defRPr>
            </a:lvl3pPr>
            <a:lvl4pPr marL="1600200" indent="-228600">
              <a:defRPr sz="1600">
                <a:solidFill>
                  <a:schemeClr val="tx1"/>
                </a:solidFill>
                <a:latin typeface="Courier New" pitchFamily="49" charset="0"/>
              </a:defRPr>
            </a:lvl4pPr>
            <a:lvl5pPr marL="2057400" indent="-228600">
              <a:defRPr sz="1600">
                <a:solidFill>
                  <a:schemeClr val="tx1"/>
                </a:solidFill>
                <a:latin typeface="Courier New" pitchFamily="49" charset="0"/>
              </a:defRPr>
            </a:lvl5pPr>
            <a:lvl6pPr marL="2514600" indent="-228600" eaLnBrk="0" fontAlgn="base" hangingPunct="0">
              <a:spcBef>
                <a:spcPct val="0"/>
              </a:spcBef>
              <a:spcAft>
                <a:spcPct val="0"/>
              </a:spcAft>
              <a:defRPr sz="1600">
                <a:solidFill>
                  <a:schemeClr val="tx1"/>
                </a:solidFill>
                <a:latin typeface="Courier New" pitchFamily="49" charset="0"/>
              </a:defRPr>
            </a:lvl6pPr>
            <a:lvl7pPr marL="2971800" indent="-228600" eaLnBrk="0" fontAlgn="base" hangingPunct="0">
              <a:spcBef>
                <a:spcPct val="0"/>
              </a:spcBef>
              <a:spcAft>
                <a:spcPct val="0"/>
              </a:spcAft>
              <a:defRPr sz="1600">
                <a:solidFill>
                  <a:schemeClr val="tx1"/>
                </a:solidFill>
                <a:latin typeface="Courier New" pitchFamily="49" charset="0"/>
              </a:defRPr>
            </a:lvl7pPr>
            <a:lvl8pPr marL="3429000" indent="-228600" eaLnBrk="0" fontAlgn="base" hangingPunct="0">
              <a:spcBef>
                <a:spcPct val="0"/>
              </a:spcBef>
              <a:spcAft>
                <a:spcPct val="0"/>
              </a:spcAft>
              <a:defRPr sz="1600">
                <a:solidFill>
                  <a:schemeClr val="tx1"/>
                </a:solidFill>
                <a:latin typeface="Courier New" pitchFamily="49" charset="0"/>
              </a:defRPr>
            </a:lvl8pPr>
            <a:lvl9pPr marL="3886200" indent="-228600" eaLnBrk="0" fontAlgn="base" hangingPunct="0">
              <a:spcBef>
                <a:spcPct val="0"/>
              </a:spcBef>
              <a:spcAft>
                <a:spcPct val="0"/>
              </a:spcAft>
              <a:defRPr sz="1600">
                <a:solidFill>
                  <a:schemeClr val="tx1"/>
                </a:solidFill>
                <a:latin typeface="Courier New" pitchFamily="49" charset="0"/>
              </a:defRPr>
            </a:lvl9pPr>
          </a:lstStyle>
          <a:p>
            <a:fld id="{453B0952-7E8D-4818-B3FA-5EC73326DA62}" type="slidenum">
              <a:rPr lang="es-ES" sz="1400" smtClean="0">
                <a:latin typeface="Arial" charset="0"/>
                <a:cs typeface="Arial" charset="0"/>
              </a:rPr>
              <a:pPr/>
              <a:t>13</a:t>
            </a:fld>
            <a:endParaRPr lang="es-ES" sz="1400" smtClean="0">
              <a:latin typeface="Arial" charset="0"/>
              <a:cs typeface="Arial" charset="0"/>
            </a:endParaRPr>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434241999"/>
              </p:ext>
            </p:extLst>
          </p:nvPr>
        </p:nvGraphicFramePr>
        <p:xfrm>
          <a:off x="251520" y="1500188"/>
          <a:ext cx="8640960" cy="4815840"/>
        </p:xfrm>
        <a:graphic>
          <a:graphicData uri="http://schemas.openxmlformats.org/drawingml/2006/table">
            <a:tbl>
              <a:tblPr firstRow="1" bandRow="1">
                <a:tableStyleId>{93296810-A885-4BE3-A3E7-6D5BEEA58F35}</a:tableStyleId>
              </a:tblPr>
              <a:tblGrid>
                <a:gridCol w="936104"/>
                <a:gridCol w="7704856"/>
              </a:tblGrid>
              <a:tr h="370840">
                <a:tc>
                  <a:txBody>
                    <a:bodyPr/>
                    <a:lstStyle/>
                    <a:p>
                      <a:pPr algn="ctr"/>
                      <a:r>
                        <a:rPr lang="es-ES" sz="2000" dirty="0" smtClean="0"/>
                        <a:t>ATAG</a:t>
                      </a:r>
                      <a:endParaRPr lang="es-ES" sz="2000" dirty="0"/>
                    </a:p>
                  </a:txBody>
                  <a:tcPr/>
                </a:tc>
                <a:tc>
                  <a:txBody>
                    <a:bodyPr/>
                    <a:lstStyle/>
                    <a:p>
                      <a:r>
                        <a:rPr lang="es-ES" sz="2000" dirty="0" smtClean="0"/>
                        <a:t>COMENTARIOS</a:t>
                      </a:r>
                      <a:r>
                        <a:rPr lang="es-ES" sz="2000" baseline="0" dirty="0" smtClean="0"/>
                        <a:t> (Fuente: </a:t>
                      </a:r>
                      <a:r>
                        <a:rPr lang="es-ES" sz="2000" baseline="0" dirty="0" smtClean="0">
                          <a:hlinkClick r:id="rId3"/>
                        </a:rPr>
                        <a:t>Informe de W3C, 2014</a:t>
                      </a:r>
                      <a:r>
                        <a:rPr lang="es-ES" sz="2000" baseline="0" dirty="0" smtClean="0"/>
                        <a:t>)</a:t>
                      </a:r>
                      <a:endParaRPr lang="es-ES" sz="2000" dirty="0"/>
                    </a:p>
                  </a:txBody>
                  <a:tcPr/>
                </a:tc>
              </a:tr>
              <a:tr h="370840">
                <a:tc>
                  <a:txBody>
                    <a:bodyPr/>
                    <a:lstStyle/>
                    <a:p>
                      <a:r>
                        <a:rPr lang="es-ES" sz="2000" dirty="0" smtClean="0"/>
                        <a:t>A.2.2.1</a:t>
                      </a:r>
                    </a:p>
                    <a:p>
                      <a:r>
                        <a:rPr lang="es-ES" sz="2000" dirty="0" smtClean="0"/>
                        <a:t>(A)</a:t>
                      </a:r>
                      <a:endParaRPr lang="es-ES" sz="2000" dirty="0"/>
                    </a:p>
                  </a:txBody>
                  <a:tcPr/>
                </a:tc>
                <a:tc>
                  <a:txBody>
                    <a:bodyPr/>
                    <a:lstStyle/>
                    <a:p>
                      <a:r>
                        <a:rPr lang="es-ES" sz="2000" b="1" dirty="0" smtClean="0"/>
                        <a:t>A.2.2.1 Ver indicadores de estado en vista de edición</a:t>
                      </a:r>
                      <a:r>
                        <a:rPr lang="es-ES" sz="2000" dirty="0" smtClean="0"/>
                        <a:t>.</a:t>
                      </a:r>
                      <a:r>
                        <a:rPr lang="es-ES" sz="2000" baseline="0" dirty="0" smtClean="0"/>
                        <a:t> El estado de los errores ortográficos no es accesible para los lectores de pantalla.</a:t>
                      </a:r>
                      <a:endParaRPr lang="es-ES" sz="2000" dirty="0" smtClean="0"/>
                    </a:p>
                  </a:txBody>
                  <a:tcPr/>
                </a:tc>
              </a:tr>
              <a:tr h="370840">
                <a:tc>
                  <a:txBody>
                    <a:bodyPr/>
                    <a:lstStyle/>
                    <a:p>
                      <a:r>
                        <a:rPr lang="es-ES" sz="2000" dirty="0" smtClean="0"/>
                        <a:t>A.3.6.3</a:t>
                      </a:r>
                    </a:p>
                    <a:p>
                      <a:r>
                        <a:rPr lang="es-ES" sz="2000" dirty="0" smtClean="0"/>
                        <a:t>(AA)</a:t>
                      </a:r>
                      <a:endParaRPr lang="es-ES" sz="2000" dirty="0"/>
                    </a:p>
                  </a:txBody>
                  <a:tcPr/>
                </a:tc>
                <a:tc>
                  <a:txBody>
                    <a:bodyPr/>
                    <a:lstStyle/>
                    <a:p>
                      <a:r>
                        <a:rPr lang="es-ES" sz="2000" b="1" dirty="0" smtClean="0"/>
                        <a:t>A.3.6.3 Aplicar la configuración de la plataforma</a:t>
                      </a:r>
                      <a:r>
                        <a:rPr lang="es-ES" sz="2000" dirty="0" smtClean="0"/>
                        <a:t>. No responde a los cambios de tipo y</a:t>
                      </a:r>
                      <a:r>
                        <a:rPr lang="es-ES" sz="2000" baseline="0" dirty="0" smtClean="0"/>
                        <a:t> tamaño de letra que se hacen en el navegador.</a:t>
                      </a:r>
                      <a:endParaRPr lang="es-ES" sz="2000" dirty="0"/>
                    </a:p>
                  </a:txBody>
                  <a:tcPr/>
                </a:tc>
              </a:tr>
              <a:tr h="370840">
                <a:tc>
                  <a:txBody>
                    <a:bodyPr/>
                    <a:lstStyle/>
                    <a:p>
                      <a:r>
                        <a:rPr lang="es-ES" sz="2000" dirty="0" smtClean="0"/>
                        <a:t>A.1.1.1</a:t>
                      </a:r>
                    </a:p>
                    <a:p>
                      <a:r>
                        <a:rPr lang="es-ES" sz="2000" dirty="0" smtClean="0"/>
                        <a:t>(AAA)</a:t>
                      </a:r>
                      <a:endParaRPr lang="es-ES" sz="2000" dirty="0"/>
                    </a:p>
                  </a:txBody>
                  <a:tcPr/>
                </a:tc>
                <a:tc>
                  <a:txBody>
                    <a:bodyPr/>
                    <a:lstStyle/>
                    <a:p>
                      <a:r>
                        <a:rPr lang="es-ES" sz="2000" b="1" dirty="0" smtClean="0"/>
                        <a:t>A.1.1.1 Basada en Web Accesible ( WCAG)</a:t>
                      </a:r>
                      <a:r>
                        <a:rPr lang="es-ES" sz="2000" dirty="0" smtClean="0"/>
                        <a:t>. Cumple</a:t>
                      </a:r>
                      <a:r>
                        <a:rPr lang="es-ES" sz="2000" baseline="0" dirty="0" smtClean="0"/>
                        <a:t> con los niveles A y AA de WCAG 2.0, pero no AAA.</a:t>
                      </a:r>
                      <a:endParaRPr lang="es-ES" sz="2000" dirty="0"/>
                    </a:p>
                  </a:txBody>
                  <a:tcPr/>
                </a:tc>
              </a:tr>
              <a:tr h="370840">
                <a:tc>
                  <a:txBody>
                    <a:bodyPr/>
                    <a:lstStyle/>
                    <a:p>
                      <a:r>
                        <a:rPr lang="es-ES" sz="2000" dirty="0" smtClean="0"/>
                        <a:t>A.3.1.5</a:t>
                      </a:r>
                    </a:p>
                    <a:p>
                      <a:r>
                        <a:rPr lang="es-ES" sz="2000" dirty="0" smtClean="0"/>
                        <a:t>(AAA)</a:t>
                      </a:r>
                      <a:endParaRPr lang="es-ES" sz="2000" dirty="0"/>
                    </a:p>
                  </a:txBody>
                  <a:tcPr/>
                </a:tc>
                <a:tc>
                  <a:txBody>
                    <a:bodyPr/>
                    <a:lstStyle/>
                    <a:p>
                      <a:r>
                        <a:rPr lang="es-ES" sz="2000" b="1" dirty="0" smtClean="0"/>
                        <a:t>A.3.1.5 Personalizar Acceso por Teclado</a:t>
                      </a:r>
                      <a:r>
                        <a:rPr lang="es-ES" sz="2000" dirty="0" smtClean="0"/>
                        <a:t>. No se</a:t>
                      </a:r>
                      <a:r>
                        <a:rPr lang="es-ES" sz="2000" baseline="0" dirty="0" smtClean="0"/>
                        <a:t> pueden personalizar los atajos por teclado a las funciones, son los establecidos por defecto.</a:t>
                      </a:r>
                      <a:endParaRPr lang="es-ES" sz="2000" dirty="0"/>
                    </a:p>
                  </a:txBody>
                  <a:tcPr/>
                </a:tc>
              </a:tr>
              <a:tr h="370840">
                <a:tc>
                  <a:txBody>
                    <a:bodyPr/>
                    <a:lstStyle/>
                    <a:p>
                      <a:r>
                        <a:rPr lang="es-ES" sz="2000" dirty="0" smtClean="0"/>
                        <a:t>A.3.4.2</a:t>
                      </a:r>
                    </a:p>
                    <a:p>
                      <a:r>
                        <a:rPr lang="es-ES" sz="2000" dirty="0" smtClean="0"/>
                        <a:t>(AAA)</a:t>
                      </a:r>
                      <a:endParaRPr lang="es-ES" sz="2000" dirty="0"/>
                    </a:p>
                  </a:txBody>
                  <a:tcPr/>
                </a:tc>
                <a:tc>
                  <a:txBody>
                    <a:bodyPr/>
                    <a:lstStyle/>
                    <a:p>
                      <a:r>
                        <a:rPr lang="es-ES" sz="2000" b="1" dirty="0" smtClean="0"/>
                        <a:t>A.3.4.2 Navegar por Relaciones establecidas por software</a:t>
                      </a:r>
                      <a:r>
                        <a:rPr lang="es-ES" sz="2000" dirty="0" smtClean="0"/>
                        <a:t>.</a:t>
                      </a:r>
                      <a:r>
                        <a:rPr lang="es-ES" sz="2000" baseline="0" dirty="0" smtClean="0"/>
                        <a:t> No es posible navegar entre elementos vinculados. Por ejemplo, si se está revisando un contenido web con el editor, y se ha seleccionado un elemento que tiene un estilo CSS asignado, no se puede navegar al lugar dentro del contenido donde ese estilo fue definido.</a:t>
                      </a:r>
                      <a:endParaRPr lang="es-ES" sz="2000" dirty="0" smtClean="0"/>
                    </a:p>
                  </a:txBody>
                  <a:tcPr/>
                </a:tc>
              </a:tr>
            </a:tbl>
          </a:graphicData>
        </a:graphic>
      </p:graphicFrame>
    </p:spTree>
    <p:extLst>
      <p:ext uri="{BB962C8B-B14F-4D97-AF65-F5344CB8AC3E}">
        <p14:creationId xmlns:p14="http://schemas.microsoft.com/office/powerpoint/2010/main" val="12990689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s-ES" sz="2800" dirty="0" smtClean="0">
                <a:latin typeface="Arial" charset="0"/>
                <a:cs typeface="Arial" charset="0"/>
              </a:rPr>
              <a:t>Criterios ATAG 2.0 Parte B</a:t>
            </a:r>
            <a:br>
              <a:rPr lang="es-ES" sz="2800" dirty="0" smtClean="0">
                <a:latin typeface="Arial" charset="0"/>
                <a:cs typeface="Arial" charset="0"/>
              </a:rPr>
            </a:br>
            <a:r>
              <a:rPr lang="es-ES" sz="2800" dirty="0" smtClean="0">
                <a:latin typeface="Arial" charset="0"/>
                <a:cs typeface="Arial" charset="0"/>
              </a:rPr>
              <a:t>No satisfechos por el editor </a:t>
            </a:r>
            <a:r>
              <a:rPr lang="es-ES" sz="2800" dirty="0" err="1" smtClean="0">
                <a:latin typeface="Arial" charset="0"/>
                <a:cs typeface="Arial" charset="0"/>
              </a:rPr>
              <a:t>TinyMCE+AChecker</a:t>
            </a:r>
            <a:endParaRPr lang="es-ES" sz="2800" dirty="0" smtClean="0">
              <a:latin typeface="Arial" charset="0"/>
              <a:cs typeface="Arial" charset="0"/>
            </a:endParaRPr>
          </a:p>
        </p:txBody>
      </p:sp>
      <p:sp>
        <p:nvSpPr>
          <p:cNvPr id="29700"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Courier New" pitchFamily="49" charset="0"/>
              </a:defRPr>
            </a:lvl1pPr>
            <a:lvl2pPr marL="742950" indent="-285750">
              <a:defRPr sz="1600">
                <a:solidFill>
                  <a:schemeClr val="tx1"/>
                </a:solidFill>
                <a:latin typeface="Courier New" pitchFamily="49" charset="0"/>
              </a:defRPr>
            </a:lvl2pPr>
            <a:lvl3pPr marL="1143000" indent="-228600">
              <a:defRPr sz="1600">
                <a:solidFill>
                  <a:schemeClr val="tx1"/>
                </a:solidFill>
                <a:latin typeface="Courier New" pitchFamily="49" charset="0"/>
              </a:defRPr>
            </a:lvl3pPr>
            <a:lvl4pPr marL="1600200" indent="-228600">
              <a:defRPr sz="1600">
                <a:solidFill>
                  <a:schemeClr val="tx1"/>
                </a:solidFill>
                <a:latin typeface="Courier New" pitchFamily="49" charset="0"/>
              </a:defRPr>
            </a:lvl4pPr>
            <a:lvl5pPr marL="2057400" indent="-228600">
              <a:defRPr sz="1600">
                <a:solidFill>
                  <a:schemeClr val="tx1"/>
                </a:solidFill>
                <a:latin typeface="Courier New" pitchFamily="49" charset="0"/>
              </a:defRPr>
            </a:lvl5pPr>
            <a:lvl6pPr marL="2514600" indent="-228600" eaLnBrk="0" fontAlgn="base" hangingPunct="0">
              <a:spcBef>
                <a:spcPct val="0"/>
              </a:spcBef>
              <a:spcAft>
                <a:spcPct val="0"/>
              </a:spcAft>
              <a:defRPr sz="1600">
                <a:solidFill>
                  <a:schemeClr val="tx1"/>
                </a:solidFill>
                <a:latin typeface="Courier New" pitchFamily="49" charset="0"/>
              </a:defRPr>
            </a:lvl6pPr>
            <a:lvl7pPr marL="2971800" indent="-228600" eaLnBrk="0" fontAlgn="base" hangingPunct="0">
              <a:spcBef>
                <a:spcPct val="0"/>
              </a:spcBef>
              <a:spcAft>
                <a:spcPct val="0"/>
              </a:spcAft>
              <a:defRPr sz="1600">
                <a:solidFill>
                  <a:schemeClr val="tx1"/>
                </a:solidFill>
                <a:latin typeface="Courier New" pitchFamily="49" charset="0"/>
              </a:defRPr>
            </a:lvl7pPr>
            <a:lvl8pPr marL="3429000" indent="-228600" eaLnBrk="0" fontAlgn="base" hangingPunct="0">
              <a:spcBef>
                <a:spcPct val="0"/>
              </a:spcBef>
              <a:spcAft>
                <a:spcPct val="0"/>
              </a:spcAft>
              <a:defRPr sz="1600">
                <a:solidFill>
                  <a:schemeClr val="tx1"/>
                </a:solidFill>
                <a:latin typeface="Courier New" pitchFamily="49" charset="0"/>
              </a:defRPr>
            </a:lvl8pPr>
            <a:lvl9pPr marL="3886200" indent="-228600" eaLnBrk="0" fontAlgn="base" hangingPunct="0">
              <a:spcBef>
                <a:spcPct val="0"/>
              </a:spcBef>
              <a:spcAft>
                <a:spcPct val="0"/>
              </a:spcAft>
              <a:defRPr sz="1600">
                <a:solidFill>
                  <a:schemeClr val="tx1"/>
                </a:solidFill>
                <a:latin typeface="Courier New" pitchFamily="49" charset="0"/>
              </a:defRPr>
            </a:lvl9pPr>
          </a:lstStyle>
          <a:p>
            <a:fld id="{453B0952-7E8D-4818-B3FA-5EC73326DA62}" type="slidenum">
              <a:rPr lang="es-ES" sz="1400" smtClean="0">
                <a:latin typeface="Arial" charset="0"/>
                <a:cs typeface="Arial" charset="0"/>
              </a:rPr>
              <a:pPr/>
              <a:t>14</a:t>
            </a:fld>
            <a:endParaRPr lang="es-ES" sz="1400" smtClean="0">
              <a:latin typeface="Arial" charset="0"/>
              <a:cs typeface="Arial" charset="0"/>
            </a:endParaRPr>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2413597033"/>
              </p:ext>
            </p:extLst>
          </p:nvPr>
        </p:nvGraphicFramePr>
        <p:xfrm>
          <a:off x="251520" y="1500188"/>
          <a:ext cx="8640960" cy="5029200"/>
        </p:xfrm>
        <a:graphic>
          <a:graphicData uri="http://schemas.openxmlformats.org/drawingml/2006/table">
            <a:tbl>
              <a:tblPr firstRow="1" bandRow="1">
                <a:tableStyleId>{93296810-A885-4BE3-A3E7-6D5BEEA58F35}</a:tableStyleId>
              </a:tblPr>
              <a:tblGrid>
                <a:gridCol w="936104"/>
                <a:gridCol w="7704856"/>
              </a:tblGrid>
              <a:tr h="370840">
                <a:tc>
                  <a:txBody>
                    <a:bodyPr/>
                    <a:lstStyle/>
                    <a:p>
                      <a:pPr algn="ctr"/>
                      <a:r>
                        <a:rPr lang="es-ES" sz="2000" dirty="0" smtClean="0"/>
                        <a:t>ATAG</a:t>
                      </a:r>
                      <a:endParaRPr lang="es-ES" sz="2000" dirty="0"/>
                    </a:p>
                  </a:txBody>
                  <a:tcPr/>
                </a:tc>
                <a:tc>
                  <a:txBody>
                    <a:bodyPr/>
                    <a:lstStyle/>
                    <a:p>
                      <a:r>
                        <a:rPr lang="es-ES" sz="2000" dirty="0" smtClean="0"/>
                        <a:t>COMENTARIOS</a:t>
                      </a:r>
                      <a:r>
                        <a:rPr lang="es-ES" sz="2000" baseline="0" dirty="0" smtClean="0"/>
                        <a:t> (Fuente: </a:t>
                      </a:r>
                      <a:r>
                        <a:rPr lang="es-ES" sz="2000" baseline="0" dirty="0" smtClean="0">
                          <a:hlinkClick r:id="rId3"/>
                        </a:rPr>
                        <a:t>Informe de W3C, 2014</a:t>
                      </a:r>
                      <a:r>
                        <a:rPr lang="es-ES" sz="2000" baseline="0" dirty="0" smtClean="0"/>
                        <a:t>)</a:t>
                      </a:r>
                      <a:endParaRPr lang="es-ES" sz="2000" dirty="0"/>
                    </a:p>
                  </a:txBody>
                  <a:tcPr/>
                </a:tc>
              </a:tr>
              <a:tr h="370840">
                <a:tc>
                  <a:txBody>
                    <a:bodyPr/>
                    <a:lstStyle/>
                    <a:p>
                      <a:r>
                        <a:rPr lang="es-ES" sz="2000" dirty="0" smtClean="0"/>
                        <a:t>B.2.3.2</a:t>
                      </a:r>
                    </a:p>
                    <a:p>
                      <a:r>
                        <a:rPr lang="es-ES" sz="2000" dirty="0" smtClean="0"/>
                        <a:t>(A)</a:t>
                      </a:r>
                      <a:endParaRPr lang="es-ES" sz="2000" dirty="0"/>
                    </a:p>
                  </a:txBody>
                  <a:tcPr/>
                </a:tc>
                <a:tc>
                  <a:txBody>
                    <a:bodyPr/>
                    <a:lstStyle/>
                    <a:p>
                      <a:r>
                        <a:rPr lang="es-ES" sz="2000" b="1" dirty="0" smtClean="0"/>
                        <a:t>B.2.3.2 Reparación Automática de Texto Alternativo</a:t>
                      </a:r>
                      <a:r>
                        <a:rPr lang="es-ES" sz="2000" dirty="0" smtClean="0"/>
                        <a:t>. En</a:t>
                      </a:r>
                      <a:r>
                        <a:rPr lang="es-ES" sz="2000" baseline="0" dirty="0" smtClean="0"/>
                        <a:t> el informe de W3C se indica que por defecto se asigna como texto alternativo “</a:t>
                      </a:r>
                      <a:r>
                        <a:rPr lang="es-ES" sz="2000" baseline="0" dirty="0" err="1" smtClean="0"/>
                        <a:t>Alternate</a:t>
                      </a:r>
                      <a:r>
                        <a:rPr lang="es-ES" sz="2000" baseline="0" dirty="0" smtClean="0"/>
                        <a:t> Text”. Sin embargo se puede comprobar que en la versión 3 de TinyMCE realmente asigna la cadena vacía “”. No avisa al autor de ello. Si se considera que “” es texto genérico, no se cumple el criterio.</a:t>
                      </a:r>
                      <a:endParaRPr lang="es-ES" sz="2000" dirty="0" smtClean="0"/>
                    </a:p>
                  </a:txBody>
                  <a:tcPr/>
                </a:tc>
              </a:tr>
              <a:tr h="370840">
                <a:tc>
                  <a:txBody>
                    <a:bodyPr/>
                    <a:lstStyle/>
                    <a:p>
                      <a:r>
                        <a:rPr lang="es-ES" sz="2000" dirty="0" smtClean="0"/>
                        <a:t>B.2.3.3</a:t>
                      </a:r>
                    </a:p>
                    <a:p>
                      <a:r>
                        <a:rPr lang="es-ES" sz="2000" dirty="0" smtClean="0"/>
                        <a:t>(AAA)</a:t>
                      </a:r>
                      <a:endParaRPr lang="es-ES" sz="2000" dirty="0"/>
                    </a:p>
                  </a:txBody>
                  <a:tcPr/>
                </a:tc>
                <a:tc>
                  <a:txBody>
                    <a:bodyPr/>
                    <a:lstStyle/>
                    <a:p>
                      <a:r>
                        <a:rPr lang="es-ES" sz="2000" b="1" dirty="0" smtClean="0"/>
                        <a:t>B.2.3.3 Guardar para Reutilización</a:t>
                      </a:r>
                      <a:r>
                        <a:rPr lang="es-ES" sz="2000" dirty="0" smtClean="0"/>
                        <a:t>. Al</a:t>
                      </a:r>
                      <a:r>
                        <a:rPr lang="es-ES" sz="2000" baseline="0" dirty="0" smtClean="0"/>
                        <a:t> copiar y pegar, por ejemplo una imagen, en otro lugar del contenido editado, la herramienta no sugiere al usuario el texto ni informa sobre él, sino que se copia el mismo texto alternativo.</a:t>
                      </a:r>
                      <a:endParaRPr lang="es-ES" sz="2000" dirty="0"/>
                    </a:p>
                  </a:txBody>
                  <a:tcPr/>
                </a:tc>
              </a:tr>
              <a:tr h="370840">
                <a:tc>
                  <a:txBody>
                    <a:bodyPr/>
                    <a:lstStyle/>
                    <a:p>
                      <a:r>
                        <a:rPr lang="es-ES" sz="2000" dirty="0" smtClean="0"/>
                        <a:t>B.4.2.3</a:t>
                      </a:r>
                    </a:p>
                    <a:p>
                      <a:r>
                        <a:rPr lang="es-ES" sz="2000" dirty="0" smtClean="0"/>
                        <a:t>(AAA)</a:t>
                      </a:r>
                      <a:endParaRPr lang="es-ES" sz="2000" dirty="0"/>
                    </a:p>
                  </a:txBody>
                  <a:tcPr/>
                </a:tc>
                <a:tc>
                  <a:txBody>
                    <a:bodyPr/>
                    <a:lstStyle/>
                    <a:p>
                      <a:r>
                        <a:rPr lang="es-ES" sz="2000" b="1" dirty="0" smtClean="0"/>
                        <a:t>B.4.2.3 Tutorial</a:t>
                      </a:r>
                      <a:r>
                        <a:rPr lang="es-ES" sz="2000" dirty="0" smtClean="0"/>
                        <a:t>: La herramienta no ofrece un tutorial para edición accesible.</a:t>
                      </a:r>
                    </a:p>
                  </a:txBody>
                  <a:tcPr/>
                </a:tc>
              </a:tr>
              <a:tr h="370840">
                <a:tc>
                  <a:txBody>
                    <a:bodyPr/>
                    <a:lstStyle/>
                    <a:p>
                      <a:r>
                        <a:rPr lang="es-ES" sz="2000" dirty="0" smtClean="0"/>
                        <a:t>B.4.2.4</a:t>
                      </a:r>
                    </a:p>
                    <a:p>
                      <a:r>
                        <a:rPr lang="es-ES" sz="2000" dirty="0" smtClean="0"/>
                        <a:t>(AAA)</a:t>
                      </a:r>
                      <a:endParaRPr lang="es-ES" sz="2000" dirty="0"/>
                    </a:p>
                  </a:txBody>
                  <a:tcPr/>
                </a:tc>
                <a:tc>
                  <a:txBody>
                    <a:bodyPr/>
                    <a:lstStyle/>
                    <a:p>
                      <a:r>
                        <a:rPr lang="es-ES" sz="2000" b="1" dirty="0" smtClean="0"/>
                        <a:t>B.4.2.4 Índice de instrucciones</a:t>
                      </a:r>
                      <a:r>
                        <a:rPr lang="es-ES" sz="2000" dirty="0" smtClean="0"/>
                        <a:t>.</a:t>
                      </a:r>
                      <a:r>
                        <a:rPr lang="es-ES" sz="2000" baseline="0" dirty="0" smtClean="0"/>
                        <a:t> La documentación de la herramienta no ofrece un índice de las instrucciones para usar las características de soporte a la creación de contenido accesible.</a:t>
                      </a:r>
                      <a:endParaRPr lang="es-ES" sz="2000" dirty="0"/>
                    </a:p>
                  </a:txBody>
                  <a:tcPr/>
                </a:tc>
              </a:tr>
            </a:tbl>
          </a:graphicData>
        </a:graphic>
      </p:graphicFrame>
    </p:spTree>
    <p:extLst>
      <p:ext uri="{BB962C8B-B14F-4D97-AF65-F5344CB8AC3E}">
        <p14:creationId xmlns:p14="http://schemas.microsoft.com/office/powerpoint/2010/main" val="1489461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s-ES" sz="2800" dirty="0">
                <a:latin typeface="Arial" charset="0"/>
                <a:cs typeface="Arial" charset="0"/>
              </a:rPr>
              <a:t>C</a:t>
            </a:r>
            <a:r>
              <a:rPr lang="es-ES" sz="2800" dirty="0" smtClean="0">
                <a:latin typeface="Arial" charset="0"/>
                <a:cs typeface="Arial" charset="0"/>
              </a:rPr>
              <a:t>riterios ATAG 2.0 no satisfechos por el editor </a:t>
            </a:r>
            <a:r>
              <a:rPr lang="es-ES" sz="2800" dirty="0" err="1">
                <a:latin typeface="Arial" charset="0"/>
                <a:cs typeface="Arial" charset="0"/>
              </a:rPr>
              <a:t>TinyMCE+AChecker</a:t>
            </a:r>
            <a:r>
              <a:rPr lang="es-ES" sz="2800" dirty="0">
                <a:latin typeface="Arial" charset="0"/>
                <a:cs typeface="Arial" charset="0"/>
              </a:rPr>
              <a:t> </a:t>
            </a:r>
            <a:r>
              <a:rPr lang="es-ES" sz="2800" dirty="0" smtClean="0">
                <a:latin typeface="Arial" charset="0"/>
                <a:cs typeface="Arial" charset="0"/>
              </a:rPr>
              <a:t>(conclusiones)</a:t>
            </a:r>
          </a:p>
        </p:txBody>
      </p:sp>
      <p:sp>
        <p:nvSpPr>
          <p:cNvPr id="5" name="Rectangle 5"/>
          <p:cNvSpPr>
            <a:spLocks noGrp="1" noChangeArrowheads="1"/>
          </p:cNvSpPr>
          <p:nvPr>
            <p:ph idx="1"/>
          </p:nvPr>
        </p:nvSpPr>
        <p:spPr>
          <a:xfrm>
            <a:off x="457200" y="1484784"/>
            <a:ext cx="8229600" cy="5184576"/>
          </a:xfrm>
        </p:spPr>
        <p:txBody>
          <a:bodyPr rtlCol="0">
            <a:normAutofit fontScale="62500" lnSpcReduction="20000"/>
          </a:bodyPr>
          <a:lstStyle/>
          <a:p>
            <a:pPr>
              <a:lnSpc>
                <a:spcPct val="120000"/>
              </a:lnSpc>
              <a:defRPr/>
            </a:pPr>
            <a:r>
              <a:rPr lang="es-ES" dirty="0" smtClean="0"/>
              <a:t>Puede decirse que el editor de Moodle cumple en gran medida los criterios de conformidad ATAG 2.0 hasta nivel AA.</a:t>
            </a:r>
          </a:p>
          <a:p>
            <a:pPr lvl="1">
              <a:lnSpc>
                <a:spcPct val="120000"/>
              </a:lnSpc>
              <a:defRPr/>
            </a:pPr>
            <a:r>
              <a:rPr lang="es-ES" dirty="0"/>
              <a:t>El nivel A establece 37 criterios y sólo hay problemas con 2 de ellos: A.2.2.1 y B.2.3.2</a:t>
            </a:r>
            <a:r>
              <a:rPr lang="es-ES" dirty="0" smtClean="0"/>
              <a:t>.</a:t>
            </a:r>
            <a:r>
              <a:rPr lang="es-ES" dirty="0"/>
              <a:t> </a:t>
            </a:r>
            <a:endParaRPr lang="es-ES" dirty="0" smtClean="0"/>
          </a:p>
          <a:p>
            <a:pPr lvl="1">
              <a:lnSpc>
                <a:spcPct val="120000"/>
              </a:lnSpc>
              <a:defRPr/>
            </a:pPr>
            <a:r>
              <a:rPr lang="es-ES" dirty="0" smtClean="0"/>
              <a:t>El </a:t>
            </a:r>
            <a:r>
              <a:rPr lang="es-ES" dirty="0"/>
              <a:t>nivel </a:t>
            </a:r>
            <a:r>
              <a:rPr lang="es-ES" dirty="0" smtClean="0"/>
              <a:t>AA </a:t>
            </a:r>
            <a:r>
              <a:rPr lang="es-ES" dirty="0"/>
              <a:t>establece </a:t>
            </a:r>
            <a:r>
              <a:rPr lang="es-ES" dirty="0" smtClean="0"/>
              <a:t>28 </a:t>
            </a:r>
            <a:r>
              <a:rPr lang="es-ES" dirty="0"/>
              <a:t>criterios y sólo hay problemas con </a:t>
            </a:r>
            <a:r>
              <a:rPr lang="es-ES" dirty="0" smtClean="0"/>
              <a:t>1 </a:t>
            </a:r>
            <a:r>
              <a:rPr lang="es-ES" dirty="0"/>
              <a:t>de ellos: </a:t>
            </a:r>
            <a:r>
              <a:rPr lang="es-ES" dirty="0" smtClean="0"/>
              <a:t>A.3.6.3.</a:t>
            </a:r>
          </a:p>
          <a:p>
            <a:pPr lvl="1">
              <a:lnSpc>
                <a:spcPct val="120000"/>
              </a:lnSpc>
              <a:defRPr/>
            </a:pPr>
            <a:r>
              <a:rPr lang="es-ES" dirty="0"/>
              <a:t>El nivel </a:t>
            </a:r>
            <a:r>
              <a:rPr lang="es-ES" dirty="0" smtClean="0"/>
              <a:t>AAA </a:t>
            </a:r>
            <a:r>
              <a:rPr lang="es-ES" dirty="0"/>
              <a:t>establece </a:t>
            </a:r>
            <a:r>
              <a:rPr lang="es-ES" dirty="0" smtClean="0"/>
              <a:t>24 </a:t>
            </a:r>
            <a:r>
              <a:rPr lang="es-ES" dirty="0"/>
              <a:t>criterios y </a:t>
            </a:r>
            <a:r>
              <a:rPr lang="es-ES" dirty="0" smtClean="0"/>
              <a:t>hay </a:t>
            </a:r>
            <a:r>
              <a:rPr lang="es-ES" dirty="0"/>
              <a:t>problemas con </a:t>
            </a:r>
            <a:r>
              <a:rPr lang="es-ES" dirty="0" smtClean="0"/>
              <a:t>6 </a:t>
            </a:r>
            <a:r>
              <a:rPr lang="es-ES" dirty="0"/>
              <a:t>de </a:t>
            </a:r>
            <a:r>
              <a:rPr lang="es-ES" dirty="0" smtClean="0"/>
              <a:t>ellos.</a:t>
            </a:r>
          </a:p>
          <a:p>
            <a:pPr>
              <a:lnSpc>
                <a:spcPct val="120000"/>
              </a:lnSpc>
              <a:defRPr/>
            </a:pPr>
            <a:r>
              <a:rPr lang="es-ES" dirty="0" smtClean="0"/>
              <a:t>Los autores del editor anuncian que se cumplirán todos cuando ATAG 2.0 sea aprobado</a:t>
            </a:r>
          </a:p>
          <a:p>
            <a:pPr lvl="1">
              <a:lnSpc>
                <a:spcPct val="120000"/>
              </a:lnSpc>
              <a:defRPr/>
            </a:pPr>
            <a:r>
              <a:rPr lang="en-US" i="1" dirty="0" smtClean="0"/>
              <a:t>“(..) technically </a:t>
            </a:r>
            <a:r>
              <a:rPr lang="en-US" i="1" dirty="0"/>
              <a:t>TinyMCE is not ATAG conformant, but practically speaking it does conform with the developing specification as it exists in its draft state. The assumption is when ATAG 2.0 is released as a stable document, only minor changes will be required to make TinyMCE ATAG </a:t>
            </a:r>
            <a:r>
              <a:rPr lang="en-US" i="1" dirty="0" smtClean="0"/>
              <a:t>conformant.</a:t>
            </a:r>
            <a:r>
              <a:rPr lang="en-US" dirty="0" smtClean="0"/>
              <a:t>” (</a:t>
            </a:r>
            <a:r>
              <a:rPr lang="en-US" dirty="0" smtClean="0">
                <a:hlinkClick r:id="rId3"/>
              </a:rPr>
              <a:t>www.tinymce.com</a:t>
            </a:r>
            <a:r>
              <a:rPr lang="en-US" dirty="0" smtClean="0"/>
              <a:t>). </a:t>
            </a:r>
            <a:endParaRPr lang="es-ES" dirty="0" smtClean="0"/>
          </a:p>
          <a:p>
            <a:pPr>
              <a:lnSpc>
                <a:spcPct val="120000"/>
              </a:lnSpc>
              <a:defRPr/>
            </a:pPr>
            <a:endParaRPr lang="es-ES" dirty="0"/>
          </a:p>
          <a:p>
            <a:pPr lvl="1">
              <a:lnSpc>
                <a:spcPct val="120000"/>
              </a:lnSpc>
              <a:defRPr/>
            </a:pPr>
            <a:endParaRPr lang="es-ES" dirty="0"/>
          </a:p>
          <a:p>
            <a:pPr lvl="1">
              <a:lnSpc>
                <a:spcPct val="120000"/>
              </a:lnSpc>
              <a:defRPr/>
            </a:pPr>
            <a:endParaRPr lang="es-ES" dirty="0"/>
          </a:p>
        </p:txBody>
      </p:sp>
      <p:sp>
        <p:nvSpPr>
          <p:cNvPr id="29700"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Courier New" pitchFamily="49" charset="0"/>
              </a:defRPr>
            </a:lvl1pPr>
            <a:lvl2pPr marL="742950" indent="-285750">
              <a:defRPr sz="1600">
                <a:solidFill>
                  <a:schemeClr val="tx1"/>
                </a:solidFill>
                <a:latin typeface="Courier New" pitchFamily="49" charset="0"/>
              </a:defRPr>
            </a:lvl2pPr>
            <a:lvl3pPr marL="1143000" indent="-228600">
              <a:defRPr sz="1600">
                <a:solidFill>
                  <a:schemeClr val="tx1"/>
                </a:solidFill>
                <a:latin typeface="Courier New" pitchFamily="49" charset="0"/>
              </a:defRPr>
            </a:lvl3pPr>
            <a:lvl4pPr marL="1600200" indent="-228600">
              <a:defRPr sz="1600">
                <a:solidFill>
                  <a:schemeClr val="tx1"/>
                </a:solidFill>
                <a:latin typeface="Courier New" pitchFamily="49" charset="0"/>
              </a:defRPr>
            </a:lvl4pPr>
            <a:lvl5pPr marL="2057400" indent="-228600">
              <a:defRPr sz="1600">
                <a:solidFill>
                  <a:schemeClr val="tx1"/>
                </a:solidFill>
                <a:latin typeface="Courier New" pitchFamily="49" charset="0"/>
              </a:defRPr>
            </a:lvl5pPr>
            <a:lvl6pPr marL="2514600" indent="-228600" eaLnBrk="0" fontAlgn="base" hangingPunct="0">
              <a:spcBef>
                <a:spcPct val="0"/>
              </a:spcBef>
              <a:spcAft>
                <a:spcPct val="0"/>
              </a:spcAft>
              <a:defRPr sz="1600">
                <a:solidFill>
                  <a:schemeClr val="tx1"/>
                </a:solidFill>
                <a:latin typeface="Courier New" pitchFamily="49" charset="0"/>
              </a:defRPr>
            </a:lvl6pPr>
            <a:lvl7pPr marL="2971800" indent="-228600" eaLnBrk="0" fontAlgn="base" hangingPunct="0">
              <a:spcBef>
                <a:spcPct val="0"/>
              </a:spcBef>
              <a:spcAft>
                <a:spcPct val="0"/>
              </a:spcAft>
              <a:defRPr sz="1600">
                <a:solidFill>
                  <a:schemeClr val="tx1"/>
                </a:solidFill>
                <a:latin typeface="Courier New" pitchFamily="49" charset="0"/>
              </a:defRPr>
            </a:lvl7pPr>
            <a:lvl8pPr marL="3429000" indent="-228600" eaLnBrk="0" fontAlgn="base" hangingPunct="0">
              <a:spcBef>
                <a:spcPct val="0"/>
              </a:spcBef>
              <a:spcAft>
                <a:spcPct val="0"/>
              </a:spcAft>
              <a:defRPr sz="1600">
                <a:solidFill>
                  <a:schemeClr val="tx1"/>
                </a:solidFill>
                <a:latin typeface="Courier New" pitchFamily="49" charset="0"/>
              </a:defRPr>
            </a:lvl8pPr>
            <a:lvl9pPr marL="3886200" indent="-228600" eaLnBrk="0" fontAlgn="base" hangingPunct="0">
              <a:spcBef>
                <a:spcPct val="0"/>
              </a:spcBef>
              <a:spcAft>
                <a:spcPct val="0"/>
              </a:spcAft>
              <a:defRPr sz="1600">
                <a:solidFill>
                  <a:schemeClr val="tx1"/>
                </a:solidFill>
                <a:latin typeface="Courier New" pitchFamily="49" charset="0"/>
              </a:defRPr>
            </a:lvl9pPr>
          </a:lstStyle>
          <a:p>
            <a:fld id="{453B0952-7E8D-4818-B3FA-5EC73326DA62}" type="slidenum">
              <a:rPr lang="es-ES" sz="1400" smtClean="0">
                <a:latin typeface="Arial" charset="0"/>
                <a:cs typeface="Arial" charset="0"/>
              </a:rPr>
              <a:pPr/>
              <a:t>15</a:t>
            </a:fld>
            <a:endParaRPr lang="es-ES" sz="1400" dirty="0" smtClean="0">
              <a:latin typeface="Arial" charset="0"/>
              <a:cs typeface="Arial" charset="0"/>
            </a:endParaRPr>
          </a:p>
        </p:txBody>
      </p:sp>
    </p:spTree>
    <p:extLst>
      <p:ext uri="{BB962C8B-B14F-4D97-AF65-F5344CB8AC3E}">
        <p14:creationId xmlns:p14="http://schemas.microsoft.com/office/powerpoint/2010/main" val="2401616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s-ES" sz="3200" dirty="0" smtClean="0">
                <a:latin typeface="Arial" charset="0"/>
                <a:cs typeface="Arial" charset="0"/>
              </a:rPr>
              <a:t>Otros ejemplos de análisis de conformidad ATAG 2.0</a:t>
            </a:r>
          </a:p>
        </p:txBody>
      </p:sp>
      <p:sp>
        <p:nvSpPr>
          <p:cNvPr id="5" name="Rectangle 5"/>
          <p:cNvSpPr>
            <a:spLocks noGrp="1" noChangeArrowheads="1"/>
          </p:cNvSpPr>
          <p:nvPr>
            <p:ph idx="1"/>
          </p:nvPr>
        </p:nvSpPr>
        <p:spPr>
          <a:xfrm>
            <a:off x="457200" y="1484784"/>
            <a:ext cx="8229600" cy="5184576"/>
          </a:xfrm>
        </p:spPr>
        <p:txBody>
          <a:bodyPr rtlCol="0">
            <a:normAutofit/>
          </a:bodyPr>
          <a:lstStyle/>
          <a:p>
            <a:pPr marL="514350" indent="-514350" eaLnBrk="1" hangingPunct="1">
              <a:spcBef>
                <a:spcPts val="600"/>
              </a:spcBef>
            </a:pPr>
            <a:r>
              <a:rPr lang="es-ES" sz="2800" dirty="0" err="1">
                <a:latin typeface="Arial" charset="0"/>
                <a:cs typeface="Arial" charset="0"/>
                <a:hlinkClick r:id="rId3"/>
              </a:rPr>
              <a:t>Accessibility</a:t>
            </a:r>
            <a:r>
              <a:rPr lang="es-ES" sz="2800" dirty="0">
                <a:latin typeface="Arial" charset="0"/>
                <a:cs typeface="Arial" charset="0"/>
                <a:hlinkClick r:id="rId3"/>
              </a:rPr>
              <a:t> </a:t>
            </a:r>
            <a:r>
              <a:rPr lang="es-ES" sz="2800" dirty="0" err="1">
                <a:latin typeface="Arial" charset="0"/>
                <a:cs typeface="Arial" charset="0"/>
                <a:hlinkClick r:id="rId3"/>
              </a:rPr>
              <a:t>Evaluation</a:t>
            </a:r>
            <a:r>
              <a:rPr lang="es-ES" sz="2800" dirty="0">
                <a:latin typeface="Arial" charset="0"/>
                <a:cs typeface="Arial" charset="0"/>
                <a:hlinkClick r:id="rId3"/>
              </a:rPr>
              <a:t> of </a:t>
            </a:r>
            <a:r>
              <a:rPr lang="es-ES" sz="2800" dirty="0" smtClean="0">
                <a:latin typeface="Arial" charset="0"/>
                <a:cs typeface="Arial" charset="0"/>
                <a:hlinkClick r:id="rId3"/>
              </a:rPr>
              <a:t>Moodle</a:t>
            </a:r>
            <a:r>
              <a:rPr lang="es-ES" sz="2800" dirty="0" smtClean="0">
                <a:latin typeface="Arial" charset="0"/>
                <a:cs typeface="Arial" charset="0"/>
              </a:rPr>
              <a:t/>
            </a:r>
            <a:br>
              <a:rPr lang="es-ES" sz="2800" dirty="0" smtClean="0">
                <a:latin typeface="Arial" charset="0"/>
                <a:cs typeface="Arial" charset="0"/>
              </a:rPr>
            </a:br>
            <a:r>
              <a:rPr lang="es-ES" sz="2800" dirty="0" smtClean="0">
                <a:latin typeface="Arial" charset="0"/>
                <a:cs typeface="Arial" charset="0"/>
              </a:rPr>
              <a:t>(</a:t>
            </a:r>
            <a:r>
              <a:rPr lang="es-ES" sz="2800" dirty="0" err="1">
                <a:latin typeface="Arial" charset="0"/>
                <a:cs typeface="Arial" charset="0"/>
              </a:rPr>
              <a:t>Labda</a:t>
            </a:r>
            <a:r>
              <a:rPr lang="es-ES" sz="2800" dirty="0">
                <a:latin typeface="Arial" charset="0"/>
                <a:cs typeface="Arial" charset="0"/>
              </a:rPr>
              <a:t>, 2012).</a:t>
            </a:r>
          </a:p>
          <a:p>
            <a:pPr marL="514350" indent="-514350" eaLnBrk="1" hangingPunct="1">
              <a:spcBef>
                <a:spcPts val="600"/>
              </a:spcBef>
            </a:pPr>
            <a:r>
              <a:rPr lang="es-ES" sz="2800" dirty="0" err="1">
                <a:latin typeface="Arial" charset="0"/>
                <a:cs typeface="Arial" charset="0"/>
                <a:hlinkClick r:id="rId4"/>
              </a:rPr>
              <a:t>Accesssibility</a:t>
            </a:r>
            <a:r>
              <a:rPr lang="es-ES" sz="2800" dirty="0">
                <a:latin typeface="Arial" charset="0"/>
                <a:cs typeface="Arial" charset="0"/>
                <a:hlinkClick r:id="rId4"/>
              </a:rPr>
              <a:t> of </a:t>
            </a:r>
            <a:r>
              <a:rPr lang="es-ES" sz="2800" dirty="0" err="1">
                <a:latin typeface="Arial" charset="0"/>
                <a:cs typeface="Arial" charset="0"/>
                <a:hlinkClick r:id="rId4"/>
              </a:rPr>
              <a:t>Learning</a:t>
            </a:r>
            <a:r>
              <a:rPr lang="es-ES" sz="2800" dirty="0">
                <a:latin typeface="Arial" charset="0"/>
                <a:cs typeface="Arial" charset="0"/>
                <a:hlinkClick r:id="rId4"/>
              </a:rPr>
              <a:t> Management </a:t>
            </a:r>
            <a:r>
              <a:rPr lang="es-ES" sz="2800" dirty="0" err="1">
                <a:latin typeface="Arial" charset="0"/>
                <a:cs typeface="Arial" charset="0"/>
                <a:hlinkClick r:id="rId4"/>
              </a:rPr>
              <a:t>Systems</a:t>
            </a:r>
            <a:r>
              <a:rPr lang="es-ES" sz="2800" dirty="0">
                <a:latin typeface="Arial" charset="0"/>
                <a:cs typeface="Arial" charset="0"/>
                <a:hlinkClick r:id="rId4"/>
              </a:rPr>
              <a:t> </a:t>
            </a:r>
            <a:r>
              <a:rPr lang="es-ES" sz="2800" dirty="0" err="1">
                <a:latin typeface="Arial" charset="0"/>
                <a:cs typeface="Arial" charset="0"/>
                <a:hlinkClick r:id="rId4"/>
              </a:rPr>
              <a:t>for</a:t>
            </a:r>
            <a:r>
              <a:rPr lang="es-ES" sz="2800" dirty="0">
                <a:latin typeface="Arial" charset="0"/>
                <a:cs typeface="Arial" charset="0"/>
                <a:hlinkClick r:id="rId4"/>
              </a:rPr>
              <a:t> </a:t>
            </a:r>
            <a:r>
              <a:rPr lang="es-ES" sz="2800" dirty="0" err="1">
                <a:latin typeface="Arial" charset="0"/>
                <a:cs typeface="Arial" charset="0"/>
                <a:hlinkClick r:id="rId4"/>
              </a:rPr>
              <a:t>Teachers</a:t>
            </a:r>
            <a:r>
              <a:rPr lang="es-ES" sz="2800" dirty="0">
                <a:latin typeface="Arial" charset="0"/>
                <a:cs typeface="Arial" charset="0"/>
                <a:hlinkClick r:id="rId4"/>
              </a:rPr>
              <a:t>’ </a:t>
            </a:r>
            <a:r>
              <a:rPr lang="es-ES" sz="2800" dirty="0" err="1" smtClean="0">
                <a:latin typeface="Arial" charset="0"/>
                <a:cs typeface="Arial" charset="0"/>
                <a:hlinkClick r:id="rId4"/>
              </a:rPr>
              <a:t>Perspective</a:t>
            </a:r>
            <a:r>
              <a:rPr lang="es-ES" sz="2800" dirty="0" smtClean="0">
                <a:latin typeface="Arial" charset="0"/>
                <a:cs typeface="Arial" charset="0"/>
              </a:rPr>
              <a:t/>
            </a:r>
            <a:br>
              <a:rPr lang="es-ES" sz="2800" dirty="0" smtClean="0">
                <a:latin typeface="Arial" charset="0"/>
                <a:cs typeface="Arial" charset="0"/>
              </a:rPr>
            </a:br>
            <a:r>
              <a:rPr lang="es-ES" sz="2800" dirty="0" smtClean="0">
                <a:latin typeface="Arial" charset="0"/>
                <a:cs typeface="Arial" charset="0"/>
              </a:rPr>
              <a:t>(</a:t>
            </a:r>
            <a:r>
              <a:rPr lang="es-ES" sz="2800" dirty="0" err="1" smtClean="0">
                <a:latin typeface="Arial" charset="0"/>
                <a:cs typeface="Arial" charset="0"/>
              </a:rPr>
              <a:t>Chen</a:t>
            </a:r>
            <a:r>
              <a:rPr lang="es-ES" sz="2800" dirty="0" smtClean="0">
                <a:latin typeface="Arial" charset="0"/>
                <a:cs typeface="Arial" charset="0"/>
              </a:rPr>
              <a:t>, </a:t>
            </a:r>
            <a:r>
              <a:rPr lang="es-ES" sz="2800" dirty="0" err="1" smtClean="0">
                <a:latin typeface="Arial" charset="0"/>
                <a:cs typeface="Arial" charset="0"/>
              </a:rPr>
              <a:t>Sanderson</a:t>
            </a:r>
            <a:r>
              <a:rPr lang="es-ES" sz="2800" dirty="0" smtClean="0">
                <a:latin typeface="Arial" charset="0"/>
                <a:cs typeface="Arial" charset="0"/>
              </a:rPr>
              <a:t>, </a:t>
            </a:r>
            <a:r>
              <a:rPr lang="es-ES" sz="2800" dirty="0" err="1" smtClean="0">
                <a:latin typeface="Arial" charset="0"/>
                <a:cs typeface="Arial" charset="0"/>
              </a:rPr>
              <a:t>Kessel</a:t>
            </a:r>
            <a:r>
              <a:rPr lang="es-ES" sz="2800" dirty="0" smtClean="0">
                <a:latin typeface="Arial" charset="0"/>
                <a:cs typeface="Arial" charset="0"/>
              </a:rPr>
              <a:t>, 2013).</a:t>
            </a:r>
          </a:p>
          <a:p>
            <a:pPr marL="514350" indent="-514350" eaLnBrk="1" hangingPunct="1">
              <a:spcBef>
                <a:spcPts val="600"/>
              </a:spcBef>
            </a:pPr>
            <a:r>
              <a:rPr lang="en-US" sz="2800" dirty="0">
                <a:hlinkClick r:id="rId5"/>
              </a:rPr>
              <a:t>Evaluating the accessibility of three open-source learning content management systems: A comparative </a:t>
            </a:r>
            <a:r>
              <a:rPr lang="en-US" sz="2800" dirty="0" smtClean="0">
                <a:hlinkClick r:id="rId5"/>
              </a:rPr>
              <a:t>study</a:t>
            </a:r>
            <a:r>
              <a:rPr lang="en-US" sz="2800" dirty="0" smtClean="0"/>
              <a:t/>
            </a:r>
            <a:br>
              <a:rPr lang="en-US" sz="2800" dirty="0" smtClean="0"/>
            </a:br>
            <a:r>
              <a:rPr lang="en-US" sz="2800" dirty="0" smtClean="0"/>
              <a:t>(Iglesias, Moreno, Martínez, Calvo, 2014)</a:t>
            </a:r>
          </a:p>
        </p:txBody>
      </p:sp>
      <p:sp>
        <p:nvSpPr>
          <p:cNvPr id="29700"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Courier New" pitchFamily="49" charset="0"/>
              </a:defRPr>
            </a:lvl1pPr>
            <a:lvl2pPr marL="742950" indent="-285750">
              <a:defRPr sz="1600">
                <a:solidFill>
                  <a:schemeClr val="tx1"/>
                </a:solidFill>
                <a:latin typeface="Courier New" pitchFamily="49" charset="0"/>
              </a:defRPr>
            </a:lvl2pPr>
            <a:lvl3pPr marL="1143000" indent="-228600">
              <a:defRPr sz="1600">
                <a:solidFill>
                  <a:schemeClr val="tx1"/>
                </a:solidFill>
                <a:latin typeface="Courier New" pitchFamily="49" charset="0"/>
              </a:defRPr>
            </a:lvl3pPr>
            <a:lvl4pPr marL="1600200" indent="-228600">
              <a:defRPr sz="1600">
                <a:solidFill>
                  <a:schemeClr val="tx1"/>
                </a:solidFill>
                <a:latin typeface="Courier New" pitchFamily="49" charset="0"/>
              </a:defRPr>
            </a:lvl4pPr>
            <a:lvl5pPr marL="2057400" indent="-228600">
              <a:defRPr sz="1600">
                <a:solidFill>
                  <a:schemeClr val="tx1"/>
                </a:solidFill>
                <a:latin typeface="Courier New" pitchFamily="49" charset="0"/>
              </a:defRPr>
            </a:lvl5pPr>
            <a:lvl6pPr marL="2514600" indent="-228600" eaLnBrk="0" fontAlgn="base" hangingPunct="0">
              <a:spcBef>
                <a:spcPct val="0"/>
              </a:spcBef>
              <a:spcAft>
                <a:spcPct val="0"/>
              </a:spcAft>
              <a:defRPr sz="1600">
                <a:solidFill>
                  <a:schemeClr val="tx1"/>
                </a:solidFill>
                <a:latin typeface="Courier New" pitchFamily="49" charset="0"/>
              </a:defRPr>
            </a:lvl6pPr>
            <a:lvl7pPr marL="2971800" indent="-228600" eaLnBrk="0" fontAlgn="base" hangingPunct="0">
              <a:spcBef>
                <a:spcPct val="0"/>
              </a:spcBef>
              <a:spcAft>
                <a:spcPct val="0"/>
              </a:spcAft>
              <a:defRPr sz="1600">
                <a:solidFill>
                  <a:schemeClr val="tx1"/>
                </a:solidFill>
                <a:latin typeface="Courier New" pitchFamily="49" charset="0"/>
              </a:defRPr>
            </a:lvl7pPr>
            <a:lvl8pPr marL="3429000" indent="-228600" eaLnBrk="0" fontAlgn="base" hangingPunct="0">
              <a:spcBef>
                <a:spcPct val="0"/>
              </a:spcBef>
              <a:spcAft>
                <a:spcPct val="0"/>
              </a:spcAft>
              <a:defRPr sz="1600">
                <a:solidFill>
                  <a:schemeClr val="tx1"/>
                </a:solidFill>
                <a:latin typeface="Courier New" pitchFamily="49" charset="0"/>
              </a:defRPr>
            </a:lvl8pPr>
            <a:lvl9pPr marL="3886200" indent="-228600" eaLnBrk="0" fontAlgn="base" hangingPunct="0">
              <a:spcBef>
                <a:spcPct val="0"/>
              </a:spcBef>
              <a:spcAft>
                <a:spcPct val="0"/>
              </a:spcAft>
              <a:defRPr sz="1600">
                <a:solidFill>
                  <a:schemeClr val="tx1"/>
                </a:solidFill>
                <a:latin typeface="Courier New" pitchFamily="49" charset="0"/>
              </a:defRPr>
            </a:lvl9pPr>
          </a:lstStyle>
          <a:p>
            <a:fld id="{453B0952-7E8D-4818-B3FA-5EC73326DA62}" type="slidenum">
              <a:rPr lang="es-ES" sz="1400" smtClean="0">
                <a:latin typeface="Arial" charset="0"/>
                <a:cs typeface="Arial" charset="0"/>
              </a:rPr>
              <a:pPr/>
              <a:t>16</a:t>
            </a:fld>
            <a:endParaRPr lang="es-ES" sz="1400" dirty="0" smtClean="0">
              <a:latin typeface="Arial" charset="0"/>
              <a:cs typeface="Arial" charset="0"/>
            </a:endParaRPr>
          </a:p>
        </p:txBody>
      </p:sp>
    </p:spTree>
    <p:extLst>
      <p:ext uri="{BB962C8B-B14F-4D97-AF65-F5344CB8AC3E}">
        <p14:creationId xmlns:p14="http://schemas.microsoft.com/office/powerpoint/2010/main" val="2241271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s-ES_tradnl" dirty="0" smtClean="0">
                <a:latin typeface="Arial" charset="0"/>
                <a:cs typeface="Arial" charset="0"/>
              </a:rPr>
              <a:t>Contenido</a:t>
            </a:r>
            <a:endParaRPr lang="es-ES" dirty="0" smtClean="0">
              <a:latin typeface="Arial" charset="0"/>
              <a:cs typeface="Arial" charset="0"/>
            </a:endParaRPr>
          </a:p>
        </p:txBody>
      </p:sp>
      <p:sp>
        <p:nvSpPr>
          <p:cNvPr id="7171" name="Rectangle 5"/>
          <p:cNvSpPr>
            <a:spLocks noGrp="1" noChangeArrowheads="1"/>
          </p:cNvSpPr>
          <p:nvPr>
            <p:ph idx="1"/>
          </p:nvPr>
        </p:nvSpPr>
        <p:spPr>
          <a:xfrm>
            <a:off x="457200" y="1500188"/>
            <a:ext cx="8229600" cy="5961259"/>
          </a:xfrm>
        </p:spPr>
        <p:txBody>
          <a:bodyPr/>
          <a:lstStyle/>
          <a:p>
            <a:pPr eaLnBrk="1" hangingPunct="1"/>
            <a:r>
              <a:rPr lang="es-ES" sz="2400" dirty="0" smtClean="0">
                <a:latin typeface="Arial" charset="0"/>
                <a:cs typeface="Arial" charset="0"/>
                <a:hlinkClick r:id="rId2" action="ppaction://hlinksldjump"/>
              </a:rPr>
              <a:t>Introducción</a:t>
            </a:r>
            <a:endParaRPr lang="es-ES" sz="2400" dirty="0" smtClean="0">
              <a:latin typeface="Arial" charset="0"/>
              <a:cs typeface="Arial" charset="0"/>
            </a:endParaRPr>
          </a:p>
          <a:p>
            <a:pPr eaLnBrk="1" hangingPunct="1"/>
            <a:r>
              <a:rPr lang="es-ES" sz="2400" dirty="0">
                <a:latin typeface="Arial" charset="0"/>
                <a:cs typeface="Arial" charset="0"/>
                <a:hlinkClick r:id="rId3" action="ppaction://hlinksldjump"/>
              </a:rPr>
              <a:t>Herramientas de edición </a:t>
            </a:r>
            <a:r>
              <a:rPr lang="es-ES" sz="2400" dirty="0" smtClean="0">
                <a:latin typeface="Arial" charset="0"/>
                <a:cs typeface="Arial" charset="0"/>
                <a:hlinkClick r:id="rId3" action="ppaction://hlinksldjump"/>
              </a:rPr>
              <a:t>a </a:t>
            </a:r>
            <a:r>
              <a:rPr lang="es-ES" sz="2400" dirty="0">
                <a:latin typeface="Arial" charset="0"/>
                <a:cs typeface="Arial" charset="0"/>
                <a:hlinkClick r:id="rId3" action="ppaction://hlinksldjump"/>
              </a:rPr>
              <a:t>las que se aplica ATAG </a:t>
            </a:r>
            <a:r>
              <a:rPr lang="es-ES" sz="2400" dirty="0" smtClean="0">
                <a:latin typeface="Arial" charset="0"/>
                <a:cs typeface="Arial" charset="0"/>
                <a:hlinkClick r:id="rId3" action="ppaction://hlinksldjump"/>
              </a:rPr>
              <a:t>2.0</a:t>
            </a:r>
            <a:endParaRPr lang="es-ES" sz="2400" dirty="0" smtClean="0">
              <a:latin typeface="Arial" charset="0"/>
              <a:cs typeface="Arial" charset="0"/>
            </a:endParaRPr>
          </a:p>
          <a:p>
            <a:pPr eaLnBrk="1" hangingPunct="1"/>
            <a:r>
              <a:rPr lang="es-ES" sz="2400" dirty="0" smtClean="0">
                <a:latin typeface="Arial" charset="0"/>
                <a:cs typeface="Arial" charset="0"/>
                <a:hlinkClick r:id="rId4" action="ppaction://hlinksldjump"/>
              </a:rPr>
              <a:t>Organización de ATAG 2.0</a:t>
            </a:r>
            <a:endParaRPr lang="es-ES" sz="2400" dirty="0" smtClean="0">
              <a:latin typeface="Arial" charset="0"/>
              <a:cs typeface="Arial" charset="0"/>
            </a:endParaRPr>
          </a:p>
          <a:p>
            <a:pPr lvl="1" eaLnBrk="1" hangingPunct="1"/>
            <a:r>
              <a:rPr lang="es-ES" sz="2000" dirty="0">
                <a:latin typeface="Arial" charset="0"/>
                <a:cs typeface="Arial" charset="0"/>
                <a:hlinkClick r:id="rId5" action="ppaction://hlinksldjump"/>
              </a:rPr>
              <a:t>Principios básicos de la parte A de ATAG </a:t>
            </a:r>
            <a:r>
              <a:rPr lang="es-ES" sz="2000" dirty="0" smtClean="0">
                <a:latin typeface="Arial" charset="0"/>
                <a:cs typeface="Arial" charset="0"/>
                <a:hlinkClick r:id="rId5" action="ppaction://hlinksldjump"/>
              </a:rPr>
              <a:t>2.0</a:t>
            </a:r>
            <a:endParaRPr lang="es-ES" sz="2000" dirty="0" smtClean="0">
              <a:latin typeface="Arial" charset="0"/>
              <a:cs typeface="Arial" charset="0"/>
            </a:endParaRPr>
          </a:p>
          <a:p>
            <a:pPr lvl="1" eaLnBrk="1" hangingPunct="1"/>
            <a:r>
              <a:rPr lang="es-ES" sz="2000" dirty="0">
                <a:latin typeface="Arial" charset="0"/>
                <a:cs typeface="Arial" charset="0"/>
                <a:hlinkClick r:id="rId6" action="ppaction://hlinksldjump"/>
              </a:rPr>
              <a:t>Principios básicos de la parte </a:t>
            </a:r>
            <a:r>
              <a:rPr lang="es-ES" sz="2000" dirty="0" smtClean="0">
                <a:latin typeface="Arial" charset="0"/>
                <a:cs typeface="Arial" charset="0"/>
                <a:hlinkClick r:id="rId6" action="ppaction://hlinksldjump"/>
              </a:rPr>
              <a:t>B </a:t>
            </a:r>
            <a:r>
              <a:rPr lang="es-ES" sz="2000" dirty="0">
                <a:latin typeface="Arial" charset="0"/>
                <a:cs typeface="Arial" charset="0"/>
                <a:hlinkClick r:id="rId6" action="ppaction://hlinksldjump"/>
              </a:rPr>
              <a:t>de ATAG 2.0</a:t>
            </a:r>
            <a:endParaRPr lang="es-ES" sz="2000" dirty="0">
              <a:latin typeface="Arial" charset="0"/>
              <a:cs typeface="Arial" charset="0"/>
            </a:endParaRPr>
          </a:p>
          <a:p>
            <a:pPr eaLnBrk="1" hangingPunct="1"/>
            <a:r>
              <a:rPr lang="es-ES" sz="2400" dirty="0">
                <a:latin typeface="Arial" charset="0"/>
                <a:cs typeface="Arial" charset="0"/>
                <a:hlinkClick r:id="rId7" action="ppaction://hlinksldjump"/>
              </a:rPr>
              <a:t>Niveles de conformidad ATAG </a:t>
            </a:r>
            <a:r>
              <a:rPr lang="es-ES" sz="2400" dirty="0" smtClean="0">
                <a:latin typeface="Arial" charset="0"/>
                <a:cs typeface="Arial" charset="0"/>
                <a:hlinkClick r:id="rId7" action="ppaction://hlinksldjump"/>
              </a:rPr>
              <a:t>2.0</a:t>
            </a:r>
            <a:endParaRPr lang="es-ES" sz="2400" dirty="0" smtClean="0">
              <a:latin typeface="Arial" charset="0"/>
              <a:cs typeface="Arial" charset="0"/>
            </a:endParaRPr>
          </a:p>
          <a:p>
            <a:pPr eaLnBrk="1" hangingPunct="1"/>
            <a:r>
              <a:rPr lang="es-ES" sz="2400" dirty="0">
                <a:latin typeface="Arial" charset="0"/>
                <a:cs typeface="Arial" charset="0"/>
                <a:hlinkClick r:id="rId8" action="ppaction://hlinksldjump"/>
              </a:rPr>
              <a:t>Ejemplos de criterios de </a:t>
            </a:r>
            <a:r>
              <a:rPr lang="es-ES" sz="2400" dirty="0" smtClean="0">
                <a:latin typeface="Arial" charset="0"/>
                <a:cs typeface="Arial" charset="0"/>
                <a:hlinkClick r:id="rId8" action="ppaction://hlinksldjump"/>
              </a:rPr>
              <a:t>conformidad</a:t>
            </a:r>
            <a:endParaRPr lang="es-ES" sz="2400" dirty="0" smtClean="0">
              <a:latin typeface="Arial" charset="0"/>
              <a:cs typeface="Arial" charset="0"/>
            </a:endParaRPr>
          </a:p>
          <a:p>
            <a:pPr lvl="1" eaLnBrk="1" hangingPunct="1"/>
            <a:r>
              <a:rPr lang="es-ES" sz="2000" dirty="0" smtClean="0">
                <a:latin typeface="Arial" charset="0"/>
                <a:cs typeface="Arial" charset="0"/>
                <a:hlinkClick r:id="rId9" action="ppaction://hlinksldjump"/>
              </a:rPr>
              <a:t>Criterios </a:t>
            </a:r>
            <a:r>
              <a:rPr lang="es-ES" sz="2000" dirty="0">
                <a:latin typeface="Arial" charset="0"/>
                <a:cs typeface="Arial" charset="0"/>
                <a:hlinkClick r:id="rId9" action="ppaction://hlinksldjump"/>
              </a:rPr>
              <a:t>ATAG 2.0 no satisfechos por el editor </a:t>
            </a:r>
            <a:r>
              <a:rPr lang="es-ES" sz="2000" dirty="0" err="1">
                <a:latin typeface="Arial" charset="0"/>
                <a:cs typeface="Arial" charset="0"/>
                <a:hlinkClick r:id="rId9" action="ppaction://hlinksldjump"/>
              </a:rPr>
              <a:t>TinyMCE+AChecker</a:t>
            </a:r>
            <a:r>
              <a:rPr lang="es-ES" sz="2000" dirty="0">
                <a:latin typeface="Arial" charset="0"/>
                <a:cs typeface="Arial" charset="0"/>
                <a:hlinkClick r:id="rId9" action="ppaction://hlinksldjump"/>
              </a:rPr>
              <a:t> </a:t>
            </a:r>
            <a:endParaRPr lang="es-ES" sz="2000" dirty="0" smtClean="0">
              <a:latin typeface="Arial" charset="0"/>
              <a:cs typeface="Arial" charset="0"/>
            </a:endParaRPr>
          </a:p>
          <a:p>
            <a:pPr lvl="1" eaLnBrk="1" hangingPunct="1"/>
            <a:r>
              <a:rPr lang="es-ES" sz="2000" dirty="0" smtClean="0">
                <a:latin typeface="Arial" charset="0"/>
                <a:cs typeface="Arial" charset="0"/>
                <a:hlinkClick r:id="rId10" action="ppaction://hlinksldjump"/>
              </a:rPr>
              <a:t>Otros ejemplos de análisis de conformidad</a:t>
            </a:r>
            <a:endParaRPr lang="es-ES" sz="2000" dirty="0" smtClean="0">
              <a:latin typeface="Arial" charset="0"/>
              <a:cs typeface="Arial" charset="0"/>
            </a:endParaRPr>
          </a:p>
          <a:p>
            <a:pPr eaLnBrk="1" hangingPunct="1"/>
            <a:endParaRPr lang="es-ES" sz="2400" dirty="0" smtClean="0">
              <a:latin typeface="Arial" charset="0"/>
              <a:cs typeface="Arial" charset="0"/>
            </a:endParaRPr>
          </a:p>
          <a:p>
            <a:pPr eaLnBrk="1" hangingPunct="1"/>
            <a:endParaRPr lang="es-ES" sz="2400" dirty="0" smtClean="0">
              <a:latin typeface="Arial" charset="0"/>
              <a:cs typeface="Arial" charset="0"/>
            </a:endParaRPr>
          </a:p>
        </p:txBody>
      </p:sp>
      <p:sp>
        <p:nvSpPr>
          <p:cNvPr id="7172"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Courier New" pitchFamily="49" charset="0"/>
              </a:defRPr>
            </a:lvl1pPr>
            <a:lvl2pPr marL="742950" indent="-285750">
              <a:defRPr sz="1600">
                <a:solidFill>
                  <a:schemeClr val="tx1"/>
                </a:solidFill>
                <a:latin typeface="Courier New" pitchFamily="49" charset="0"/>
              </a:defRPr>
            </a:lvl2pPr>
            <a:lvl3pPr marL="1143000" indent="-228600">
              <a:defRPr sz="1600">
                <a:solidFill>
                  <a:schemeClr val="tx1"/>
                </a:solidFill>
                <a:latin typeface="Courier New" pitchFamily="49" charset="0"/>
              </a:defRPr>
            </a:lvl3pPr>
            <a:lvl4pPr marL="1600200" indent="-228600">
              <a:defRPr sz="1600">
                <a:solidFill>
                  <a:schemeClr val="tx1"/>
                </a:solidFill>
                <a:latin typeface="Courier New" pitchFamily="49" charset="0"/>
              </a:defRPr>
            </a:lvl4pPr>
            <a:lvl5pPr marL="2057400" indent="-228600">
              <a:defRPr sz="1600">
                <a:solidFill>
                  <a:schemeClr val="tx1"/>
                </a:solidFill>
                <a:latin typeface="Courier New" pitchFamily="49" charset="0"/>
              </a:defRPr>
            </a:lvl5pPr>
            <a:lvl6pPr marL="2514600" indent="-228600" eaLnBrk="0" fontAlgn="base" hangingPunct="0">
              <a:spcBef>
                <a:spcPct val="0"/>
              </a:spcBef>
              <a:spcAft>
                <a:spcPct val="0"/>
              </a:spcAft>
              <a:defRPr sz="1600">
                <a:solidFill>
                  <a:schemeClr val="tx1"/>
                </a:solidFill>
                <a:latin typeface="Courier New" pitchFamily="49" charset="0"/>
              </a:defRPr>
            </a:lvl6pPr>
            <a:lvl7pPr marL="2971800" indent="-228600" eaLnBrk="0" fontAlgn="base" hangingPunct="0">
              <a:spcBef>
                <a:spcPct val="0"/>
              </a:spcBef>
              <a:spcAft>
                <a:spcPct val="0"/>
              </a:spcAft>
              <a:defRPr sz="1600">
                <a:solidFill>
                  <a:schemeClr val="tx1"/>
                </a:solidFill>
                <a:latin typeface="Courier New" pitchFamily="49" charset="0"/>
              </a:defRPr>
            </a:lvl7pPr>
            <a:lvl8pPr marL="3429000" indent="-228600" eaLnBrk="0" fontAlgn="base" hangingPunct="0">
              <a:spcBef>
                <a:spcPct val="0"/>
              </a:spcBef>
              <a:spcAft>
                <a:spcPct val="0"/>
              </a:spcAft>
              <a:defRPr sz="1600">
                <a:solidFill>
                  <a:schemeClr val="tx1"/>
                </a:solidFill>
                <a:latin typeface="Courier New" pitchFamily="49" charset="0"/>
              </a:defRPr>
            </a:lvl8pPr>
            <a:lvl9pPr marL="3886200" indent="-228600" eaLnBrk="0" fontAlgn="base" hangingPunct="0">
              <a:spcBef>
                <a:spcPct val="0"/>
              </a:spcBef>
              <a:spcAft>
                <a:spcPct val="0"/>
              </a:spcAft>
              <a:defRPr sz="1600">
                <a:solidFill>
                  <a:schemeClr val="tx1"/>
                </a:solidFill>
                <a:latin typeface="Courier New" pitchFamily="49" charset="0"/>
              </a:defRPr>
            </a:lvl9pPr>
          </a:lstStyle>
          <a:p>
            <a:fld id="{77BA7E5D-1A59-4C7D-A14E-49F922F785D6}" type="slidenum">
              <a:rPr lang="es-ES" sz="1400" smtClean="0">
                <a:latin typeface="Arial" charset="0"/>
                <a:cs typeface="Arial" charset="0"/>
              </a:rPr>
              <a:pPr/>
              <a:t>2</a:t>
            </a:fld>
            <a:endParaRPr lang="es-ES" sz="1400" smtClean="0">
              <a:latin typeface="Arial" charset="0"/>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s-ES_tradnl" dirty="0" smtClean="0">
                <a:latin typeface="Arial" charset="0"/>
                <a:cs typeface="Arial" charset="0"/>
              </a:rPr>
              <a:t>Introducción</a:t>
            </a:r>
            <a:endParaRPr lang="es-ES" dirty="0" smtClean="0">
              <a:latin typeface="Arial" charset="0"/>
              <a:cs typeface="Arial" charset="0"/>
            </a:endParaRPr>
          </a:p>
        </p:txBody>
      </p:sp>
      <p:sp>
        <p:nvSpPr>
          <p:cNvPr id="9219" name="Rectangle 5"/>
          <p:cNvSpPr>
            <a:spLocks noGrp="1" noChangeArrowheads="1"/>
          </p:cNvSpPr>
          <p:nvPr>
            <p:ph idx="1"/>
          </p:nvPr>
        </p:nvSpPr>
        <p:spPr>
          <a:xfrm>
            <a:off x="457200" y="1500188"/>
            <a:ext cx="8229600" cy="5214937"/>
          </a:xfrm>
        </p:spPr>
        <p:txBody>
          <a:bodyPr/>
          <a:lstStyle/>
          <a:p>
            <a:pPr marL="514350" indent="-514350" eaLnBrk="1" hangingPunct="1"/>
            <a:r>
              <a:rPr lang="en-US" sz="2400" dirty="0" smtClean="0"/>
              <a:t>ATAG </a:t>
            </a:r>
            <a:r>
              <a:rPr lang="en-US" sz="2400" dirty="0" err="1" smtClean="0"/>
              <a:t>proporciona</a:t>
            </a:r>
            <a:r>
              <a:rPr lang="en-US" sz="2400" dirty="0" smtClean="0"/>
              <a:t> </a:t>
            </a:r>
            <a:r>
              <a:rPr lang="en-US" sz="2400" dirty="0" err="1" smtClean="0"/>
              <a:t>pautas</a:t>
            </a:r>
            <a:r>
              <a:rPr lang="en-US" sz="2400" dirty="0" smtClean="0"/>
              <a:t> </a:t>
            </a:r>
            <a:r>
              <a:rPr lang="en-US" sz="2400" dirty="0" err="1" smtClean="0"/>
              <a:t>sobre</a:t>
            </a:r>
            <a:r>
              <a:rPr lang="en-US" sz="2400" dirty="0" smtClean="0"/>
              <a:t> los </a:t>
            </a:r>
            <a:r>
              <a:rPr lang="en-US" sz="2400" dirty="0" err="1" smtClean="0"/>
              <a:t>requisitos</a:t>
            </a:r>
            <a:r>
              <a:rPr lang="en-US" sz="2400" dirty="0" smtClean="0"/>
              <a:t> de </a:t>
            </a:r>
            <a:r>
              <a:rPr lang="en-US" sz="2400" dirty="0" err="1" smtClean="0"/>
              <a:t>accesibilidad</a:t>
            </a:r>
            <a:r>
              <a:rPr lang="en-US" sz="2400" dirty="0" smtClean="0"/>
              <a:t> </a:t>
            </a:r>
            <a:r>
              <a:rPr lang="en-US" sz="2400" dirty="0" err="1" smtClean="0"/>
              <a:t>que</a:t>
            </a:r>
            <a:r>
              <a:rPr lang="en-US" sz="2400" dirty="0" smtClean="0"/>
              <a:t> </a:t>
            </a:r>
            <a:r>
              <a:rPr lang="en-US" sz="2400" dirty="0" err="1" smtClean="0"/>
              <a:t>deben</a:t>
            </a:r>
            <a:r>
              <a:rPr lang="en-US" sz="2400" dirty="0" smtClean="0"/>
              <a:t> </a:t>
            </a:r>
            <a:r>
              <a:rPr lang="en-US" sz="2400" dirty="0" err="1" smtClean="0"/>
              <a:t>cumplir</a:t>
            </a:r>
            <a:r>
              <a:rPr lang="en-US" sz="2400" dirty="0" smtClean="0"/>
              <a:t> </a:t>
            </a:r>
            <a:r>
              <a:rPr lang="en-US" sz="2400" dirty="0" err="1" smtClean="0"/>
              <a:t>las</a:t>
            </a:r>
            <a:r>
              <a:rPr lang="en-US" sz="2400" dirty="0" smtClean="0"/>
              <a:t> </a:t>
            </a:r>
            <a:r>
              <a:rPr lang="en-US" sz="2400" dirty="0" err="1" smtClean="0"/>
              <a:t>herramientas</a:t>
            </a:r>
            <a:r>
              <a:rPr lang="en-US" sz="2400" dirty="0" smtClean="0"/>
              <a:t> para la edición de </a:t>
            </a:r>
            <a:r>
              <a:rPr lang="en-US" sz="2400" dirty="0" err="1" smtClean="0"/>
              <a:t>contenido</a:t>
            </a:r>
            <a:r>
              <a:rPr lang="en-US" sz="2400" dirty="0" smtClean="0"/>
              <a:t> web</a:t>
            </a:r>
          </a:p>
          <a:p>
            <a:pPr marL="914400" lvl="1" indent="-514350" eaLnBrk="1" hangingPunct="1"/>
            <a:r>
              <a:rPr lang="en-US" sz="2000" dirty="0" err="1" smtClean="0"/>
              <a:t>En</a:t>
            </a:r>
            <a:r>
              <a:rPr lang="en-US" sz="2000" dirty="0" smtClean="0"/>
              <a:t> la parte A del </a:t>
            </a:r>
            <a:r>
              <a:rPr lang="en-US" sz="2000" dirty="0" err="1" smtClean="0"/>
              <a:t>estándar</a:t>
            </a:r>
            <a:r>
              <a:rPr lang="en-US" sz="2000" dirty="0" smtClean="0"/>
              <a:t> se </a:t>
            </a:r>
            <a:r>
              <a:rPr lang="en-US" sz="2000" dirty="0" err="1" smtClean="0"/>
              <a:t>incluyen</a:t>
            </a:r>
            <a:r>
              <a:rPr lang="en-US" sz="2000" dirty="0" smtClean="0"/>
              <a:t> </a:t>
            </a:r>
            <a:r>
              <a:rPr lang="en-US" sz="2000" dirty="0" err="1" smtClean="0"/>
              <a:t>las</a:t>
            </a:r>
            <a:r>
              <a:rPr lang="en-US" sz="2000" dirty="0" smtClean="0"/>
              <a:t> </a:t>
            </a:r>
            <a:r>
              <a:rPr lang="en-US" sz="2000" dirty="0" err="1" smtClean="0"/>
              <a:t>pautas</a:t>
            </a:r>
            <a:r>
              <a:rPr lang="en-US" sz="2000" dirty="0" smtClean="0"/>
              <a:t> para </a:t>
            </a:r>
            <a:r>
              <a:rPr lang="en-US" sz="2000" dirty="0" err="1" smtClean="0"/>
              <a:t>que</a:t>
            </a:r>
            <a:r>
              <a:rPr lang="en-US" sz="2000" dirty="0" smtClean="0"/>
              <a:t> </a:t>
            </a:r>
            <a:r>
              <a:rPr lang="en-US" sz="2000" dirty="0" err="1" smtClean="0"/>
              <a:t>estas</a:t>
            </a:r>
            <a:r>
              <a:rPr lang="en-US" sz="2000" dirty="0" smtClean="0"/>
              <a:t> </a:t>
            </a:r>
            <a:r>
              <a:rPr lang="en-US" sz="2000" dirty="0" err="1" smtClean="0"/>
              <a:t>herramientas</a:t>
            </a:r>
            <a:r>
              <a:rPr lang="en-US" sz="2000" dirty="0" smtClean="0"/>
              <a:t> </a:t>
            </a:r>
            <a:r>
              <a:rPr lang="en-US" sz="2000" dirty="0" err="1" smtClean="0"/>
              <a:t>sean</a:t>
            </a:r>
            <a:r>
              <a:rPr lang="en-US" sz="2000" dirty="0"/>
              <a:t> </a:t>
            </a:r>
            <a:r>
              <a:rPr lang="en-US" sz="2000" dirty="0" err="1" smtClean="0"/>
              <a:t>accesibles</a:t>
            </a:r>
            <a:r>
              <a:rPr lang="en-US" sz="2000" dirty="0" smtClean="0"/>
              <a:t> para </a:t>
            </a:r>
            <a:r>
              <a:rPr lang="en-US" sz="2000" dirty="0" err="1" smtClean="0"/>
              <a:t>autores</a:t>
            </a:r>
            <a:r>
              <a:rPr lang="en-US" sz="2000" dirty="0" smtClean="0"/>
              <a:t> con </a:t>
            </a:r>
            <a:r>
              <a:rPr lang="en-US" sz="2000" dirty="0" err="1" smtClean="0"/>
              <a:t>discapacidad</a:t>
            </a:r>
            <a:endParaRPr lang="en-US" sz="2000" dirty="0" smtClean="0"/>
          </a:p>
          <a:p>
            <a:pPr marL="914400" lvl="1" indent="-514350" eaLnBrk="1" hangingPunct="1"/>
            <a:r>
              <a:rPr lang="en-US" sz="2000" dirty="0" err="1" smtClean="0"/>
              <a:t>En</a:t>
            </a:r>
            <a:r>
              <a:rPr lang="en-US" sz="2000" dirty="0" smtClean="0"/>
              <a:t> la parte B del </a:t>
            </a:r>
            <a:r>
              <a:rPr lang="en-US" sz="2000" dirty="0" err="1" smtClean="0"/>
              <a:t>estándar</a:t>
            </a:r>
            <a:r>
              <a:rPr lang="en-US" sz="2000" dirty="0" smtClean="0"/>
              <a:t> se </a:t>
            </a:r>
            <a:r>
              <a:rPr lang="en-US" sz="2000" dirty="0" err="1" smtClean="0"/>
              <a:t>incluyen</a:t>
            </a:r>
            <a:r>
              <a:rPr lang="en-US" sz="2000" dirty="0" smtClean="0"/>
              <a:t> </a:t>
            </a:r>
            <a:r>
              <a:rPr lang="en-US" sz="2000" dirty="0" err="1" smtClean="0"/>
              <a:t>las</a:t>
            </a:r>
            <a:r>
              <a:rPr lang="en-US" sz="2000" dirty="0" smtClean="0"/>
              <a:t> </a:t>
            </a:r>
            <a:r>
              <a:rPr lang="en-US" sz="2000" dirty="0" err="1" smtClean="0"/>
              <a:t>pautas</a:t>
            </a:r>
            <a:r>
              <a:rPr lang="en-US" sz="2000" dirty="0" smtClean="0"/>
              <a:t> para </a:t>
            </a:r>
            <a:r>
              <a:rPr lang="en-US" sz="2000" dirty="0" err="1" smtClean="0"/>
              <a:t>que</a:t>
            </a:r>
            <a:r>
              <a:rPr lang="en-US" sz="2000" dirty="0" smtClean="0"/>
              <a:t> con </a:t>
            </a:r>
            <a:r>
              <a:rPr lang="en-US" sz="2000" dirty="0" err="1" smtClean="0"/>
              <a:t>estas</a:t>
            </a:r>
            <a:r>
              <a:rPr lang="en-US" sz="2000" dirty="0" smtClean="0"/>
              <a:t> </a:t>
            </a:r>
            <a:r>
              <a:rPr lang="en-US" sz="2000" dirty="0" err="1" smtClean="0"/>
              <a:t>herramientas</a:t>
            </a:r>
            <a:r>
              <a:rPr lang="en-US" sz="2000" dirty="0" smtClean="0"/>
              <a:t> se </a:t>
            </a:r>
            <a:r>
              <a:rPr lang="en-US" sz="2000" dirty="0" err="1" smtClean="0"/>
              <a:t>pueda</a:t>
            </a:r>
            <a:r>
              <a:rPr lang="en-US" sz="2000" dirty="0" smtClean="0"/>
              <a:t> </a:t>
            </a:r>
            <a:r>
              <a:rPr lang="en-US" sz="2000" dirty="0" err="1" smtClean="0"/>
              <a:t>generar</a:t>
            </a:r>
            <a:r>
              <a:rPr lang="en-US" sz="2000" dirty="0" smtClean="0"/>
              <a:t> </a:t>
            </a:r>
            <a:r>
              <a:rPr lang="en-US" sz="2000" dirty="0" err="1" smtClean="0"/>
              <a:t>contenido</a:t>
            </a:r>
            <a:r>
              <a:rPr lang="en-US" sz="2000" dirty="0" smtClean="0"/>
              <a:t> web </a:t>
            </a:r>
            <a:r>
              <a:rPr lang="en-US" sz="2000" dirty="0" err="1" smtClean="0"/>
              <a:t>accesible</a:t>
            </a:r>
            <a:endParaRPr lang="es-ES" sz="1600" dirty="0">
              <a:latin typeface="Arial" charset="0"/>
              <a:cs typeface="Arial" charset="0"/>
            </a:endParaRPr>
          </a:p>
        </p:txBody>
      </p:sp>
      <p:sp>
        <p:nvSpPr>
          <p:cNvPr id="9220"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Courier New" pitchFamily="49" charset="0"/>
              </a:defRPr>
            </a:lvl1pPr>
            <a:lvl2pPr marL="742950" indent="-285750">
              <a:defRPr sz="1600">
                <a:solidFill>
                  <a:schemeClr val="tx1"/>
                </a:solidFill>
                <a:latin typeface="Courier New" pitchFamily="49" charset="0"/>
              </a:defRPr>
            </a:lvl2pPr>
            <a:lvl3pPr marL="1143000" indent="-228600">
              <a:defRPr sz="1600">
                <a:solidFill>
                  <a:schemeClr val="tx1"/>
                </a:solidFill>
                <a:latin typeface="Courier New" pitchFamily="49" charset="0"/>
              </a:defRPr>
            </a:lvl3pPr>
            <a:lvl4pPr marL="1600200" indent="-228600">
              <a:defRPr sz="1600">
                <a:solidFill>
                  <a:schemeClr val="tx1"/>
                </a:solidFill>
                <a:latin typeface="Courier New" pitchFamily="49" charset="0"/>
              </a:defRPr>
            </a:lvl4pPr>
            <a:lvl5pPr marL="2057400" indent="-228600">
              <a:defRPr sz="1600">
                <a:solidFill>
                  <a:schemeClr val="tx1"/>
                </a:solidFill>
                <a:latin typeface="Courier New" pitchFamily="49" charset="0"/>
              </a:defRPr>
            </a:lvl5pPr>
            <a:lvl6pPr marL="2514600" indent="-228600" eaLnBrk="0" fontAlgn="base" hangingPunct="0">
              <a:spcBef>
                <a:spcPct val="0"/>
              </a:spcBef>
              <a:spcAft>
                <a:spcPct val="0"/>
              </a:spcAft>
              <a:defRPr sz="1600">
                <a:solidFill>
                  <a:schemeClr val="tx1"/>
                </a:solidFill>
                <a:latin typeface="Courier New" pitchFamily="49" charset="0"/>
              </a:defRPr>
            </a:lvl6pPr>
            <a:lvl7pPr marL="2971800" indent="-228600" eaLnBrk="0" fontAlgn="base" hangingPunct="0">
              <a:spcBef>
                <a:spcPct val="0"/>
              </a:spcBef>
              <a:spcAft>
                <a:spcPct val="0"/>
              </a:spcAft>
              <a:defRPr sz="1600">
                <a:solidFill>
                  <a:schemeClr val="tx1"/>
                </a:solidFill>
                <a:latin typeface="Courier New" pitchFamily="49" charset="0"/>
              </a:defRPr>
            </a:lvl7pPr>
            <a:lvl8pPr marL="3429000" indent="-228600" eaLnBrk="0" fontAlgn="base" hangingPunct="0">
              <a:spcBef>
                <a:spcPct val="0"/>
              </a:spcBef>
              <a:spcAft>
                <a:spcPct val="0"/>
              </a:spcAft>
              <a:defRPr sz="1600">
                <a:solidFill>
                  <a:schemeClr val="tx1"/>
                </a:solidFill>
                <a:latin typeface="Courier New" pitchFamily="49" charset="0"/>
              </a:defRPr>
            </a:lvl8pPr>
            <a:lvl9pPr marL="3886200" indent="-228600" eaLnBrk="0" fontAlgn="base" hangingPunct="0">
              <a:spcBef>
                <a:spcPct val="0"/>
              </a:spcBef>
              <a:spcAft>
                <a:spcPct val="0"/>
              </a:spcAft>
              <a:defRPr sz="1600">
                <a:solidFill>
                  <a:schemeClr val="tx1"/>
                </a:solidFill>
                <a:latin typeface="Courier New" pitchFamily="49" charset="0"/>
              </a:defRPr>
            </a:lvl9pPr>
          </a:lstStyle>
          <a:p>
            <a:fld id="{FD01F3BD-423A-4C18-9388-C10A114A96E4}" type="slidenum">
              <a:rPr lang="es-ES" sz="1400" smtClean="0">
                <a:latin typeface="Arial" charset="0"/>
                <a:cs typeface="Arial" charset="0"/>
              </a:rPr>
              <a:pPr/>
              <a:t>3</a:t>
            </a:fld>
            <a:endParaRPr lang="es-ES" sz="1400" smtClean="0">
              <a:latin typeface="Arial" charset="0"/>
              <a:cs typeface="Arial" charset="0"/>
            </a:endParaRPr>
          </a:p>
        </p:txBody>
      </p:sp>
      <p:pic>
        <p:nvPicPr>
          <p:cNvPr id="5" name="Imagen 4">
            <a:hlinkClick r:id="rId2"/>
          </p:cNvPr>
          <p:cNvPicPr>
            <a:picLocks noChangeAspect="1"/>
          </p:cNvPicPr>
          <p:nvPr/>
        </p:nvPicPr>
        <p:blipFill>
          <a:blip r:embed="rId3"/>
          <a:stretch>
            <a:fillRect/>
          </a:stretch>
        </p:blipFill>
        <p:spPr>
          <a:xfrm>
            <a:off x="2915816" y="4663667"/>
            <a:ext cx="2664296" cy="2019708"/>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s-ES" sz="3600" dirty="0" smtClean="0">
                <a:latin typeface="Arial" charset="0"/>
                <a:cs typeface="Arial" charset="0"/>
              </a:rPr>
              <a:t>Herramientas de edición </a:t>
            </a:r>
            <a:br>
              <a:rPr lang="es-ES" sz="3600" dirty="0" smtClean="0">
                <a:latin typeface="Arial" charset="0"/>
                <a:cs typeface="Arial" charset="0"/>
              </a:rPr>
            </a:br>
            <a:r>
              <a:rPr lang="es-ES" sz="3600" dirty="0" smtClean="0">
                <a:latin typeface="Arial" charset="0"/>
                <a:cs typeface="Arial" charset="0"/>
              </a:rPr>
              <a:t>a las que se aplica ATAG 2.0</a:t>
            </a:r>
          </a:p>
        </p:txBody>
      </p:sp>
      <p:sp>
        <p:nvSpPr>
          <p:cNvPr id="5" name="Rectangle 5"/>
          <p:cNvSpPr>
            <a:spLocks noGrp="1" noChangeArrowheads="1"/>
          </p:cNvSpPr>
          <p:nvPr>
            <p:ph idx="1"/>
          </p:nvPr>
        </p:nvSpPr>
        <p:spPr>
          <a:xfrm>
            <a:off x="457200" y="1484784"/>
            <a:ext cx="8229600" cy="5544616"/>
          </a:xfrm>
        </p:spPr>
        <p:txBody>
          <a:bodyPr rtlCol="0">
            <a:normAutofit fontScale="55000" lnSpcReduction="20000"/>
          </a:bodyPr>
          <a:lstStyle/>
          <a:p>
            <a:pPr>
              <a:lnSpc>
                <a:spcPct val="120000"/>
              </a:lnSpc>
              <a:defRPr/>
            </a:pPr>
            <a:r>
              <a:rPr lang="es-ES" dirty="0" smtClean="0"/>
              <a:t>Herramientas de edición de páginas web (</a:t>
            </a:r>
            <a:r>
              <a:rPr lang="es-ES" dirty="0" err="1" smtClean="0"/>
              <a:t>e.g</a:t>
            </a:r>
            <a:r>
              <a:rPr lang="es-ES" dirty="0" smtClean="0"/>
              <a:t>. editores WYSIWYG – </a:t>
            </a:r>
            <a:r>
              <a:rPr lang="es-ES" dirty="0" err="1" smtClean="0"/>
              <a:t>What</a:t>
            </a:r>
            <a:r>
              <a:rPr lang="es-ES" dirty="0" smtClean="0"/>
              <a:t> </a:t>
            </a:r>
            <a:r>
              <a:rPr lang="es-ES" dirty="0" err="1" smtClean="0"/>
              <a:t>You</a:t>
            </a:r>
            <a:r>
              <a:rPr lang="es-ES" dirty="0" smtClean="0"/>
              <a:t> </a:t>
            </a:r>
            <a:r>
              <a:rPr lang="es-ES" dirty="0" err="1" smtClean="0"/>
              <a:t>See</a:t>
            </a:r>
            <a:r>
              <a:rPr lang="es-ES" dirty="0" smtClean="0"/>
              <a:t> </a:t>
            </a:r>
            <a:r>
              <a:rPr lang="es-ES" dirty="0" err="1" smtClean="0"/>
              <a:t>Is</a:t>
            </a:r>
            <a:r>
              <a:rPr lang="es-ES" dirty="0" smtClean="0"/>
              <a:t> </a:t>
            </a:r>
            <a:r>
              <a:rPr lang="es-ES" dirty="0" err="1" smtClean="0"/>
              <a:t>What</a:t>
            </a:r>
            <a:r>
              <a:rPr lang="es-ES" dirty="0" smtClean="0"/>
              <a:t> </a:t>
            </a:r>
            <a:r>
              <a:rPr lang="es-ES" dirty="0" err="1" smtClean="0"/>
              <a:t>You</a:t>
            </a:r>
            <a:r>
              <a:rPr lang="es-ES" dirty="0" smtClean="0"/>
              <a:t> </a:t>
            </a:r>
            <a:r>
              <a:rPr lang="es-ES" dirty="0" err="1" smtClean="0"/>
              <a:t>Get</a:t>
            </a:r>
            <a:r>
              <a:rPr lang="es-ES" dirty="0" smtClean="0"/>
              <a:t>, como  Dreamweaver)</a:t>
            </a:r>
            <a:endParaRPr lang="es-ES" dirty="0"/>
          </a:p>
          <a:p>
            <a:pPr>
              <a:lnSpc>
                <a:spcPct val="120000"/>
              </a:lnSpc>
              <a:defRPr/>
            </a:pPr>
            <a:r>
              <a:rPr lang="es-ES" dirty="0" smtClean="0"/>
              <a:t>Herramientas de edición directa de código fuente HTML (</a:t>
            </a:r>
            <a:r>
              <a:rPr lang="es-ES" dirty="0" err="1" smtClean="0"/>
              <a:t>e.g</a:t>
            </a:r>
            <a:r>
              <a:rPr lang="es-ES" dirty="0" smtClean="0"/>
              <a:t>. </a:t>
            </a:r>
            <a:r>
              <a:rPr lang="es-ES" dirty="0" err="1" smtClean="0"/>
              <a:t>Notepad</a:t>
            </a:r>
            <a:r>
              <a:rPr lang="es-ES" dirty="0" smtClean="0"/>
              <a:t> ++)</a:t>
            </a:r>
          </a:p>
          <a:p>
            <a:pPr>
              <a:lnSpc>
                <a:spcPct val="120000"/>
              </a:lnSpc>
              <a:defRPr/>
            </a:pPr>
            <a:r>
              <a:rPr lang="es-ES" dirty="0"/>
              <a:t>Herramientas que ofrezcan la posibilidad de archivar el material en formato </a:t>
            </a:r>
            <a:r>
              <a:rPr lang="es-ES" dirty="0" smtClean="0"/>
              <a:t>Web con función “salvar como HTML” </a:t>
            </a:r>
            <a:r>
              <a:rPr lang="es-ES" dirty="0"/>
              <a:t>(</a:t>
            </a:r>
            <a:r>
              <a:rPr lang="es-ES" dirty="0" err="1"/>
              <a:t>e.g</a:t>
            </a:r>
            <a:r>
              <a:rPr lang="es-ES" dirty="0"/>
              <a:t>., </a:t>
            </a:r>
            <a:r>
              <a:rPr lang="es-ES" dirty="0" smtClean="0"/>
              <a:t>MS </a:t>
            </a:r>
            <a:r>
              <a:rPr lang="es-ES" dirty="0"/>
              <a:t>Word);</a:t>
            </a:r>
          </a:p>
          <a:p>
            <a:pPr>
              <a:lnSpc>
                <a:spcPct val="120000"/>
              </a:lnSpc>
              <a:defRPr/>
            </a:pPr>
            <a:r>
              <a:rPr lang="es-ES" dirty="0" smtClean="0"/>
              <a:t>Entornos de desarrollo integrado (IDE) (</a:t>
            </a:r>
            <a:r>
              <a:rPr lang="es-ES" dirty="0" err="1" smtClean="0"/>
              <a:t>e.g</a:t>
            </a:r>
            <a:r>
              <a:rPr lang="es-ES" dirty="0" smtClean="0"/>
              <a:t>. Visual Studio)</a:t>
            </a:r>
          </a:p>
          <a:p>
            <a:pPr>
              <a:lnSpc>
                <a:spcPct val="120000"/>
              </a:lnSpc>
              <a:defRPr/>
            </a:pPr>
            <a:r>
              <a:rPr lang="es-ES" dirty="0" smtClean="0"/>
              <a:t>Herramientas para para generar/gestionar sitios web completos </a:t>
            </a:r>
            <a:r>
              <a:rPr lang="es-ES" dirty="0"/>
              <a:t>(</a:t>
            </a:r>
            <a:r>
              <a:rPr lang="es-ES" dirty="0" err="1"/>
              <a:t>e.g</a:t>
            </a:r>
            <a:r>
              <a:rPr lang="es-ES" dirty="0"/>
              <a:t>. </a:t>
            </a:r>
            <a:r>
              <a:rPr lang="es-ES" dirty="0" smtClean="0"/>
              <a:t>CMS: Content Management </a:t>
            </a:r>
            <a:r>
              <a:rPr lang="es-ES" dirty="0" err="1"/>
              <a:t>S</a:t>
            </a:r>
            <a:r>
              <a:rPr lang="es-ES" dirty="0" err="1" smtClean="0"/>
              <a:t>ystems</a:t>
            </a:r>
            <a:r>
              <a:rPr lang="es-ES" dirty="0" smtClean="0"/>
              <a:t>, como </a:t>
            </a:r>
            <a:r>
              <a:rPr lang="es-ES" dirty="0" err="1" smtClean="0"/>
              <a:t>Drupal</a:t>
            </a:r>
            <a:r>
              <a:rPr lang="es-ES" dirty="0" smtClean="0"/>
              <a:t>; LMS: </a:t>
            </a:r>
            <a:r>
              <a:rPr lang="es-ES" dirty="0" err="1" smtClean="0"/>
              <a:t>Learning</a:t>
            </a:r>
            <a:r>
              <a:rPr lang="es-ES" dirty="0" smtClean="0"/>
              <a:t> Management </a:t>
            </a:r>
            <a:r>
              <a:rPr lang="es-ES" dirty="0" err="1" smtClean="0"/>
              <a:t>Systems</a:t>
            </a:r>
            <a:r>
              <a:rPr lang="es-ES" dirty="0" smtClean="0"/>
              <a:t>, como Moodle; </a:t>
            </a:r>
            <a:r>
              <a:rPr lang="es-ES" dirty="0" err="1" smtClean="0"/>
              <a:t>Agregadores</a:t>
            </a:r>
            <a:r>
              <a:rPr lang="es-ES" dirty="0" smtClean="0"/>
              <a:t> de </a:t>
            </a:r>
            <a:r>
              <a:rPr lang="es-ES" dirty="0" err="1" smtClean="0"/>
              <a:t>conenidos</a:t>
            </a:r>
            <a:r>
              <a:rPr lang="es-ES" dirty="0" smtClean="0"/>
              <a:t>)</a:t>
            </a:r>
            <a:endParaRPr lang="es-ES" dirty="0"/>
          </a:p>
          <a:p>
            <a:pPr>
              <a:lnSpc>
                <a:spcPct val="120000"/>
              </a:lnSpc>
              <a:defRPr/>
            </a:pPr>
            <a:r>
              <a:rPr lang="es-ES" dirty="0" smtClean="0"/>
              <a:t>Herramientas de edición multimedia</a:t>
            </a:r>
          </a:p>
          <a:p>
            <a:pPr>
              <a:lnSpc>
                <a:spcPct val="120000"/>
              </a:lnSpc>
              <a:defRPr/>
            </a:pPr>
            <a:r>
              <a:rPr lang="es-ES" b="1" dirty="0" smtClean="0">
                <a:solidFill>
                  <a:srgbClr val="FF0000"/>
                </a:solidFill>
              </a:rPr>
              <a:t>Cualquier página web que incluya un editor que permita escribir al usuario (</a:t>
            </a:r>
            <a:r>
              <a:rPr lang="es-ES" b="1" dirty="0" err="1" smtClean="0">
                <a:solidFill>
                  <a:srgbClr val="FF0000"/>
                </a:solidFill>
              </a:rPr>
              <a:t>e.g</a:t>
            </a:r>
            <a:r>
              <a:rPr lang="es-ES" b="1" dirty="0">
                <a:solidFill>
                  <a:srgbClr val="FF0000"/>
                </a:solidFill>
              </a:rPr>
              <a:t>. blogs, wikis, foros, </a:t>
            </a:r>
            <a:r>
              <a:rPr lang="es-ES" b="1" dirty="0" smtClean="0">
                <a:solidFill>
                  <a:srgbClr val="FF0000"/>
                </a:solidFill>
              </a:rPr>
              <a:t>web mail, etc.). </a:t>
            </a:r>
          </a:p>
          <a:p>
            <a:pPr lvl="1">
              <a:lnSpc>
                <a:spcPct val="120000"/>
              </a:lnSpc>
              <a:defRPr/>
            </a:pPr>
            <a:r>
              <a:rPr lang="es-ES" b="1" dirty="0" smtClean="0">
                <a:solidFill>
                  <a:srgbClr val="FF0000"/>
                </a:solidFill>
              </a:rPr>
              <a:t>El editor integrado más utilizado en páginas web es </a:t>
            </a:r>
            <a:r>
              <a:rPr lang="es-ES" b="1" dirty="0" smtClean="0">
                <a:solidFill>
                  <a:srgbClr val="FF0000"/>
                </a:solidFill>
                <a:hlinkClick r:id="rId3"/>
              </a:rPr>
              <a:t>TinyMCE</a:t>
            </a:r>
            <a:r>
              <a:rPr lang="es-ES" b="1" dirty="0" smtClean="0">
                <a:solidFill>
                  <a:srgbClr val="FF0000"/>
                </a:solidFill>
              </a:rPr>
              <a:t>, realizado en JavaScript</a:t>
            </a:r>
          </a:p>
          <a:p>
            <a:pPr lvl="1">
              <a:lnSpc>
                <a:spcPct val="120000"/>
              </a:lnSpc>
              <a:defRPr/>
            </a:pPr>
            <a:r>
              <a:rPr lang="es-ES" b="1" dirty="0" smtClean="0">
                <a:solidFill>
                  <a:srgbClr val="FF0000"/>
                </a:solidFill>
              </a:rPr>
              <a:t>Existe una versión más accesible: </a:t>
            </a:r>
            <a:r>
              <a:rPr lang="es-ES" b="1" dirty="0" err="1" smtClean="0">
                <a:solidFill>
                  <a:srgbClr val="FF0000"/>
                </a:solidFill>
                <a:hlinkClick r:id="rId4"/>
              </a:rPr>
              <a:t>TinyMCE+AChecker</a:t>
            </a:r>
            <a:r>
              <a:rPr lang="es-ES" b="1" dirty="0" smtClean="0">
                <a:solidFill>
                  <a:srgbClr val="FF0000"/>
                </a:solidFill>
              </a:rPr>
              <a:t> (plugin)</a:t>
            </a:r>
          </a:p>
          <a:p>
            <a:pPr marL="457200" lvl="1" indent="0">
              <a:lnSpc>
                <a:spcPct val="120000"/>
              </a:lnSpc>
              <a:buNone/>
              <a:defRPr/>
            </a:pPr>
            <a:endParaRPr lang="es-ES" b="1" dirty="0">
              <a:solidFill>
                <a:srgbClr val="FF0000"/>
              </a:solidFill>
            </a:endParaRPr>
          </a:p>
        </p:txBody>
      </p:sp>
      <p:sp>
        <p:nvSpPr>
          <p:cNvPr id="29700"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Courier New" pitchFamily="49" charset="0"/>
              </a:defRPr>
            </a:lvl1pPr>
            <a:lvl2pPr marL="742950" indent="-285750">
              <a:defRPr sz="1600">
                <a:solidFill>
                  <a:schemeClr val="tx1"/>
                </a:solidFill>
                <a:latin typeface="Courier New" pitchFamily="49" charset="0"/>
              </a:defRPr>
            </a:lvl2pPr>
            <a:lvl3pPr marL="1143000" indent="-228600">
              <a:defRPr sz="1600">
                <a:solidFill>
                  <a:schemeClr val="tx1"/>
                </a:solidFill>
                <a:latin typeface="Courier New" pitchFamily="49" charset="0"/>
              </a:defRPr>
            </a:lvl3pPr>
            <a:lvl4pPr marL="1600200" indent="-228600">
              <a:defRPr sz="1600">
                <a:solidFill>
                  <a:schemeClr val="tx1"/>
                </a:solidFill>
                <a:latin typeface="Courier New" pitchFamily="49" charset="0"/>
              </a:defRPr>
            </a:lvl4pPr>
            <a:lvl5pPr marL="2057400" indent="-228600">
              <a:defRPr sz="1600">
                <a:solidFill>
                  <a:schemeClr val="tx1"/>
                </a:solidFill>
                <a:latin typeface="Courier New" pitchFamily="49" charset="0"/>
              </a:defRPr>
            </a:lvl5pPr>
            <a:lvl6pPr marL="2514600" indent="-228600" eaLnBrk="0" fontAlgn="base" hangingPunct="0">
              <a:spcBef>
                <a:spcPct val="0"/>
              </a:spcBef>
              <a:spcAft>
                <a:spcPct val="0"/>
              </a:spcAft>
              <a:defRPr sz="1600">
                <a:solidFill>
                  <a:schemeClr val="tx1"/>
                </a:solidFill>
                <a:latin typeface="Courier New" pitchFamily="49" charset="0"/>
              </a:defRPr>
            </a:lvl6pPr>
            <a:lvl7pPr marL="2971800" indent="-228600" eaLnBrk="0" fontAlgn="base" hangingPunct="0">
              <a:spcBef>
                <a:spcPct val="0"/>
              </a:spcBef>
              <a:spcAft>
                <a:spcPct val="0"/>
              </a:spcAft>
              <a:defRPr sz="1600">
                <a:solidFill>
                  <a:schemeClr val="tx1"/>
                </a:solidFill>
                <a:latin typeface="Courier New" pitchFamily="49" charset="0"/>
              </a:defRPr>
            </a:lvl7pPr>
            <a:lvl8pPr marL="3429000" indent="-228600" eaLnBrk="0" fontAlgn="base" hangingPunct="0">
              <a:spcBef>
                <a:spcPct val="0"/>
              </a:spcBef>
              <a:spcAft>
                <a:spcPct val="0"/>
              </a:spcAft>
              <a:defRPr sz="1600">
                <a:solidFill>
                  <a:schemeClr val="tx1"/>
                </a:solidFill>
                <a:latin typeface="Courier New" pitchFamily="49" charset="0"/>
              </a:defRPr>
            </a:lvl8pPr>
            <a:lvl9pPr marL="3886200" indent="-228600" eaLnBrk="0" fontAlgn="base" hangingPunct="0">
              <a:spcBef>
                <a:spcPct val="0"/>
              </a:spcBef>
              <a:spcAft>
                <a:spcPct val="0"/>
              </a:spcAft>
              <a:defRPr sz="1600">
                <a:solidFill>
                  <a:schemeClr val="tx1"/>
                </a:solidFill>
                <a:latin typeface="Courier New" pitchFamily="49" charset="0"/>
              </a:defRPr>
            </a:lvl9pPr>
          </a:lstStyle>
          <a:p>
            <a:fld id="{453B0952-7E8D-4818-B3FA-5EC73326DA62}" type="slidenum">
              <a:rPr lang="es-ES" sz="1400" smtClean="0">
                <a:latin typeface="Arial" charset="0"/>
                <a:cs typeface="Arial" charset="0"/>
              </a:rPr>
              <a:pPr/>
              <a:t>4</a:t>
            </a:fld>
            <a:endParaRPr lang="es-ES" sz="1400" smtClean="0">
              <a:latin typeface="Arial" charset="0"/>
              <a:cs typeface="Arial" charset="0"/>
            </a:endParaRPr>
          </a:p>
        </p:txBody>
      </p:sp>
    </p:spTree>
    <p:extLst>
      <p:ext uri="{BB962C8B-B14F-4D97-AF65-F5344CB8AC3E}">
        <p14:creationId xmlns:p14="http://schemas.microsoft.com/office/powerpoint/2010/main" val="3161685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s-ES" sz="3200" dirty="0" smtClean="0">
                <a:latin typeface="Arial" charset="0"/>
                <a:cs typeface="Arial" charset="0"/>
              </a:rPr>
              <a:t>Análisis comparativo de cumplimiento</a:t>
            </a:r>
            <a:br>
              <a:rPr lang="es-ES" sz="3200" dirty="0" smtClean="0">
                <a:latin typeface="Arial" charset="0"/>
                <a:cs typeface="Arial" charset="0"/>
              </a:rPr>
            </a:br>
            <a:r>
              <a:rPr lang="es-ES" sz="3200" dirty="0" smtClean="0">
                <a:latin typeface="Arial" charset="0"/>
                <a:cs typeface="Arial" charset="0"/>
              </a:rPr>
              <a:t>ATAG 2.0 por herramientas comerciales</a:t>
            </a:r>
          </a:p>
        </p:txBody>
      </p:sp>
      <p:sp>
        <p:nvSpPr>
          <p:cNvPr id="5" name="Rectangle 5"/>
          <p:cNvSpPr>
            <a:spLocks noGrp="1" noChangeArrowheads="1"/>
          </p:cNvSpPr>
          <p:nvPr>
            <p:ph idx="1"/>
          </p:nvPr>
        </p:nvSpPr>
        <p:spPr>
          <a:xfrm>
            <a:off x="457200" y="1500188"/>
            <a:ext cx="8229600" cy="5365750"/>
          </a:xfrm>
        </p:spPr>
        <p:txBody>
          <a:bodyPr rtlCol="0">
            <a:normAutofit fontScale="47500" lnSpcReduction="20000"/>
          </a:bodyPr>
          <a:lstStyle/>
          <a:p>
            <a:pPr marL="0" indent="0">
              <a:buNone/>
              <a:defRPr/>
            </a:pPr>
            <a:r>
              <a:rPr lang="es-ES" b="1" dirty="0" smtClean="0"/>
              <a:t>INFORME REALIZADO POR W3C EN 2014: </a:t>
            </a:r>
            <a:r>
              <a:rPr lang="es-ES" b="1" dirty="0" smtClean="0">
                <a:hlinkClick r:id="rId3"/>
              </a:rPr>
              <a:t>ATAG </a:t>
            </a:r>
            <a:r>
              <a:rPr lang="es-ES" b="1" dirty="0">
                <a:hlinkClick r:id="rId3"/>
              </a:rPr>
              <a:t>2.0 Implementation Report</a:t>
            </a:r>
            <a:endParaRPr lang="es-ES" b="1" dirty="0" smtClean="0"/>
          </a:p>
          <a:p>
            <a:pPr>
              <a:defRPr/>
            </a:pPr>
            <a:r>
              <a:rPr lang="es-ES" dirty="0" smtClean="0"/>
              <a:t>TinyMCE</a:t>
            </a:r>
            <a:endParaRPr lang="es-ES" dirty="0"/>
          </a:p>
          <a:p>
            <a:pPr>
              <a:defRPr/>
            </a:pPr>
            <a:r>
              <a:rPr lang="es-ES" dirty="0" err="1" smtClean="0"/>
              <a:t>CKEditor</a:t>
            </a:r>
            <a:endParaRPr lang="es-ES" dirty="0"/>
          </a:p>
          <a:p>
            <a:pPr>
              <a:defRPr/>
            </a:pPr>
            <a:r>
              <a:rPr lang="es-ES" dirty="0" err="1" smtClean="0"/>
              <a:t>ATutor</a:t>
            </a:r>
            <a:r>
              <a:rPr lang="es-ES" dirty="0" smtClean="0"/>
              <a:t> LCMS</a:t>
            </a:r>
          </a:p>
          <a:p>
            <a:pPr>
              <a:defRPr/>
            </a:pPr>
            <a:r>
              <a:rPr lang="es-ES" dirty="0" err="1" smtClean="0"/>
              <a:t>Defacto</a:t>
            </a:r>
            <a:r>
              <a:rPr lang="es-ES" dirty="0" smtClean="0"/>
              <a:t> CMS</a:t>
            </a:r>
          </a:p>
          <a:p>
            <a:pPr>
              <a:defRPr/>
            </a:pPr>
            <a:r>
              <a:rPr lang="es-ES" dirty="0" smtClean="0"/>
              <a:t>D2L</a:t>
            </a:r>
            <a:r>
              <a:rPr lang="es-ES" dirty="0"/>
              <a:t>: </a:t>
            </a:r>
            <a:r>
              <a:rPr lang="es-ES" dirty="0" err="1"/>
              <a:t>Learning</a:t>
            </a:r>
            <a:r>
              <a:rPr lang="es-ES" dirty="0"/>
              <a:t> </a:t>
            </a:r>
            <a:r>
              <a:rPr lang="es-ES" dirty="0" err="1" smtClean="0"/>
              <a:t>Environment</a:t>
            </a:r>
            <a:endParaRPr lang="es-ES" dirty="0"/>
          </a:p>
          <a:p>
            <a:pPr>
              <a:defRPr/>
            </a:pPr>
            <a:r>
              <a:rPr lang="es-ES" dirty="0" err="1" smtClean="0"/>
              <a:t>Drupal</a:t>
            </a:r>
            <a:endParaRPr lang="es-ES" dirty="0" smtClean="0"/>
          </a:p>
          <a:p>
            <a:pPr>
              <a:defRPr/>
            </a:pPr>
            <a:r>
              <a:rPr lang="es-ES" dirty="0" err="1" smtClean="0"/>
              <a:t>WordPress</a:t>
            </a:r>
            <a:endParaRPr lang="es-ES" dirty="0"/>
          </a:p>
          <a:p>
            <a:pPr>
              <a:defRPr/>
            </a:pPr>
            <a:r>
              <a:rPr lang="es-ES" dirty="0" smtClean="0"/>
              <a:t>Adobe Dreamweaver</a:t>
            </a:r>
            <a:r>
              <a:rPr lang="es-ES" dirty="0"/>
              <a:t>	</a:t>
            </a:r>
          </a:p>
          <a:p>
            <a:pPr>
              <a:defRPr/>
            </a:pPr>
            <a:r>
              <a:rPr lang="es-ES" dirty="0" smtClean="0"/>
              <a:t>Adobe </a:t>
            </a:r>
            <a:r>
              <a:rPr lang="es-ES" dirty="0"/>
              <a:t>Acrobat </a:t>
            </a:r>
            <a:endParaRPr lang="es-ES" dirty="0" smtClean="0"/>
          </a:p>
          <a:p>
            <a:pPr>
              <a:defRPr/>
            </a:pPr>
            <a:r>
              <a:rPr lang="es-ES" dirty="0" smtClean="0"/>
              <a:t>MS Word</a:t>
            </a:r>
          </a:p>
          <a:p>
            <a:pPr>
              <a:defRPr/>
            </a:pPr>
            <a:r>
              <a:rPr lang="es-ES" dirty="0" smtClean="0"/>
              <a:t>IBM </a:t>
            </a:r>
            <a:r>
              <a:rPr lang="es-ES" dirty="0"/>
              <a:t>Media </a:t>
            </a:r>
            <a:r>
              <a:rPr lang="es-ES" dirty="0" err="1"/>
              <a:t>Caption</a:t>
            </a:r>
            <a:r>
              <a:rPr lang="es-ES" dirty="0"/>
              <a:t> Editor 	</a:t>
            </a:r>
          </a:p>
          <a:p>
            <a:pPr>
              <a:defRPr/>
            </a:pPr>
            <a:r>
              <a:rPr lang="es-ES" dirty="0" err="1" smtClean="0"/>
              <a:t>ElcomCMS</a:t>
            </a:r>
            <a:endParaRPr lang="es-ES" dirty="0"/>
          </a:p>
          <a:p>
            <a:pPr>
              <a:defRPr/>
            </a:pPr>
            <a:r>
              <a:rPr lang="es-ES" dirty="0" smtClean="0"/>
              <a:t>Moodle</a:t>
            </a:r>
          </a:p>
          <a:p>
            <a:pPr>
              <a:defRPr/>
            </a:pPr>
            <a:r>
              <a:rPr lang="es-ES" dirty="0" err="1" smtClean="0"/>
              <a:t>iBooks</a:t>
            </a:r>
            <a:r>
              <a:rPr lang="es-ES" dirty="0" smtClean="0"/>
              <a:t> </a:t>
            </a:r>
            <a:r>
              <a:rPr lang="es-ES" dirty="0" err="1" smtClean="0"/>
              <a:t>Author</a:t>
            </a:r>
            <a:endParaRPr lang="es-ES" dirty="0"/>
          </a:p>
          <a:p>
            <a:pPr>
              <a:defRPr/>
            </a:pPr>
            <a:endParaRPr lang="es-ES" dirty="0"/>
          </a:p>
          <a:p>
            <a:pPr>
              <a:defRPr/>
            </a:pPr>
            <a:endParaRPr lang="en-US" dirty="0"/>
          </a:p>
        </p:txBody>
      </p:sp>
      <p:sp>
        <p:nvSpPr>
          <p:cNvPr id="29700"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Courier New" pitchFamily="49" charset="0"/>
              </a:defRPr>
            </a:lvl1pPr>
            <a:lvl2pPr marL="742950" indent="-285750">
              <a:defRPr sz="1600">
                <a:solidFill>
                  <a:schemeClr val="tx1"/>
                </a:solidFill>
                <a:latin typeface="Courier New" pitchFamily="49" charset="0"/>
              </a:defRPr>
            </a:lvl2pPr>
            <a:lvl3pPr marL="1143000" indent="-228600">
              <a:defRPr sz="1600">
                <a:solidFill>
                  <a:schemeClr val="tx1"/>
                </a:solidFill>
                <a:latin typeface="Courier New" pitchFamily="49" charset="0"/>
              </a:defRPr>
            </a:lvl3pPr>
            <a:lvl4pPr marL="1600200" indent="-228600">
              <a:defRPr sz="1600">
                <a:solidFill>
                  <a:schemeClr val="tx1"/>
                </a:solidFill>
                <a:latin typeface="Courier New" pitchFamily="49" charset="0"/>
              </a:defRPr>
            </a:lvl4pPr>
            <a:lvl5pPr marL="2057400" indent="-228600">
              <a:defRPr sz="1600">
                <a:solidFill>
                  <a:schemeClr val="tx1"/>
                </a:solidFill>
                <a:latin typeface="Courier New" pitchFamily="49" charset="0"/>
              </a:defRPr>
            </a:lvl5pPr>
            <a:lvl6pPr marL="2514600" indent="-228600" eaLnBrk="0" fontAlgn="base" hangingPunct="0">
              <a:spcBef>
                <a:spcPct val="0"/>
              </a:spcBef>
              <a:spcAft>
                <a:spcPct val="0"/>
              </a:spcAft>
              <a:defRPr sz="1600">
                <a:solidFill>
                  <a:schemeClr val="tx1"/>
                </a:solidFill>
                <a:latin typeface="Courier New" pitchFamily="49" charset="0"/>
              </a:defRPr>
            </a:lvl6pPr>
            <a:lvl7pPr marL="2971800" indent="-228600" eaLnBrk="0" fontAlgn="base" hangingPunct="0">
              <a:spcBef>
                <a:spcPct val="0"/>
              </a:spcBef>
              <a:spcAft>
                <a:spcPct val="0"/>
              </a:spcAft>
              <a:defRPr sz="1600">
                <a:solidFill>
                  <a:schemeClr val="tx1"/>
                </a:solidFill>
                <a:latin typeface="Courier New" pitchFamily="49" charset="0"/>
              </a:defRPr>
            </a:lvl7pPr>
            <a:lvl8pPr marL="3429000" indent="-228600" eaLnBrk="0" fontAlgn="base" hangingPunct="0">
              <a:spcBef>
                <a:spcPct val="0"/>
              </a:spcBef>
              <a:spcAft>
                <a:spcPct val="0"/>
              </a:spcAft>
              <a:defRPr sz="1600">
                <a:solidFill>
                  <a:schemeClr val="tx1"/>
                </a:solidFill>
                <a:latin typeface="Courier New" pitchFamily="49" charset="0"/>
              </a:defRPr>
            </a:lvl8pPr>
            <a:lvl9pPr marL="3886200" indent="-228600" eaLnBrk="0" fontAlgn="base" hangingPunct="0">
              <a:spcBef>
                <a:spcPct val="0"/>
              </a:spcBef>
              <a:spcAft>
                <a:spcPct val="0"/>
              </a:spcAft>
              <a:defRPr sz="1600">
                <a:solidFill>
                  <a:schemeClr val="tx1"/>
                </a:solidFill>
                <a:latin typeface="Courier New" pitchFamily="49" charset="0"/>
              </a:defRPr>
            </a:lvl9pPr>
          </a:lstStyle>
          <a:p>
            <a:fld id="{453B0952-7E8D-4818-B3FA-5EC73326DA62}" type="slidenum">
              <a:rPr lang="es-ES" sz="1400" smtClean="0">
                <a:latin typeface="Arial" charset="0"/>
                <a:cs typeface="Arial" charset="0"/>
              </a:rPr>
              <a:pPr/>
              <a:t>5</a:t>
            </a:fld>
            <a:endParaRPr lang="es-ES" sz="1400" smtClean="0">
              <a:latin typeface="Arial" charset="0"/>
              <a:cs typeface="Arial" charset="0"/>
            </a:endParaRPr>
          </a:p>
        </p:txBody>
      </p:sp>
    </p:spTree>
    <p:extLst>
      <p:ext uri="{BB962C8B-B14F-4D97-AF65-F5344CB8AC3E}">
        <p14:creationId xmlns:p14="http://schemas.microsoft.com/office/powerpoint/2010/main" val="95566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s-ES" sz="3600" dirty="0" smtClean="0">
                <a:latin typeface="Arial" charset="0"/>
                <a:cs typeface="Arial" charset="0"/>
              </a:rPr>
              <a:t>Organización de ATAG 2.0</a:t>
            </a:r>
          </a:p>
        </p:txBody>
      </p:sp>
      <p:sp>
        <p:nvSpPr>
          <p:cNvPr id="5" name="Rectangle 5"/>
          <p:cNvSpPr>
            <a:spLocks noGrp="1" noChangeArrowheads="1"/>
          </p:cNvSpPr>
          <p:nvPr>
            <p:ph idx="1"/>
          </p:nvPr>
        </p:nvSpPr>
        <p:spPr>
          <a:xfrm>
            <a:off x="457200" y="1500188"/>
            <a:ext cx="8229600" cy="3873027"/>
          </a:xfrm>
        </p:spPr>
        <p:txBody>
          <a:bodyPr rtlCol="0">
            <a:normAutofit fontScale="70000" lnSpcReduction="20000"/>
          </a:bodyPr>
          <a:lstStyle/>
          <a:p>
            <a:pPr>
              <a:defRPr/>
            </a:pPr>
            <a:r>
              <a:rPr lang="en-US" dirty="0" err="1" smtClean="0"/>
              <a:t>Establece</a:t>
            </a:r>
            <a:r>
              <a:rPr lang="en-US" dirty="0" smtClean="0"/>
              <a:t> 2 </a:t>
            </a:r>
            <a:r>
              <a:rPr lang="en-US" dirty="0" err="1" smtClean="0"/>
              <a:t>partes</a:t>
            </a:r>
            <a:endParaRPr lang="en-US" dirty="0" smtClean="0"/>
          </a:p>
          <a:p>
            <a:pPr lvl="2">
              <a:defRPr/>
            </a:pPr>
            <a:r>
              <a:rPr lang="en-US" dirty="0" smtClean="0"/>
              <a:t>A, B</a:t>
            </a:r>
          </a:p>
          <a:p>
            <a:pPr>
              <a:defRPr/>
            </a:pPr>
            <a:r>
              <a:rPr lang="en-US" dirty="0" err="1" smtClean="0"/>
              <a:t>Establece</a:t>
            </a:r>
            <a:r>
              <a:rPr lang="en-US" dirty="0" smtClean="0"/>
              <a:t> 4 </a:t>
            </a:r>
            <a:r>
              <a:rPr lang="en-US" u="sng" dirty="0" err="1" smtClean="0"/>
              <a:t>principios</a:t>
            </a:r>
            <a:r>
              <a:rPr lang="en-US" u="sng" dirty="0" smtClean="0"/>
              <a:t> </a:t>
            </a:r>
            <a:r>
              <a:rPr lang="en-US" u="sng" dirty="0" err="1" smtClean="0"/>
              <a:t>básicos</a:t>
            </a:r>
            <a:r>
              <a:rPr lang="en-US" u="sng" dirty="0" smtClean="0"/>
              <a:t> </a:t>
            </a:r>
            <a:r>
              <a:rPr lang="en-US" u="sng" dirty="0" err="1" smtClean="0"/>
              <a:t>en</a:t>
            </a:r>
            <a:r>
              <a:rPr lang="en-US" u="sng" dirty="0" smtClean="0"/>
              <a:t> </a:t>
            </a:r>
            <a:r>
              <a:rPr lang="en-US" u="sng" dirty="0" err="1" smtClean="0"/>
              <a:t>cada</a:t>
            </a:r>
            <a:r>
              <a:rPr lang="en-US" u="sng" dirty="0" smtClean="0"/>
              <a:t> parte</a:t>
            </a:r>
          </a:p>
          <a:p>
            <a:pPr lvl="2">
              <a:defRPr/>
            </a:pPr>
            <a:r>
              <a:rPr lang="en-US" dirty="0" smtClean="0"/>
              <a:t>A.1, A.2, A.3, A.4, B.1, B.2, B.3, B.4</a:t>
            </a:r>
            <a:endParaRPr lang="en-US" dirty="0"/>
          </a:p>
          <a:p>
            <a:pPr>
              <a:defRPr/>
            </a:pPr>
            <a:r>
              <a:rPr lang="en-US" dirty="0" smtClean="0"/>
              <a:t>Los </a:t>
            </a:r>
            <a:r>
              <a:rPr lang="en-US" dirty="0" err="1" smtClean="0"/>
              <a:t>principios</a:t>
            </a:r>
            <a:r>
              <a:rPr lang="en-US" dirty="0" smtClean="0"/>
              <a:t> se </a:t>
            </a:r>
            <a:r>
              <a:rPr lang="en-US" dirty="0" err="1" smtClean="0"/>
              <a:t>descomponen</a:t>
            </a:r>
            <a:r>
              <a:rPr lang="en-US" dirty="0" smtClean="0"/>
              <a:t>  </a:t>
            </a:r>
            <a:r>
              <a:rPr lang="en-US" dirty="0" err="1" smtClean="0"/>
              <a:t>en</a:t>
            </a:r>
            <a:r>
              <a:rPr lang="en-US" dirty="0" smtClean="0"/>
              <a:t> 24 </a:t>
            </a:r>
            <a:r>
              <a:rPr lang="en-US" u="sng" dirty="0" err="1" smtClean="0"/>
              <a:t>pautas</a:t>
            </a:r>
            <a:r>
              <a:rPr lang="en-US" u="sng" dirty="0" smtClean="0"/>
              <a:t> (</a:t>
            </a:r>
            <a:r>
              <a:rPr lang="en-US" i="1" u="sng" dirty="0" smtClean="0"/>
              <a:t>guidelines</a:t>
            </a:r>
            <a:r>
              <a:rPr lang="en-US" u="sng" dirty="0" smtClean="0"/>
              <a:t>) </a:t>
            </a:r>
          </a:p>
          <a:p>
            <a:pPr lvl="2">
              <a:defRPr/>
            </a:pPr>
            <a:r>
              <a:rPr lang="en-US" dirty="0" smtClean="0"/>
              <a:t>13 de la Parte A y 11 de la Parte B</a:t>
            </a:r>
          </a:p>
          <a:p>
            <a:pPr lvl="2">
              <a:defRPr/>
            </a:pPr>
            <a:r>
              <a:rPr lang="en-US" dirty="0" smtClean="0"/>
              <a:t>A.1.1, …, A.4.2, B.1.1, …, B.4.2</a:t>
            </a:r>
          </a:p>
          <a:p>
            <a:pPr>
              <a:defRPr/>
            </a:pPr>
            <a:r>
              <a:rPr lang="en-US" dirty="0" smtClean="0"/>
              <a:t>Las </a:t>
            </a:r>
            <a:r>
              <a:rPr lang="en-US" dirty="0" err="1" smtClean="0"/>
              <a:t>pautas</a:t>
            </a:r>
            <a:r>
              <a:rPr lang="en-US" dirty="0" smtClean="0"/>
              <a:t> se </a:t>
            </a:r>
            <a:r>
              <a:rPr lang="en-US" dirty="0" err="1" smtClean="0"/>
              <a:t>descomponen</a:t>
            </a:r>
            <a:r>
              <a:rPr lang="en-US" dirty="0" smtClean="0"/>
              <a:t> </a:t>
            </a:r>
            <a:r>
              <a:rPr lang="en-US" dirty="0" err="1" smtClean="0"/>
              <a:t>en</a:t>
            </a:r>
            <a:r>
              <a:rPr lang="en-US" smtClean="0"/>
              <a:t> 89 </a:t>
            </a:r>
            <a:r>
              <a:rPr lang="en-US" dirty="0" err="1" smtClean="0"/>
              <a:t>requisitos</a:t>
            </a:r>
            <a:r>
              <a:rPr lang="en-US" dirty="0" smtClean="0"/>
              <a:t> o </a:t>
            </a:r>
            <a:r>
              <a:rPr lang="en-US" u="sng" dirty="0" err="1" smtClean="0"/>
              <a:t>criterios</a:t>
            </a:r>
            <a:r>
              <a:rPr lang="en-US" u="sng" dirty="0" smtClean="0"/>
              <a:t> de </a:t>
            </a:r>
            <a:r>
              <a:rPr lang="en-US" u="sng" dirty="0" err="1" smtClean="0"/>
              <a:t>conformidad</a:t>
            </a:r>
            <a:endParaRPr lang="en-US" u="sng" dirty="0" smtClean="0"/>
          </a:p>
          <a:p>
            <a:pPr lvl="2">
              <a:defRPr/>
            </a:pPr>
            <a:r>
              <a:rPr lang="en-US" dirty="0" smtClean="0"/>
              <a:t>33 de la Parte A y 56 de la Parte B</a:t>
            </a:r>
          </a:p>
          <a:p>
            <a:pPr lvl="2">
              <a:defRPr/>
            </a:pPr>
            <a:r>
              <a:rPr lang="en-US" dirty="0" smtClean="0"/>
              <a:t>A.1.1.1, …, A.4.2.2, B.1.1.1, …, B.4.2.4</a:t>
            </a:r>
          </a:p>
        </p:txBody>
      </p:sp>
      <p:sp>
        <p:nvSpPr>
          <p:cNvPr id="29700"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Courier New" pitchFamily="49" charset="0"/>
              </a:defRPr>
            </a:lvl1pPr>
            <a:lvl2pPr marL="742950" indent="-285750">
              <a:defRPr sz="1600">
                <a:solidFill>
                  <a:schemeClr val="tx1"/>
                </a:solidFill>
                <a:latin typeface="Courier New" pitchFamily="49" charset="0"/>
              </a:defRPr>
            </a:lvl2pPr>
            <a:lvl3pPr marL="1143000" indent="-228600">
              <a:defRPr sz="1600">
                <a:solidFill>
                  <a:schemeClr val="tx1"/>
                </a:solidFill>
                <a:latin typeface="Courier New" pitchFamily="49" charset="0"/>
              </a:defRPr>
            </a:lvl3pPr>
            <a:lvl4pPr marL="1600200" indent="-228600">
              <a:defRPr sz="1600">
                <a:solidFill>
                  <a:schemeClr val="tx1"/>
                </a:solidFill>
                <a:latin typeface="Courier New" pitchFamily="49" charset="0"/>
              </a:defRPr>
            </a:lvl4pPr>
            <a:lvl5pPr marL="2057400" indent="-228600">
              <a:defRPr sz="1600">
                <a:solidFill>
                  <a:schemeClr val="tx1"/>
                </a:solidFill>
                <a:latin typeface="Courier New" pitchFamily="49" charset="0"/>
              </a:defRPr>
            </a:lvl5pPr>
            <a:lvl6pPr marL="2514600" indent="-228600" eaLnBrk="0" fontAlgn="base" hangingPunct="0">
              <a:spcBef>
                <a:spcPct val="0"/>
              </a:spcBef>
              <a:spcAft>
                <a:spcPct val="0"/>
              </a:spcAft>
              <a:defRPr sz="1600">
                <a:solidFill>
                  <a:schemeClr val="tx1"/>
                </a:solidFill>
                <a:latin typeface="Courier New" pitchFamily="49" charset="0"/>
              </a:defRPr>
            </a:lvl6pPr>
            <a:lvl7pPr marL="2971800" indent="-228600" eaLnBrk="0" fontAlgn="base" hangingPunct="0">
              <a:spcBef>
                <a:spcPct val="0"/>
              </a:spcBef>
              <a:spcAft>
                <a:spcPct val="0"/>
              </a:spcAft>
              <a:defRPr sz="1600">
                <a:solidFill>
                  <a:schemeClr val="tx1"/>
                </a:solidFill>
                <a:latin typeface="Courier New" pitchFamily="49" charset="0"/>
              </a:defRPr>
            </a:lvl7pPr>
            <a:lvl8pPr marL="3429000" indent="-228600" eaLnBrk="0" fontAlgn="base" hangingPunct="0">
              <a:spcBef>
                <a:spcPct val="0"/>
              </a:spcBef>
              <a:spcAft>
                <a:spcPct val="0"/>
              </a:spcAft>
              <a:defRPr sz="1600">
                <a:solidFill>
                  <a:schemeClr val="tx1"/>
                </a:solidFill>
                <a:latin typeface="Courier New" pitchFamily="49" charset="0"/>
              </a:defRPr>
            </a:lvl8pPr>
            <a:lvl9pPr marL="3886200" indent="-228600" eaLnBrk="0" fontAlgn="base" hangingPunct="0">
              <a:spcBef>
                <a:spcPct val="0"/>
              </a:spcBef>
              <a:spcAft>
                <a:spcPct val="0"/>
              </a:spcAft>
              <a:defRPr sz="1600">
                <a:solidFill>
                  <a:schemeClr val="tx1"/>
                </a:solidFill>
                <a:latin typeface="Courier New" pitchFamily="49" charset="0"/>
              </a:defRPr>
            </a:lvl9pPr>
          </a:lstStyle>
          <a:p>
            <a:fld id="{453B0952-7E8D-4818-B3FA-5EC73326DA62}" type="slidenum">
              <a:rPr lang="es-ES" sz="1400" smtClean="0">
                <a:latin typeface="Arial" charset="0"/>
                <a:cs typeface="Arial" charset="0"/>
              </a:rPr>
              <a:pPr/>
              <a:t>6</a:t>
            </a:fld>
            <a:endParaRPr lang="es-ES" sz="1400" smtClean="0">
              <a:latin typeface="Arial" charset="0"/>
              <a:cs typeface="Arial" charset="0"/>
            </a:endParaRPr>
          </a:p>
        </p:txBody>
      </p:sp>
    </p:spTree>
    <p:extLst>
      <p:ext uri="{BB962C8B-B14F-4D97-AF65-F5344CB8AC3E}">
        <p14:creationId xmlns:p14="http://schemas.microsoft.com/office/powerpoint/2010/main" val="2203295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s-ES" sz="3200" dirty="0">
                <a:latin typeface="Arial" charset="0"/>
                <a:cs typeface="Arial" charset="0"/>
              </a:rPr>
              <a:t>Principios básicos de la parte </a:t>
            </a:r>
            <a:r>
              <a:rPr lang="es-ES" sz="3200" dirty="0" smtClean="0">
                <a:latin typeface="Arial" charset="0"/>
                <a:cs typeface="Arial" charset="0"/>
              </a:rPr>
              <a:t>A de ATAG 2.0</a:t>
            </a:r>
            <a:r>
              <a:rPr lang="es-ES" sz="3200" dirty="0">
                <a:latin typeface="Arial" charset="0"/>
                <a:cs typeface="Arial" charset="0"/>
              </a:rPr>
              <a:t/>
            </a:r>
            <a:br>
              <a:rPr lang="es-ES" sz="3200" dirty="0">
                <a:latin typeface="Arial" charset="0"/>
                <a:cs typeface="Arial" charset="0"/>
              </a:rPr>
            </a:br>
            <a:r>
              <a:rPr lang="es-ES" sz="3200" dirty="0" smtClean="0">
                <a:latin typeface="Arial" charset="0"/>
                <a:cs typeface="Arial" charset="0"/>
              </a:rPr>
              <a:t>(Editores </a:t>
            </a:r>
            <a:r>
              <a:rPr lang="es-ES" sz="3200" dirty="0">
                <a:latin typeface="Arial" charset="0"/>
                <a:cs typeface="Arial" charset="0"/>
              </a:rPr>
              <a:t>web accesibles)</a:t>
            </a:r>
            <a:endParaRPr lang="es-ES" sz="3200" dirty="0" smtClean="0">
              <a:latin typeface="Arial" charset="0"/>
              <a:cs typeface="Arial" charset="0"/>
            </a:endParaRPr>
          </a:p>
        </p:txBody>
      </p:sp>
      <p:sp>
        <p:nvSpPr>
          <p:cNvPr id="5" name="Rectangle 5"/>
          <p:cNvSpPr>
            <a:spLocks noGrp="1" noChangeArrowheads="1"/>
          </p:cNvSpPr>
          <p:nvPr>
            <p:ph idx="1"/>
          </p:nvPr>
        </p:nvSpPr>
        <p:spPr>
          <a:xfrm>
            <a:off x="457200" y="1500188"/>
            <a:ext cx="8229600" cy="3873027"/>
          </a:xfrm>
        </p:spPr>
        <p:txBody>
          <a:bodyPr rtlCol="0">
            <a:normAutofit lnSpcReduction="10000"/>
          </a:bodyPr>
          <a:lstStyle/>
          <a:p>
            <a:pPr>
              <a:defRPr/>
            </a:pPr>
            <a:r>
              <a:rPr lang="en-US" dirty="0"/>
              <a:t>A.1 </a:t>
            </a:r>
            <a:r>
              <a:rPr lang="es-ES" dirty="0" smtClean="0"/>
              <a:t>La interfaz </a:t>
            </a:r>
            <a:r>
              <a:rPr lang="es-ES" dirty="0"/>
              <a:t>de usuario de la herramienta de </a:t>
            </a:r>
            <a:r>
              <a:rPr lang="es-ES" dirty="0" smtClean="0"/>
              <a:t>edición sigue </a:t>
            </a:r>
            <a:r>
              <a:rPr lang="es-ES" dirty="0"/>
              <a:t>las pautas de accesibilidad aplicables</a:t>
            </a:r>
            <a:endParaRPr lang="en-US" dirty="0"/>
          </a:p>
          <a:p>
            <a:pPr>
              <a:defRPr/>
            </a:pPr>
            <a:r>
              <a:rPr lang="en-US" dirty="0"/>
              <a:t>A.2 </a:t>
            </a:r>
            <a:r>
              <a:rPr lang="en-US" dirty="0" smtClean="0"/>
              <a:t>Las vistas de edición son </a:t>
            </a:r>
            <a:r>
              <a:rPr lang="en-US" dirty="0" err="1" smtClean="0"/>
              <a:t>perceptibles</a:t>
            </a:r>
            <a:endParaRPr lang="en-US" dirty="0"/>
          </a:p>
          <a:p>
            <a:pPr>
              <a:defRPr/>
            </a:pPr>
            <a:r>
              <a:rPr lang="en-US" dirty="0"/>
              <a:t>A.3 Las vistas de edición son </a:t>
            </a:r>
            <a:r>
              <a:rPr lang="en-US" dirty="0" err="1" smtClean="0"/>
              <a:t>operables</a:t>
            </a:r>
            <a:endParaRPr lang="en-US" dirty="0"/>
          </a:p>
          <a:p>
            <a:pPr>
              <a:defRPr/>
            </a:pPr>
            <a:r>
              <a:rPr lang="en-US" dirty="0" smtClean="0"/>
              <a:t>A.4 </a:t>
            </a:r>
            <a:r>
              <a:rPr lang="en-US" dirty="0"/>
              <a:t>Las vistas de edición son </a:t>
            </a:r>
            <a:r>
              <a:rPr lang="en-US" dirty="0" err="1" smtClean="0"/>
              <a:t>comprensibles</a:t>
            </a:r>
            <a:endParaRPr lang="en-US" dirty="0"/>
          </a:p>
        </p:txBody>
      </p:sp>
      <p:sp>
        <p:nvSpPr>
          <p:cNvPr id="29700"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Courier New" pitchFamily="49" charset="0"/>
              </a:defRPr>
            </a:lvl1pPr>
            <a:lvl2pPr marL="742950" indent="-285750">
              <a:defRPr sz="1600">
                <a:solidFill>
                  <a:schemeClr val="tx1"/>
                </a:solidFill>
                <a:latin typeface="Courier New" pitchFamily="49" charset="0"/>
              </a:defRPr>
            </a:lvl2pPr>
            <a:lvl3pPr marL="1143000" indent="-228600">
              <a:defRPr sz="1600">
                <a:solidFill>
                  <a:schemeClr val="tx1"/>
                </a:solidFill>
                <a:latin typeface="Courier New" pitchFamily="49" charset="0"/>
              </a:defRPr>
            </a:lvl3pPr>
            <a:lvl4pPr marL="1600200" indent="-228600">
              <a:defRPr sz="1600">
                <a:solidFill>
                  <a:schemeClr val="tx1"/>
                </a:solidFill>
                <a:latin typeface="Courier New" pitchFamily="49" charset="0"/>
              </a:defRPr>
            </a:lvl4pPr>
            <a:lvl5pPr marL="2057400" indent="-228600">
              <a:defRPr sz="1600">
                <a:solidFill>
                  <a:schemeClr val="tx1"/>
                </a:solidFill>
                <a:latin typeface="Courier New" pitchFamily="49" charset="0"/>
              </a:defRPr>
            </a:lvl5pPr>
            <a:lvl6pPr marL="2514600" indent="-228600" eaLnBrk="0" fontAlgn="base" hangingPunct="0">
              <a:spcBef>
                <a:spcPct val="0"/>
              </a:spcBef>
              <a:spcAft>
                <a:spcPct val="0"/>
              </a:spcAft>
              <a:defRPr sz="1600">
                <a:solidFill>
                  <a:schemeClr val="tx1"/>
                </a:solidFill>
                <a:latin typeface="Courier New" pitchFamily="49" charset="0"/>
              </a:defRPr>
            </a:lvl6pPr>
            <a:lvl7pPr marL="2971800" indent="-228600" eaLnBrk="0" fontAlgn="base" hangingPunct="0">
              <a:spcBef>
                <a:spcPct val="0"/>
              </a:spcBef>
              <a:spcAft>
                <a:spcPct val="0"/>
              </a:spcAft>
              <a:defRPr sz="1600">
                <a:solidFill>
                  <a:schemeClr val="tx1"/>
                </a:solidFill>
                <a:latin typeface="Courier New" pitchFamily="49" charset="0"/>
              </a:defRPr>
            </a:lvl7pPr>
            <a:lvl8pPr marL="3429000" indent="-228600" eaLnBrk="0" fontAlgn="base" hangingPunct="0">
              <a:spcBef>
                <a:spcPct val="0"/>
              </a:spcBef>
              <a:spcAft>
                <a:spcPct val="0"/>
              </a:spcAft>
              <a:defRPr sz="1600">
                <a:solidFill>
                  <a:schemeClr val="tx1"/>
                </a:solidFill>
                <a:latin typeface="Courier New" pitchFamily="49" charset="0"/>
              </a:defRPr>
            </a:lvl8pPr>
            <a:lvl9pPr marL="3886200" indent="-228600" eaLnBrk="0" fontAlgn="base" hangingPunct="0">
              <a:spcBef>
                <a:spcPct val="0"/>
              </a:spcBef>
              <a:spcAft>
                <a:spcPct val="0"/>
              </a:spcAft>
              <a:defRPr sz="1600">
                <a:solidFill>
                  <a:schemeClr val="tx1"/>
                </a:solidFill>
                <a:latin typeface="Courier New" pitchFamily="49" charset="0"/>
              </a:defRPr>
            </a:lvl9pPr>
          </a:lstStyle>
          <a:p>
            <a:fld id="{453B0952-7E8D-4818-B3FA-5EC73326DA62}" type="slidenum">
              <a:rPr lang="es-ES" sz="1400" smtClean="0">
                <a:latin typeface="Arial" charset="0"/>
                <a:cs typeface="Arial" charset="0"/>
              </a:rPr>
              <a:pPr/>
              <a:t>7</a:t>
            </a:fld>
            <a:endParaRPr lang="es-ES" sz="1400" smtClean="0">
              <a:latin typeface="Arial" charset="0"/>
              <a:cs typeface="Arial" charset="0"/>
            </a:endParaRPr>
          </a:p>
        </p:txBody>
      </p:sp>
    </p:spTree>
    <p:extLst>
      <p:ext uri="{BB962C8B-B14F-4D97-AF65-F5344CB8AC3E}">
        <p14:creationId xmlns:p14="http://schemas.microsoft.com/office/powerpoint/2010/main" val="2683516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s-ES" sz="3200" dirty="0">
                <a:latin typeface="Arial" charset="0"/>
                <a:cs typeface="Arial" charset="0"/>
              </a:rPr>
              <a:t>Principios básicos de la parte </a:t>
            </a:r>
            <a:r>
              <a:rPr lang="es-ES" sz="3200" dirty="0" smtClean="0">
                <a:latin typeface="Arial" charset="0"/>
                <a:cs typeface="Arial" charset="0"/>
              </a:rPr>
              <a:t>B</a:t>
            </a:r>
            <a:r>
              <a:rPr lang="es-ES" sz="3200" dirty="0">
                <a:latin typeface="Arial" charset="0"/>
                <a:cs typeface="Arial" charset="0"/>
              </a:rPr>
              <a:t/>
            </a:r>
            <a:br>
              <a:rPr lang="es-ES" sz="3200" dirty="0">
                <a:latin typeface="Arial" charset="0"/>
                <a:cs typeface="Arial" charset="0"/>
              </a:rPr>
            </a:br>
            <a:r>
              <a:rPr lang="es-ES" sz="3200" dirty="0" smtClean="0">
                <a:latin typeface="Arial" charset="0"/>
                <a:cs typeface="Arial" charset="0"/>
              </a:rPr>
              <a:t>(Contenidos web generados accesibles</a:t>
            </a:r>
            <a:r>
              <a:rPr lang="es-ES" sz="3200" dirty="0">
                <a:latin typeface="Arial" charset="0"/>
                <a:cs typeface="Arial" charset="0"/>
              </a:rPr>
              <a:t>)</a:t>
            </a:r>
            <a:endParaRPr lang="es-ES" sz="3200" dirty="0" smtClean="0">
              <a:latin typeface="Arial" charset="0"/>
              <a:cs typeface="Arial" charset="0"/>
            </a:endParaRPr>
          </a:p>
        </p:txBody>
      </p:sp>
      <p:sp>
        <p:nvSpPr>
          <p:cNvPr id="5" name="Rectangle 5"/>
          <p:cNvSpPr>
            <a:spLocks noGrp="1" noChangeArrowheads="1"/>
          </p:cNvSpPr>
          <p:nvPr>
            <p:ph idx="1"/>
          </p:nvPr>
        </p:nvSpPr>
        <p:spPr>
          <a:xfrm>
            <a:off x="457200" y="1500188"/>
            <a:ext cx="8229600" cy="3873027"/>
          </a:xfrm>
        </p:spPr>
        <p:txBody>
          <a:bodyPr rtlCol="0">
            <a:normAutofit fontScale="92500" lnSpcReduction="10000"/>
          </a:bodyPr>
          <a:lstStyle/>
          <a:p>
            <a:pPr>
              <a:defRPr/>
            </a:pPr>
            <a:r>
              <a:rPr lang="en-US" dirty="0" smtClean="0"/>
              <a:t>B.1 Los p</a:t>
            </a:r>
            <a:r>
              <a:rPr lang="es-ES" dirty="0" err="1" smtClean="0"/>
              <a:t>rocesos</a:t>
            </a:r>
            <a:r>
              <a:rPr lang="es-ES" dirty="0" smtClean="0"/>
              <a:t> </a:t>
            </a:r>
            <a:r>
              <a:rPr lang="es-ES" dirty="0"/>
              <a:t>automáticos </a:t>
            </a:r>
            <a:r>
              <a:rPr lang="es-ES" dirty="0" smtClean="0"/>
              <a:t>producen </a:t>
            </a:r>
            <a:r>
              <a:rPr lang="es-ES" dirty="0"/>
              <a:t>contenido </a:t>
            </a:r>
            <a:r>
              <a:rPr lang="es-ES" dirty="0" smtClean="0"/>
              <a:t>accesible</a:t>
            </a:r>
          </a:p>
          <a:p>
            <a:pPr>
              <a:defRPr/>
            </a:pPr>
            <a:r>
              <a:rPr lang="es-ES" dirty="0" smtClean="0"/>
              <a:t>B.2 Los autores tiene ayudas en la producción de contenido accesible</a:t>
            </a:r>
            <a:endParaRPr lang="en-US" dirty="0"/>
          </a:p>
          <a:p>
            <a:pPr>
              <a:defRPr/>
            </a:pPr>
            <a:r>
              <a:rPr lang="en-US" dirty="0" smtClean="0"/>
              <a:t>B.3 Los </a:t>
            </a:r>
            <a:r>
              <a:rPr lang="en-US" dirty="0" err="1" smtClean="0"/>
              <a:t>autores</a:t>
            </a:r>
            <a:r>
              <a:rPr lang="en-US" dirty="0" smtClean="0"/>
              <a:t> </a:t>
            </a:r>
            <a:r>
              <a:rPr lang="en-US" dirty="0" err="1" smtClean="0"/>
              <a:t>tienen</a:t>
            </a:r>
            <a:r>
              <a:rPr lang="en-US" dirty="0" smtClean="0"/>
              <a:t> </a:t>
            </a:r>
            <a:r>
              <a:rPr lang="en-US" dirty="0" err="1" smtClean="0"/>
              <a:t>ayudas</a:t>
            </a:r>
            <a:r>
              <a:rPr lang="en-US" dirty="0" smtClean="0"/>
              <a:t> </a:t>
            </a:r>
            <a:r>
              <a:rPr lang="en-US" dirty="0" err="1" smtClean="0"/>
              <a:t>en</a:t>
            </a:r>
            <a:r>
              <a:rPr lang="en-US" dirty="0" smtClean="0"/>
              <a:t> la </a:t>
            </a:r>
            <a:r>
              <a:rPr lang="en-US" dirty="0" err="1" smtClean="0"/>
              <a:t>mejora</a:t>
            </a:r>
            <a:r>
              <a:rPr lang="en-US" dirty="0" smtClean="0"/>
              <a:t> de la </a:t>
            </a:r>
            <a:r>
              <a:rPr lang="en-US" dirty="0" err="1" smtClean="0"/>
              <a:t>accesibilidad</a:t>
            </a:r>
            <a:r>
              <a:rPr lang="en-US" dirty="0" smtClean="0"/>
              <a:t> de </a:t>
            </a:r>
            <a:r>
              <a:rPr lang="en-US" dirty="0" err="1" smtClean="0"/>
              <a:t>contenido</a:t>
            </a:r>
            <a:r>
              <a:rPr lang="en-US" dirty="0" smtClean="0"/>
              <a:t> </a:t>
            </a:r>
            <a:r>
              <a:rPr lang="en-US" dirty="0" err="1" smtClean="0"/>
              <a:t>existente</a:t>
            </a:r>
            <a:endParaRPr lang="en-US" dirty="0" smtClean="0"/>
          </a:p>
          <a:p>
            <a:pPr>
              <a:defRPr/>
            </a:pPr>
            <a:r>
              <a:rPr lang="en-US" dirty="0" smtClean="0"/>
              <a:t>B.4 La </a:t>
            </a:r>
            <a:r>
              <a:rPr lang="en-US" dirty="0" err="1" smtClean="0"/>
              <a:t>herramienta</a:t>
            </a:r>
            <a:r>
              <a:rPr lang="en-US" dirty="0" smtClean="0"/>
              <a:t> </a:t>
            </a:r>
            <a:r>
              <a:rPr lang="en-US" dirty="0" err="1" smtClean="0"/>
              <a:t>promueve</a:t>
            </a:r>
            <a:r>
              <a:rPr lang="en-US" dirty="0" smtClean="0"/>
              <a:t> e </a:t>
            </a:r>
            <a:r>
              <a:rPr lang="en-US" dirty="0" err="1" smtClean="0"/>
              <a:t>integra</a:t>
            </a:r>
            <a:r>
              <a:rPr lang="en-US" dirty="0" smtClean="0"/>
              <a:t> </a:t>
            </a:r>
            <a:r>
              <a:rPr lang="en-US" dirty="0" err="1" smtClean="0"/>
              <a:t>sus</a:t>
            </a:r>
            <a:r>
              <a:rPr lang="en-US" dirty="0" smtClean="0"/>
              <a:t> </a:t>
            </a:r>
            <a:r>
              <a:rPr lang="en-US" dirty="0" err="1" smtClean="0"/>
              <a:t>características</a:t>
            </a:r>
            <a:r>
              <a:rPr lang="en-US" dirty="0" smtClean="0"/>
              <a:t> de </a:t>
            </a:r>
            <a:r>
              <a:rPr lang="en-US" dirty="0" err="1" smtClean="0"/>
              <a:t>accesibilidad</a:t>
            </a:r>
            <a:endParaRPr lang="en-US" dirty="0"/>
          </a:p>
        </p:txBody>
      </p:sp>
      <p:sp>
        <p:nvSpPr>
          <p:cNvPr id="29700"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Courier New" pitchFamily="49" charset="0"/>
              </a:defRPr>
            </a:lvl1pPr>
            <a:lvl2pPr marL="742950" indent="-285750">
              <a:defRPr sz="1600">
                <a:solidFill>
                  <a:schemeClr val="tx1"/>
                </a:solidFill>
                <a:latin typeface="Courier New" pitchFamily="49" charset="0"/>
              </a:defRPr>
            </a:lvl2pPr>
            <a:lvl3pPr marL="1143000" indent="-228600">
              <a:defRPr sz="1600">
                <a:solidFill>
                  <a:schemeClr val="tx1"/>
                </a:solidFill>
                <a:latin typeface="Courier New" pitchFamily="49" charset="0"/>
              </a:defRPr>
            </a:lvl3pPr>
            <a:lvl4pPr marL="1600200" indent="-228600">
              <a:defRPr sz="1600">
                <a:solidFill>
                  <a:schemeClr val="tx1"/>
                </a:solidFill>
                <a:latin typeface="Courier New" pitchFamily="49" charset="0"/>
              </a:defRPr>
            </a:lvl4pPr>
            <a:lvl5pPr marL="2057400" indent="-228600">
              <a:defRPr sz="1600">
                <a:solidFill>
                  <a:schemeClr val="tx1"/>
                </a:solidFill>
                <a:latin typeface="Courier New" pitchFamily="49" charset="0"/>
              </a:defRPr>
            </a:lvl5pPr>
            <a:lvl6pPr marL="2514600" indent="-228600" eaLnBrk="0" fontAlgn="base" hangingPunct="0">
              <a:spcBef>
                <a:spcPct val="0"/>
              </a:spcBef>
              <a:spcAft>
                <a:spcPct val="0"/>
              </a:spcAft>
              <a:defRPr sz="1600">
                <a:solidFill>
                  <a:schemeClr val="tx1"/>
                </a:solidFill>
                <a:latin typeface="Courier New" pitchFamily="49" charset="0"/>
              </a:defRPr>
            </a:lvl6pPr>
            <a:lvl7pPr marL="2971800" indent="-228600" eaLnBrk="0" fontAlgn="base" hangingPunct="0">
              <a:spcBef>
                <a:spcPct val="0"/>
              </a:spcBef>
              <a:spcAft>
                <a:spcPct val="0"/>
              </a:spcAft>
              <a:defRPr sz="1600">
                <a:solidFill>
                  <a:schemeClr val="tx1"/>
                </a:solidFill>
                <a:latin typeface="Courier New" pitchFamily="49" charset="0"/>
              </a:defRPr>
            </a:lvl7pPr>
            <a:lvl8pPr marL="3429000" indent="-228600" eaLnBrk="0" fontAlgn="base" hangingPunct="0">
              <a:spcBef>
                <a:spcPct val="0"/>
              </a:spcBef>
              <a:spcAft>
                <a:spcPct val="0"/>
              </a:spcAft>
              <a:defRPr sz="1600">
                <a:solidFill>
                  <a:schemeClr val="tx1"/>
                </a:solidFill>
                <a:latin typeface="Courier New" pitchFamily="49" charset="0"/>
              </a:defRPr>
            </a:lvl8pPr>
            <a:lvl9pPr marL="3886200" indent="-228600" eaLnBrk="0" fontAlgn="base" hangingPunct="0">
              <a:spcBef>
                <a:spcPct val="0"/>
              </a:spcBef>
              <a:spcAft>
                <a:spcPct val="0"/>
              </a:spcAft>
              <a:defRPr sz="1600">
                <a:solidFill>
                  <a:schemeClr val="tx1"/>
                </a:solidFill>
                <a:latin typeface="Courier New" pitchFamily="49" charset="0"/>
              </a:defRPr>
            </a:lvl9pPr>
          </a:lstStyle>
          <a:p>
            <a:fld id="{453B0952-7E8D-4818-B3FA-5EC73326DA62}" type="slidenum">
              <a:rPr lang="es-ES" sz="1400" smtClean="0">
                <a:latin typeface="Arial" charset="0"/>
                <a:cs typeface="Arial" charset="0"/>
              </a:rPr>
              <a:pPr/>
              <a:t>8</a:t>
            </a:fld>
            <a:endParaRPr lang="es-ES" sz="1400" smtClean="0">
              <a:latin typeface="Arial" charset="0"/>
              <a:cs typeface="Arial" charset="0"/>
            </a:endParaRPr>
          </a:p>
        </p:txBody>
      </p:sp>
    </p:spTree>
    <p:extLst>
      <p:ext uri="{BB962C8B-B14F-4D97-AF65-F5344CB8AC3E}">
        <p14:creationId xmlns:p14="http://schemas.microsoft.com/office/powerpoint/2010/main" val="31076638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s-ES" sz="3600" dirty="0" smtClean="0">
                <a:latin typeface="Arial" charset="0"/>
                <a:cs typeface="Arial" charset="0"/>
              </a:rPr>
              <a:t>Niveles de conformidad ATAG 2.0</a:t>
            </a:r>
          </a:p>
        </p:txBody>
      </p:sp>
      <p:sp>
        <p:nvSpPr>
          <p:cNvPr id="5" name="Rectangle 5"/>
          <p:cNvSpPr>
            <a:spLocks noGrp="1" noChangeArrowheads="1"/>
          </p:cNvSpPr>
          <p:nvPr>
            <p:ph idx="1"/>
          </p:nvPr>
        </p:nvSpPr>
        <p:spPr>
          <a:xfrm>
            <a:off x="2627784" y="1500188"/>
            <a:ext cx="6059016" cy="5214937"/>
          </a:xfrm>
        </p:spPr>
        <p:txBody>
          <a:bodyPr rtlCol="0">
            <a:normAutofit fontScale="77500" lnSpcReduction="20000"/>
          </a:bodyPr>
          <a:lstStyle/>
          <a:p>
            <a:pPr>
              <a:defRPr/>
            </a:pPr>
            <a:r>
              <a:rPr lang="en-US" dirty="0" err="1" smtClean="0"/>
              <a:t>Tres</a:t>
            </a:r>
            <a:r>
              <a:rPr lang="en-US" dirty="0" smtClean="0"/>
              <a:t> </a:t>
            </a:r>
            <a:r>
              <a:rPr lang="en-US" dirty="0" err="1" smtClean="0"/>
              <a:t>posibles</a:t>
            </a:r>
            <a:r>
              <a:rPr lang="en-US" dirty="0" smtClean="0"/>
              <a:t> </a:t>
            </a:r>
            <a:r>
              <a:rPr lang="en-US" dirty="0" err="1" smtClean="0"/>
              <a:t>niveles</a:t>
            </a:r>
            <a:r>
              <a:rPr lang="en-US" dirty="0" smtClean="0"/>
              <a:t> de </a:t>
            </a:r>
            <a:r>
              <a:rPr lang="en-US" dirty="0" err="1" smtClean="0"/>
              <a:t>conformidad</a:t>
            </a:r>
            <a:endParaRPr lang="en-US" dirty="0" smtClean="0"/>
          </a:p>
          <a:p>
            <a:pPr>
              <a:defRPr/>
            </a:pPr>
            <a:endParaRPr lang="en-US" dirty="0" smtClean="0"/>
          </a:p>
          <a:p>
            <a:pPr lvl="1">
              <a:defRPr/>
            </a:pPr>
            <a:r>
              <a:rPr lang="en-US" dirty="0" err="1" smtClean="0"/>
              <a:t>Nivel</a:t>
            </a:r>
            <a:r>
              <a:rPr lang="en-US" dirty="0" smtClean="0"/>
              <a:t> </a:t>
            </a:r>
            <a:r>
              <a:rPr lang="en-US" dirty="0"/>
              <a:t>A: 37 </a:t>
            </a:r>
            <a:r>
              <a:rPr lang="en-US" dirty="0" err="1"/>
              <a:t>criterios</a:t>
            </a:r>
            <a:r>
              <a:rPr lang="en-US" dirty="0"/>
              <a:t> de </a:t>
            </a:r>
            <a:r>
              <a:rPr lang="en-US" dirty="0" err="1" smtClean="0"/>
              <a:t>conformidad</a:t>
            </a:r>
            <a:r>
              <a:rPr lang="en-US" dirty="0" smtClean="0"/>
              <a:t> </a:t>
            </a:r>
            <a:br>
              <a:rPr lang="en-US" dirty="0" smtClean="0"/>
            </a:br>
            <a:r>
              <a:rPr lang="en-US" dirty="0" smtClean="0"/>
              <a:t>(</a:t>
            </a:r>
            <a:r>
              <a:rPr lang="en-US" dirty="0"/>
              <a:t>17 de Parte A</a:t>
            </a:r>
            <a:r>
              <a:rPr lang="en-US"/>
              <a:t>, </a:t>
            </a:r>
            <a:r>
              <a:rPr lang="en-US" smtClean="0"/>
              <a:t>20 </a:t>
            </a:r>
            <a:r>
              <a:rPr lang="en-US" dirty="0" smtClean="0"/>
              <a:t>Parte </a:t>
            </a:r>
            <a:r>
              <a:rPr lang="en-US" dirty="0"/>
              <a:t>B</a:t>
            </a:r>
            <a:r>
              <a:rPr lang="en-US" dirty="0" smtClean="0"/>
              <a:t>)</a:t>
            </a:r>
          </a:p>
          <a:p>
            <a:pPr lvl="1">
              <a:defRPr/>
            </a:pPr>
            <a:endParaRPr lang="en-US" dirty="0" smtClean="0"/>
          </a:p>
          <a:p>
            <a:pPr lvl="1">
              <a:defRPr/>
            </a:pPr>
            <a:r>
              <a:rPr lang="en-US" dirty="0" err="1" smtClean="0"/>
              <a:t>Nivel</a:t>
            </a:r>
            <a:r>
              <a:rPr lang="en-US" dirty="0" smtClean="0"/>
              <a:t> AA: 28 </a:t>
            </a:r>
            <a:r>
              <a:rPr lang="en-US" dirty="0" err="1" smtClean="0"/>
              <a:t>criterios</a:t>
            </a:r>
            <a:r>
              <a:rPr lang="en-US" dirty="0" smtClean="0"/>
              <a:t> </a:t>
            </a:r>
            <a:r>
              <a:rPr lang="en-US" dirty="0" err="1" smtClean="0"/>
              <a:t>más</a:t>
            </a:r>
            <a:r>
              <a:rPr lang="en-US" dirty="0"/>
              <a:t/>
            </a:r>
            <a:br>
              <a:rPr lang="en-US" dirty="0"/>
            </a:br>
            <a:r>
              <a:rPr lang="en-US" dirty="0" smtClean="0"/>
              <a:t>(8 de Parte A, 20 de Parte B)</a:t>
            </a:r>
          </a:p>
          <a:p>
            <a:pPr lvl="1">
              <a:defRPr/>
            </a:pPr>
            <a:endParaRPr lang="en-US" dirty="0" smtClean="0"/>
          </a:p>
          <a:p>
            <a:pPr lvl="1">
              <a:defRPr/>
            </a:pPr>
            <a:r>
              <a:rPr lang="en-US" dirty="0" err="1" smtClean="0"/>
              <a:t>Nivel</a:t>
            </a:r>
            <a:r>
              <a:rPr lang="en-US" dirty="0" smtClean="0"/>
              <a:t> AAA: 24 </a:t>
            </a:r>
            <a:r>
              <a:rPr lang="en-US" dirty="0" err="1" smtClean="0"/>
              <a:t>criterios</a:t>
            </a:r>
            <a:r>
              <a:rPr lang="en-US" dirty="0" smtClean="0"/>
              <a:t> </a:t>
            </a:r>
            <a:r>
              <a:rPr lang="en-US" dirty="0" err="1" smtClean="0"/>
              <a:t>más</a:t>
            </a:r>
            <a:r>
              <a:rPr lang="en-US" dirty="0" smtClean="0"/>
              <a:t/>
            </a:r>
            <a:br>
              <a:rPr lang="en-US" dirty="0" smtClean="0"/>
            </a:br>
            <a:r>
              <a:rPr lang="en-US" dirty="0" smtClean="0"/>
              <a:t>(8 de Parte A, 16 de Parte B)</a:t>
            </a:r>
            <a:r>
              <a:rPr lang="en-US" dirty="0"/>
              <a:t/>
            </a:r>
            <a:br>
              <a:rPr lang="en-US" dirty="0"/>
            </a:br>
            <a:endParaRPr lang="en-US" dirty="0" smtClean="0"/>
          </a:p>
          <a:p>
            <a:pPr lvl="3">
              <a:defRPr/>
            </a:pPr>
            <a:endParaRPr lang="en-US" dirty="0" smtClean="0"/>
          </a:p>
          <a:p>
            <a:pPr marL="2743200" lvl="6" indent="0">
              <a:buNone/>
              <a:defRPr/>
            </a:pPr>
            <a:endParaRPr lang="en-US" dirty="0" smtClean="0"/>
          </a:p>
          <a:p>
            <a:pPr marL="2743200" lvl="6" indent="0">
              <a:buNone/>
              <a:defRPr/>
            </a:pPr>
            <a:endParaRPr lang="en-US" dirty="0"/>
          </a:p>
          <a:p>
            <a:pPr marL="1828800" lvl="4" indent="0">
              <a:buNone/>
              <a:defRPr/>
            </a:pPr>
            <a:r>
              <a:rPr lang="en-US" sz="2400" dirty="0" smtClean="0"/>
              <a:t> </a:t>
            </a:r>
          </a:p>
          <a:p>
            <a:pPr lvl="4">
              <a:defRPr/>
            </a:pPr>
            <a:endParaRPr lang="en-US" dirty="0"/>
          </a:p>
          <a:p>
            <a:pPr lvl="4">
              <a:defRPr/>
            </a:pPr>
            <a:endParaRPr lang="en-US" dirty="0" smtClean="0"/>
          </a:p>
          <a:p>
            <a:pPr marL="2743200" lvl="6" indent="0">
              <a:buNone/>
              <a:defRPr/>
            </a:pPr>
            <a:endParaRPr lang="en-US" sz="2400" dirty="0" smtClean="0"/>
          </a:p>
        </p:txBody>
      </p:sp>
      <p:sp>
        <p:nvSpPr>
          <p:cNvPr id="29700"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Courier New" pitchFamily="49" charset="0"/>
              </a:defRPr>
            </a:lvl1pPr>
            <a:lvl2pPr marL="742950" indent="-285750">
              <a:defRPr sz="1600">
                <a:solidFill>
                  <a:schemeClr val="tx1"/>
                </a:solidFill>
                <a:latin typeface="Courier New" pitchFamily="49" charset="0"/>
              </a:defRPr>
            </a:lvl2pPr>
            <a:lvl3pPr marL="1143000" indent="-228600">
              <a:defRPr sz="1600">
                <a:solidFill>
                  <a:schemeClr val="tx1"/>
                </a:solidFill>
                <a:latin typeface="Courier New" pitchFamily="49" charset="0"/>
              </a:defRPr>
            </a:lvl3pPr>
            <a:lvl4pPr marL="1600200" indent="-228600">
              <a:defRPr sz="1600">
                <a:solidFill>
                  <a:schemeClr val="tx1"/>
                </a:solidFill>
                <a:latin typeface="Courier New" pitchFamily="49" charset="0"/>
              </a:defRPr>
            </a:lvl4pPr>
            <a:lvl5pPr marL="2057400" indent="-228600">
              <a:defRPr sz="1600">
                <a:solidFill>
                  <a:schemeClr val="tx1"/>
                </a:solidFill>
                <a:latin typeface="Courier New" pitchFamily="49" charset="0"/>
              </a:defRPr>
            </a:lvl5pPr>
            <a:lvl6pPr marL="2514600" indent="-228600" eaLnBrk="0" fontAlgn="base" hangingPunct="0">
              <a:spcBef>
                <a:spcPct val="0"/>
              </a:spcBef>
              <a:spcAft>
                <a:spcPct val="0"/>
              </a:spcAft>
              <a:defRPr sz="1600">
                <a:solidFill>
                  <a:schemeClr val="tx1"/>
                </a:solidFill>
                <a:latin typeface="Courier New" pitchFamily="49" charset="0"/>
              </a:defRPr>
            </a:lvl6pPr>
            <a:lvl7pPr marL="2971800" indent="-228600" eaLnBrk="0" fontAlgn="base" hangingPunct="0">
              <a:spcBef>
                <a:spcPct val="0"/>
              </a:spcBef>
              <a:spcAft>
                <a:spcPct val="0"/>
              </a:spcAft>
              <a:defRPr sz="1600">
                <a:solidFill>
                  <a:schemeClr val="tx1"/>
                </a:solidFill>
                <a:latin typeface="Courier New" pitchFamily="49" charset="0"/>
              </a:defRPr>
            </a:lvl7pPr>
            <a:lvl8pPr marL="3429000" indent="-228600" eaLnBrk="0" fontAlgn="base" hangingPunct="0">
              <a:spcBef>
                <a:spcPct val="0"/>
              </a:spcBef>
              <a:spcAft>
                <a:spcPct val="0"/>
              </a:spcAft>
              <a:defRPr sz="1600">
                <a:solidFill>
                  <a:schemeClr val="tx1"/>
                </a:solidFill>
                <a:latin typeface="Courier New" pitchFamily="49" charset="0"/>
              </a:defRPr>
            </a:lvl8pPr>
            <a:lvl9pPr marL="3886200" indent="-228600" eaLnBrk="0" fontAlgn="base" hangingPunct="0">
              <a:spcBef>
                <a:spcPct val="0"/>
              </a:spcBef>
              <a:spcAft>
                <a:spcPct val="0"/>
              </a:spcAft>
              <a:defRPr sz="1600">
                <a:solidFill>
                  <a:schemeClr val="tx1"/>
                </a:solidFill>
                <a:latin typeface="Courier New" pitchFamily="49" charset="0"/>
              </a:defRPr>
            </a:lvl9pPr>
          </a:lstStyle>
          <a:p>
            <a:fld id="{453B0952-7E8D-4818-B3FA-5EC73326DA62}" type="slidenum">
              <a:rPr lang="es-ES" sz="1400" smtClean="0">
                <a:latin typeface="Arial" charset="0"/>
                <a:cs typeface="Arial" charset="0"/>
              </a:rPr>
              <a:pPr/>
              <a:t>9</a:t>
            </a:fld>
            <a:endParaRPr lang="es-ES" sz="1400" smtClean="0">
              <a:latin typeface="Arial" charset="0"/>
              <a:cs typeface="Arial" charset="0"/>
            </a:endParaRPr>
          </a:p>
        </p:txBody>
      </p:sp>
      <p:sp>
        <p:nvSpPr>
          <p:cNvPr id="6" name="AutoShape 2" descr="data:image/jpeg;base64,/9j/4AAQSkZJRgABAQAAAQABAAD/2wCEAAkGBggGBQkIBwgKCQkKDRYODQwMDRoTFBAWHxwhIB8cHh4jJzIqIyUvJR4eKzssLzM1ODg4ISo9QTw2QTI3ODUBCQoKDQsNGQ4OGTUkHiQ1NTU1NTU1NTUvNTU1NTU1NTU1NTU1NTU1NTU1NTU1NTU1NSw0NTU1NTU1NTU0Kyw1Nf/AABEIAB8AWAMBIgACEQEDEQH/xAAbAAACAwADAAAAAAAAAAAAAAAFBgADBAECB//EADcQAAEDAgQFAAULBQAAAAAAAAECAwQFEQAGEiETFCIxQRVRU2GRBxYXIzJSYnGBkpMkM0KCov/EABoBAAIDAQEAAAAAAAAAAAAAAAMFAgQGAQD/xAArEQACAQIDBwIHAAAAAAAAAAABAgADERIhQQQxUWGh0fAiwRMUcYGCsfH/2gAMAwEAAhEDEQA/APZYsVhUNkqYbJKEkkoG+2LeTj+wa/YMA3am/Tq9TWn39NPmQVpAsOh1ACtV7eU32/DgHCzTUKxlakNMTCxUpcssvvltN0toBWpdiLfY0n/bBloswv5r2gWrKptr/O8eOTj+wa/YMUTorCITqkstpIGxCRhOo9Sr1Uoji4FaDrk+by0SQ6whXLtoClKWpCQOohJsD+H14ZYrNVYoslFalR5T4X0OMNFsFACQCRc7kgk77Xt4xX2lSiOOAP6hqDByrcYCRVoa3pzYc66fbmBpPRdIWPz6TfbGT51UjmaYwZNnKq2HYiS2rrSRcE7bd/NsJOdqBWZGZanKpsZ9xrlW5COGDZ13+0Ue88MqPwxXV8vV5ya5MgxElFGYhtRkLQriO8Ky1cO23ckG/e2M6qAgEvv5+amNCxF/THaVm+kQ66mkPOPCapQSlAjOEG9v8gm1txc32waNgCTYAYTqlMkn5SabIRSKm5GjsLYW+mP0Xc0EG9+w8+qxxulxa9Dy7VBJnJqkh5vRGSzFDRb1XSexN+4P6YC1wFs2/n51hqYDNhtrCkGvU6o0pyoxXwuK1q1rKSNOkXOxF+2IivU5yhmrIfBhBJVxNB8Gx2tfvhQVRqxAptSo6I6ViaI6W3Y6FcJI2Qsm/wCFIJ/PFiqZWUxH6OIyPrakh/ipbVy/DI4hHrsFpta/nHvy66S58vS08EY6xPQ/lGROgPHS5H4jTiLpNiNj6xiYDsxpcDINTgzG9CoqnUIISQlaCdQKfdvb9MTDXYCcLZ3zifbVC1LCOma6C7mHKkaPGUUPoW0pCgbEA9C/+VKxmVl2RSc1zavT4oktoiIDEbXoBcNkr0+/Q2n8745V8pOX6erlHpDxdYHDXpZUQFDYj444+lXLft3/AOA4dLVZVw6RY1FWbFrOtI5yJU6vWxRJLUWStrRECUh/pSQpwJva+/a9yLnc7EzGny6lRZMiXAcgBSzwWniOJw9rFYFwkk32udrX32wI+lXLft3/AOA4pl/Khl16I4hD7+pQ2uycA2gmojfT2haKhCBz94r5uzg9RM20yG1JYajgJcloXp1OJW4G0hN99upRt4GL+JWvpD9Hemf6Llud4XKt/Z4mnh6u9ree+MM6qZQqS565YddXUG0NuqLargJBtp+73J2xq+c+W/SvpDjyOZ5bldelX2NWr4384zvwmCgBDe3DznGmMXzbrBtP+UKQuXmJxbzEpmNGdlQmUWuhLS1IIXbfeyFb+Dg5k+qSJa32KhVxPmBlp5bSYhZDGsE2Sq1lg7b79jgRHnZMjNxENNuBMRlxhI4autCxZQX969vOO9DquVMvOOrgvTCpxCW7vKcc0ITcpQm/YC5+OO1KN1OFCPtOLUsRdhDNdm1GDmeiJYlpTCmPlh2PwQSSELVq19/A2HqxozfVJFHy49IhFKZKnG2W1rTqSgrWlOoj3XvhcrNUyvXZzMqVOqbbjA+rDDrjYQd+oAdlWJF+9sWyqzlSaiopkuSXE1II46Trt0ABJT907A7ecQFBvSSpy35c+0kaozsestbqE2XlXMMSpPpkv055cfjpbCOInSlQJA2v1WNvViYxLrOXoOV5tOpjsgrkBa1LeC1qccV3KlHybDEwz2NCoa4tnKddgSM7z//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9" name="Imagen 8"/>
          <p:cNvPicPr>
            <a:picLocks noChangeAspect="1"/>
          </p:cNvPicPr>
          <p:nvPr/>
        </p:nvPicPr>
        <p:blipFill>
          <a:blip r:embed="rId2"/>
          <a:stretch>
            <a:fillRect/>
          </a:stretch>
        </p:blipFill>
        <p:spPr>
          <a:xfrm>
            <a:off x="562736" y="4630254"/>
            <a:ext cx="1700234" cy="598946"/>
          </a:xfrm>
          <a:prstGeom prst="rect">
            <a:avLst/>
          </a:prstGeom>
        </p:spPr>
      </p:pic>
      <p:pic>
        <p:nvPicPr>
          <p:cNvPr id="1032" name="Picture 8" descr="Level Double-A conformance icon, W3C-WAI Authoring Tool&#10;Accessibility Guidelines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89" y="3553314"/>
            <a:ext cx="1732581" cy="61034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evel A conformance icon, W3C-WAI Authoring Tool&#10;Accessibility Guidelines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825" y="2531222"/>
            <a:ext cx="1739919" cy="61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333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ersonalizado">
  <a:themeElements>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ersonaliz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2075" tIns="46038" rIns="92075" bIns="46038" numCol="1" anchor="t" anchorCtr="0" compatLnSpc="1">
        <a:prstTxWarp prst="textNoShape">
          <a:avLst/>
        </a:prstTxWarp>
        <a:spAutoFit/>
      </a:bodyPr>
      <a:lstStyle>
        <a:defPPr marL="0" marR="0" indent="0" algn="l" defTabSz="762000" rtl="0" eaLnBrk="0" fontAlgn="base" latinLnBrk="0" hangingPunct="0">
          <a:lnSpc>
            <a:spcPct val="100000"/>
          </a:lnSpc>
          <a:spcBef>
            <a:spcPct val="0"/>
          </a:spcBef>
          <a:spcAft>
            <a:spcPct val="0"/>
          </a:spcAft>
          <a:buClrTx/>
          <a:buSzTx/>
          <a:buFontTx/>
          <a:buNone/>
          <a:tabLst/>
          <a:defRPr kumimoji="0" lang="es-ES" sz="16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2075" tIns="46038" rIns="92075" bIns="46038" numCol="1" anchor="t" anchorCtr="0" compatLnSpc="1">
        <a:prstTxWarp prst="textNoShape">
          <a:avLst/>
        </a:prstTxWarp>
        <a:spAutoFit/>
      </a:bodyPr>
      <a:lstStyle>
        <a:defPPr marL="0" marR="0" indent="0" algn="l" defTabSz="762000" rtl="0" eaLnBrk="0" fontAlgn="base" latinLnBrk="0" hangingPunct="0">
          <a:lnSpc>
            <a:spcPct val="100000"/>
          </a:lnSpc>
          <a:spcBef>
            <a:spcPct val="0"/>
          </a:spcBef>
          <a:spcAft>
            <a:spcPct val="0"/>
          </a:spcAft>
          <a:buClrTx/>
          <a:buSzTx/>
          <a:buFontTx/>
          <a:buNone/>
          <a:tabLst/>
          <a:defRPr kumimoji="0" lang="es-ES" sz="16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ersonaliz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ersonaliz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ersonaliz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ersonaliz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ersonaliz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ersonaliz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ersonaliz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ersonaliz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ersonaliz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ersonaliz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ersonaliz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9018</TotalTime>
  <Words>1236</Words>
  <Application>Microsoft Office PowerPoint</Application>
  <PresentationFormat>Presentación en pantalla (4:3)</PresentationFormat>
  <Paragraphs>182</Paragraphs>
  <Slides>16</Slides>
  <Notes>7</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16</vt:i4>
      </vt:variant>
    </vt:vector>
  </HeadingPairs>
  <TitlesOfParts>
    <vt:vector size="21" baseType="lpstr">
      <vt:lpstr>Arial</vt:lpstr>
      <vt:lpstr>Calibri</vt:lpstr>
      <vt:lpstr>Courier New</vt:lpstr>
      <vt:lpstr>1_Diseño personalizado</vt:lpstr>
      <vt:lpstr>Diseño personalizado</vt:lpstr>
      <vt:lpstr>PAUTAS DE ACCESIBILIDAD PARA HERRAMIENTAS DE EDICIÓN WEB (ATAG 2.0)</vt:lpstr>
      <vt:lpstr>Contenido</vt:lpstr>
      <vt:lpstr>Introducción</vt:lpstr>
      <vt:lpstr>Herramientas de edición  a las que se aplica ATAG 2.0</vt:lpstr>
      <vt:lpstr>Análisis comparativo de cumplimiento ATAG 2.0 por herramientas comerciales</vt:lpstr>
      <vt:lpstr>Organización de ATAG 2.0</vt:lpstr>
      <vt:lpstr>Principios básicos de la parte A de ATAG 2.0 (Editores web accesibles)</vt:lpstr>
      <vt:lpstr>Principios básicos de la parte B (Contenidos web generados accesibles)</vt:lpstr>
      <vt:lpstr>Niveles de conformidad ATAG 2.0</vt:lpstr>
      <vt:lpstr>Ejemplos de criterios de conformidad</vt:lpstr>
      <vt:lpstr>TinyMCE v3 accesible Código fuente de la versión simple</vt:lpstr>
      <vt:lpstr>TinyMCE v3 accesible Código fuente de la versión completa</vt:lpstr>
      <vt:lpstr>Criterios ATAG 2.0 Parte A No satisfechos por el editor TinyMCE+AChecker</vt:lpstr>
      <vt:lpstr>Criterios ATAG 2.0 Parte B No satisfechos por el editor TinyMCE+AChecker</vt:lpstr>
      <vt:lpstr>Criterios ATAG 2.0 no satisfechos por el editor TinyMCE+AChecker (conclusiones)</vt:lpstr>
      <vt:lpstr>Otros ejemplos de análisis de conformidad ATAG 2.0</vt:lpstr>
    </vt:vector>
  </TitlesOfParts>
  <Company>EDVI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EDVI</dc:creator>
  <cp:lastModifiedBy>jose</cp:lastModifiedBy>
  <cp:revision>774</cp:revision>
  <dcterms:created xsi:type="dcterms:W3CDTF">2006-10-03T06:48:05Z</dcterms:created>
  <dcterms:modified xsi:type="dcterms:W3CDTF">2014-11-28T08:46:15Z</dcterms:modified>
</cp:coreProperties>
</file>