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44"/>
  </p:notesMasterIdLst>
  <p:sldIdLst>
    <p:sldId id="257" r:id="rId2"/>
    <p:sldId id="305" r:id="rId3"/>
    <p:sldId id="259" r:id="rId4"/>
    <p:sldId id="260" r:id="rId5"/>
    <p:sldId id="261" r:id="rId6"/>
    <p:sldId id="262" r:id="rId7"/>
    <p:sldId id="288" r:id="rId8"/>
    <p:sldId id="264" r:id="rId9"/>
    <p:sldId id="28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90" r:id="rId33"/>
    <p:sldId id="292" r:id="rId34"/>
    <p:sldId id="294" r:id="rId35"/>
    <p:sldId id="304" r:id="rId36"/>
    <p:sldId id="295" r:id="rId37"/>
    <p:sldId id="296" r:id="rId38"/>
    <p:sldId id="298" r:id="rId39"/>
    <p:sldId id="299" r:id="rId40"/>
    <p:sldId id="300" r:id="rId41"/>
    <p:sldId id="301" r:id="rId42"/>
    <p:sldId id="302" r:id="rId4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961F5-9877-4704-8436-D60A86F277F5}" type="datetimeFigureOut">
              <a:rPr lang="es-ES" smtClean="0"/>
              <a:t>05/11/2014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C1DDA-5AE7-47F1-BC83-121D4A1ADEE2}" type="slidenum">
              <a:rPr lang="es-ES" smtClean="0"/>
              <a:t>‹Nº›</a:t>
            </a:fld>
            <a:endParaRPr lang="es-ES"/>
          </a:p>
        </p:txBody>
      </p:sp>
    </p:spTree>
    <p:extLst>
      <p:ext uri="{BB962C8B-B14F-4D97-AF65-F5344CB8AC3E}">
        <p14:creationId xmlns:p14="http://schemas.microsoft.com/office/powerpoint/2010/main" val="2171497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9EA4B37-27E9-4D6A-9ABD-5E39AD9FB281}" type="datetimeFigureOut">
              <a:rPr lang="es-ES" smtClean="0"/>
              <a:t>05/11/2014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15396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9EA4B37-27E9-4D6A-9ABD-5E39AD9FB281}" type="datetimeFigureOut">
              <a:rPr lang="es-ES" smtClean="0"/>
              <a:t>05/11/2014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26848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9EA4B37-27E9-4D6A-9ABD-5E39AD9FB281}" type="datetimeFigureOut">
              <a:rPr lang="es-ES" smtClean="0"/>
              <a:t>05/11/2014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4071766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En blanco">
    <p:bg>
      <p:bgRef idx="1001">
        <a:schemeClr val="bg1"/>
      </p:bgRef>
    </p:bg>
    <p:spTree>
      <p:nvGrpSpPr>
        <p:cNvPr id="1" name=""/>
        <p:cNvGrpSpPr/>
        <p:nvPr/>
      </p:nvGrpSpPr>
      <p:grpSpPr>
        <a:xfrm>
          <a:off x="0" y="0"/>
          <a:ext cx="0" cy="0"/>
          <a:chOff x="0" y="0"/>
          <a:chExt cx="0" cy="0"/>
        </a:xfrm>
      </p:grpSpPr>
      <p:sp>
        <p:nvSpPr>
          <p:cNvPr id="2" name="2 Marcador de contenido"/>
          <p:cNvSpPr>
            <a:spLocks noGrp="1"/>
          </p:cNvSpPr>
          <p:nvPr>
            <p:ph idx="1"/>
          </p:nvPr>
        </p:nvSpPr>
        <p:spPr>
          <a:xfrm>
            <a:off x="1714469" y="785795"/>
            <a:ext cx="6815667" cy="5853113"/>
          </a:xfrm>
        </p:spPr>
        <p:txBody>
          <a:bodyPr/>
          <a:lstStyle>
            <a:lvl1pPr>
              <a:spcBef>
                <a:spcPts val="1800"/>
              </a:spcBef>
              <a:spcAft>
                <a:spcPts val="0"/>
              </a:spcAft>
              <a:defRPr sz="3200">
                <a:solidFill>
                  <a:schemeClr val="accent2"/>
                </a:solidFill>
                <a:latin typeface="Verdana" pitchFamily="34" charset="0"/>
                <a:ea typeface="Verdana" pitchFamily="34" charset="0"/>
                <a:cs typeface="Verdana" pitchFamily="34" charset="0"/>
              </a:defRPr>
            </a:lvl1pPr>
            <a:lvl2pPr>
              <a:spcBef>
                <a:spcPts val="1800"/>
              </a:spcBef>
              <a:spcAft>
                <a:spcPts val="0"/>
              </a:spcAft>
              <a:defRPr sz="2800">
                <a:latin typeface="Verdana" pitchFamily="34" charset="0"/>
                <a:ea typeface="Verdana" pitchFamily="34" charset="0"/>
                <a:cs typeface="Verdana" pitchFamily="34" charset="0"/>
              </a:defRPr>
            </a:lvl2pPr>
            <a:lvl3pPr>
              <a:spcBef>
                <a:spcPts val="1800"/>
              </a:spcBef>
              <a:spcAft>
                <a:spcPts val="0"/>
              </a:spcAft>
              <a:defRPr sz="2400">
                <a:latin typeface="Verdana" pitchFamily="34" charset="0"/>
                <a:ea typeface="Verdana" pitchFamily="34" charset="0"/>
                <a:cs typeface="Verdana" pitchFamily="34" charset="0"/>
              </a:defRPr>
            </a:lvl3pPr>
            <a:lvl4pPr>
              <a:spcBef>
                <a:spcPts val="1800"/>
              </a:spcBef>
              <a:spcAft>
                <a:spcPts val="0"/>
              </a:spcAft>
              <a:defRPr sz="2000">
                <a:latin typeface="Verdana" pitchFamily="34" charset="0"/>
                <a:ea typeface="Verdana" pitchFamily="34" charset="0"/>
                <a:cs typeface="Verdana" pitchFamily="34" charset="0"/>
              </a:defRPr>
            </a:lvl4pPr>
            <a:lvl5pPr>
              <a:spcBef>
                <a:spcPts val="1800"/>
              </a:spcBef>
              <a:spcAft>
                <a:spcPts val="0"/>
              </a:spcAft>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80906182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En blanco">
    <p:bg>
      <p:bgRef idx="1001">
        <a:schemeClr val="bg1"/>
      </p:bgRef>
    </p:bg>
    <p:spTree>
      <p:nvGrpSpPr>
        <p:cNvPr id="1" name=""/>
        <p:cNvGrpSpPr/>
        <p:nvPr/>
      </p:nvGrpSpPr>
      <p:grpSpPr>
        <a:xfrm>
          <a:off x="0" y="0"/>
          <a:ext cx="0" cy="0"/>
          <a:chOff x="0" y="0"/>
          <a:chExt cx="0" cy="0"/>
        </a:xfrm>
      </p:grpSpPr>
      <p:sp>
        <p:nvSpPr>
          <p:cNvPr id="2" name="2 Marcador de contenido"/>
          <p:cNvSpPr>
            <a:spLocks noGrp="1"/>
          </p:cNvSpPr>
          <p:nvPr>
            <p:ph idx="1"/>
          </p:nvPr>
        </p:nvSpPr>
        <p:spPr>
          <a:xfrm>
            <a:off x="1714469" y="785795"/>
            <a:ext cx="6815667" cy="5853113"/>
          </a:xfrm>
        </p:spPr>
        <p:txBody>
          <a:bodyPr/>
          <a:lstStyle>
            <a:lvl1pPr>
              <a:spcBef>
                <a:spcPts val="1800"/>
              </a:spcBef>
              <a:spcAft>
                <a:spcPts val="0"/>
              </a:spcAft>
              <a:defRPr sz="3200">
                <a:solidFill>
                  <a:schemeClr val="accent2"/>
                </a:solidFill>
                <a:latin typeface="Verdana" pitchFamily="34" charset="0"/>
                <a:ea typeface="Verdana" pitchFamily="34" charset="0"/>
                <a:cs typeface="Verdana" pitchFamily="34" charset="0"/>
              </a:defRPr>
            </a:lvl1pPr>
            <a:lvl2pPr>
              <a:spcBef>
                <a:spcPts val="1800"/>
              </a:spcBef>
              <a:spcAft>
                <a:spcPts val="0"/>
              </a:spcAft>
              <a:defRPr sz="2800">
                <a:latin typeface="Verdana" pitchFamily="34" charset="0"/>
                <a:ea typeface="Verdana" pitchFamily="34" charset="0"/>
                <a:cs typeface="Verdana" pitchFamily="34" charset="0"/>
              </a:defRPr>
            </a:lvl2pPr>
            <a:lvl3pPr>
              <a:spcBef>
                <a:spcPts val="1800"/>
              </a:spcBef>
              <a:spcAft>
                <a:spcPts val="0"/>
              </a:spcAft>
              <a:defRPr sz="2400">
                <a:latin typeface="Verdana" pitchFamily="34" charset="0"/>
                <a:ea typeface="Verdana" pitchFamily="34" charset="0"/>
                <a:cs typeface="Verdana" pitchFamily="34" charset="0"/>
              </a:defRPr>
            </a:lvl3pPr>
            <a:lvl4pPr>
              <a:spcBef>
                <a:spcPts val="1800"/>
              </a:spcBef>
              <a:spcAft>
                <a:spcPts val="0"/>
              </a:spcAft>
              <a:defRPr sz="2000">
                <a:latin typeface="Verdana" pitchFamily="34" charset="0"/>
                <a:ea typeface="Verdana" pitchFamily="34" charset="0"/>
                <a:cs typeface="Verdana" pitchFamily="34" charset="0"/>
              </a:defRPr>
            </a:lvl4pPr>
            <a:lvl5pPr>
              <a:spcBef>
                <a:spcPts val="1800"/>
              </a:spcBef>
              <a:spcAft>
                <a:spcPts val="0"/>
              </a:spcAft>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16188325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4_En blanco">
    <p:bg>
      <p:bgRef idx="1001">
        <a:schemeClr val="bg1"/>
      </p:bgRef>
    </p:bg>
    <p:spTree>
      <p:nvGrpSpPr>
        <p:cNvPr id="1" name=""/>
        <p:cNvGrpSpPr/>
        <p:nvPr/>
      </p:nvGrpSpPr>
      <p:grpSpPr>
        <a:xfrm>
          <a:off x="0" y="0"/>
          <a:ext cx="0" cy="0"/>
          <a:chOff x="0" y="0"/>
          <a:chExt cx="0" cy="0"/>
        </a:xfrm>
      </p:grpSpPr>
      <p:sp>
        <p:nvSpPr>
          <p:cNvPr id="2" name="2 Marcador de contenido"/>
          <p:cNvSpPr>
            <a:spLocks noGrp="1"/>
          </p:cNvSpPr>
          <p:nvPr>
            <p:ph idx="1"/>
          </p:nvPr>
        </p:nvSpPr>
        <p:spPr>
          <a:xfrm>
            <a:off x="1714469" y="785795"/>
            <a:ext cx="6815667" cy="5853113"/>
          </a:xfrm>
        </p:spPr>
        <p:txBody>
          <a:bodyPr/>
          <a:lstStyle>
            <a:lvl1pPr>
              <a:spcBef>
                <a:spcPts val="1800"/>
              </a:spcBef>
              <a:spcAft>
                <a:spcPts val="0"/>
              </a:spcAft>
              <a:defRPr sz="3200">
                <a:solidFill>
                  <a:schemeClr val="accent2"/>
                </a:solidFill>
                <a:latin typeface="Verdana" pitchFamily="34" charset="0"/>
                <a:ea typeface="Verdana" pitchFamily="34" charset="0"/>
                <a:cs typeface="Verdana" pitchFamily="34" charset="0"/>
              </a:defRPr>
            </a:lvl1pPr>
            <a:lvl2pPr>
              <a:spcBef>
                <a:spcPts val="1800"/>
              </a:spcBef>
              <a:spcAft>
                <a:spcPts val="0"/>
              </a:spcAft>
              <a:defRPr sz="2800">
                <a:latin typeface="Verdana" pitchFamily="34" charset="0"/>
                <a:ea typeface="Verdana" pitchFamily="34" charset="0"/>
                <a:cs typeface="Verdana" pitchFamily="34" charset="0"/>
              </a:defRPr>
            </a:lvl2pPr>
            <a:lvl3pPr>
              <a:spcBef>
                <a:spcPts val="1800"/>
              </a:spcBef>
              <a:spcAft>
                <a:spcPts val="0"/>
              </a:spcAft>
              <a:defRPr sz="2400">
                <a:latin typeface="Verdana" pitchFamily="34" charset="0"/>
                <a:ea typeface="Verdana" pitchFamily="34" charset="0"/>
                <a:cs typeface="Verdana" pitchFamily="34" charset="0"/>
              </a:defRPr>
            </a:lvl3pPr>
            <a:lvl4pPr>
              <a:spcBef>
                <a:spcPts val="1800"/>
              </a:spcBef>
              <a:spcAft>
                <a:spcPts val="0"/>
              </a:spcAft>
              <a:defRPr sz="2000">
                <a:latin typeface="Verdana" pitchFamily="34" charset="0"/>
                <a:ea typeface="Verdana" pitchFamily="34" charset="0"/>
                <a:cs typeface="Verdana" pitchFamily="34" charset="0"/>
              </a:defRPr>
            </a:lvl4pPr>
            <a:lvl5pPr>
              <a:spcBef>
                <a:spcPts val="1800"/>
              </a:spcBef>
              <a:spcAft>
                <a:spcPts val="0"/>
              </a:spcAft>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64181502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En blanco">
    <p:bg>
      <p:bgRef idx="1001">
        <a:schemeClr val="bg1"/>
      </p:bgRef>
    </p:bg>
    <p:spTree>
      <p:nvGrpSpPr>
        <p:cNvPr id="1" name=""/>
        <p:cNvGrpSpPr/>
        <p:nvPr/>
      </p:nvGrpSpPr>
      <p:grpSpPr>
        <a:xfrm>
          <a:off x="0" y="0"/>
          <a:ext cx="0" cy="0"/>
          <a:chOff x="0" y="0"/>
          <a:chExt cx="0" cy="0"/>
        </a:xfrm>
      </p:grpSpPr>
      <p:sp>
        <p:nvSpPr>
          <p:cNvPr id="2" name="2 Marcador de contenido"/>
          <p:cNvSpPr>
            <a:spLocks noGrp="1"/>
          </p:cNvSpPr>
          <p:nvPr>
            <p:ph idx="1"/>
          </p:nvPr>
        </p:nvSpPr>
        <p:spPr>
          <a:xfrm>
            <a:off x="1714469" y="785795"/>
            <a:ext cx="6815667" cy="5853113"/>
          </a:xfrm>
        </p:spPr>
        <p:txBody>
          <a:bodyPr/>
          <a:lstStyle>
            <a:lvl1pPr>
              <a:spcBef>
                <a:spcPts val="1800"/>
              </a:spcBef>
              <a:spcAft>
                <a:spcPts val="0"/>
              </a:spcAft>
              <a:defRPr sz="3200">
                <a:solidFill>
                  <a:schemeClr val="accent2"/>
                </a:solidFill>
                <a:latin typeface="Verdana" pitchFamily="34" charset="0"/>
                <a:ea typeface="Verdana" pitchFamily="34" charset="0"/>
                <a:cs typeface="Verdana" pitchFamily="34" charset="0"/>
              </a:defRPr>
            </a:lvl1pPr>
            <a:lvl2pPr>
              <a:spcBef>
                <a:spcPts val="1800"/>
              </a:spcBef>
              <a:spcAft>
                <a:spcPts val="0"/>
              </a:spcAft>
              <a:defRPr sz="2800">
                <a:latin typeface="Verdana" pitchFamily="34" charset="0"/>
                <a:ea typeface="Verdana" pitchFamily="34" charset="0"/>
                <a:cs typeface="Verdana" pitchFamily="34" charset="0"/>
              </a:defRPr>
            </a:lvl2pPr>
            <a:lvl3pPr>
              <a:spcBef>
                <a:spcPts val="1800"/>
              </a:spcBef>
              <a:spcAft>
                <a:spcPts val="0"/>
              </a:spcAft>
              <a:defRPr sz="2400">
                <a:latin typeface="Verdana" pitchFamily="34" charset="0"/>
                <a:ea typeface="Verdana" pitchFamily="34" charset="0"/>
                <a:cs typeface="Verdana" pitchFamily="34" charset="0"/>
              </a:defRPr>
            </a:lvl3pPr>
            <a:lvl4pPr>
              <a:spcBef>
                <a:spcPts val="1800"/>
              </a:spcBef>
              <a:spcAft>
                <a:spcPts val="0"/>
              </a:spcAft>
              <a:defRPr sz="2000">
                <a:latin typeface="Verdana" pitchFamily="34" charset="0"/>
                <a:ea typeface="Verdana" pitchFamily="34" charset="0"/>
                <a:cs typeface="Verdana" pitchFamily="34" charset="0"/>
              </a:defRPr>
            </a:lvl4pPr>
            <a:lvl5pPr>
              <a:spcBef>
                <a:spcPts val="1800"/>
              </a:spcBef>
              <a:spcAft>
                <a:spcPts val="0"/>
              </a:spcAft>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294497817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6_En blanco">
    <p:bg>
      <p:bgRef idx="1001">
        <a:schemeClr val="bg1"/>
      </p:bgRef>
    </p:bg>
    <p:spTree>
      <p:nvGrpSpPr>
        <p:cNvPr id="1" name=""/>
        <p:cNvGrpSpPr/>
        <p:nvPr/>
      </p:nvGrpSpPr>
      <p:grpSpPr>
        <a:xfrm>
          <a:off x="0" y="0"/>
          <a:ext cx="0" cy="0"/>
          <a:chOff x="0" y="0"/>
          <a:chExt cx="0" cy="0"/>
        </a:xfrm>
      </p:grpSpPr>
      <p:sp>
        <p:nvSpPr>
          <p:cNvPr id="2" name="2 Marcador de contenido"/>
          <p:cNvSpPr>
            <a:spLocks noGrp="1"/>
          </p:cNvSpPr>
          <p:nvPr>
            <p:ph idx="1"/>
          </p:nvPr>
        </p:nvSpPr>
        <p:spPr>
          <a:xfrm>
            <a:off x="1714469" y="785795"/>
            <a:ext cx="6815667" cy="5853113"/>
          </a:xfrm>
        </p:spPr>
        <p:txBody>
          <a:bodyPr/>
          <a:lstStyle>
            <a:lvl1pPr>
              <a:spcBef>
                <a:spcPts val="1800"/>
              </a:spcBef>
              <a:spcAft>
                <a:spcPts val="0"/>
              </a:spcAft>
              <a:defRPr sz="3200">
                <a:solidFill>
                  <a:schemeClr val="accent2"/>
                </a:solidFill>
                <a:latin typeface="Verdana" pitchFamily="34" charset="0"/>
                <a:ea typeface="Verdana" pitchFamily="34" charset="0"/>
                <a:cs typeface="Verdana" pitchFamily="34" charset="0"/>
              </a:defRPr>
            </a:lvl1pPr>
            <a:lvl2pPr>
              <a:spcBef>
                <a:spcPts val="1800"/>
              </a:spcBef>
              <a:spcAft>
                <a:spcPts val="0"/>
              </a:spcAft>
              <a:defRPr sz="2800">
                <a:latin typeface="Verdana" pitchFamily="34" charset="0"/>
                <a:ea typeface="Verdana" pitchFamily="34" charset="0"/>
                <a:cs typeface="Verdana" pitchFamily="34" charset="0"/>
              </a:defRPr>
            </a:lvl2pPr>
            <a:lvl3pPr>
              <a:spcBef>
                <a:spcPts val="1800"/>
              </a:spcBef>
              <a:spcAft>
                <a:spcPts val="0"/>
              </a:spcAft>
              <a:defRPr sz="2400">
                <a:latin typeface="Verdana" pitchFamily="34" charset="0"/>
                <a:ea typeface="Verdana" pitchFamily="34" charset="0"/>
                <a:cs typeface="Verdana" pitchFamily="34" charset="0"/>
              </a:defRPr>
            </a:lvl3pPr>
            <a:lvl4pPr>
              <a:spcBef>
                <a:spcPts val="1800"/>
              </a:spcBef>
              <a:spcAft>
                <a:spcPts val="0"/>
              </a:spcAft>
              <a:defRPr sz="2000">
                <a:latin typeface="Verdana" pitchFamily="34" charset="0"/>
                <a:ea typeface="Verdana" pitchFamily="34" charset="0"/>
                <a:cs typeface="Verdana" pitchFamily="34" charset="0"/>
              </a:defRPr>
            </a:lvl4pPr>
            <a:lvl5pPr>
              <a:spcBef>
                <a:spcPts val="1800"/>
              </a:spcBef>
              <a:spcAft>
                <a:spcPts val="0"/>
              </a:spcAft>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97379277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8_En blanco">
    <p:bg>
      <p:bgRef idx="1001">
        <a:schemeClr val="bg1"/>
      </p:bgRef>
    </p:bg>
    <p:spTree>
      <p:nvGrpSpPr>
        <p:cNvPr id="1" name=""/>
        <p:cNvGrpSpPr/>
        <p:nvPr/>
      </p:nvGrpSpPr>
      <p:grpSpPr>
        <a:xfrm>
          <a:off x="0" y="0"/>
          <a:ext cx="0" cy="0"/>
          <a:chOff x="0" y="0"/>
          <a:chExt cx="0" cy="0"/>
        </a:xfrm>
      </p:grpSpPr>
      <p:sp>
        <p:nvSpPr>
          <p:cNvPr id="2" name="2 Marcador de contenido"/>
          <p:cNvSpPr>
            <a:spLocks noGrp="1"/>
          </p:cNvSpPr>
          <p:nvPr>
            <p:ph idx="1"/>
          </p:nvPr>
        </p:nvSpPr>
        <p:spPr>
          <a:xfrm>
            <a:off x="1714469" y="785795"/>
            <a:ext cx="6815667" cy="5853113"/>
          </a:xfrm>
        </p:spPr>
        <p:txBody>
          <a:bodyPr/>
          <a:lstStyle>
            <a:lvl1pPr>
              <a:spcBef>
                <a:spcPts val="1800"/>
              </a:spcBef>
              <a:spcAft>
                <a:spcPts val="0"/>
              </a:spcAft>
              <a:defRPr sz="3200">
                <a:solidFill>
                  <a:schemeClr val="accent2"/>
                </a:solidFill>
                <a:latin typeface="Verdana" pitchFamily="34" charset="0"/>
                <a:ea typeface="Verdana" pitchFamily="34" charset="0"/>
                <a:cs typeface="Verdana" pitchFamily="34" charset="0"/>
              </a:defRPr>
            </a:lvl1pPr>
            <a:lvl2pPr>
              <a:spcBef>
                <a:spcPts val="1800"/>
              </a:spcBef>
              <a:spcAft>
                <a:spcPts val="0"/>
              </a:spcAft>
              <a:defRPr sz="2800">
                <a:latin typeface="Verdana" pitchFamily="34" charset="0"/>
                <a:ea typeface="Verdana" pitchFamily="34" charset="0"/>
                <a:cs typeface="Verdana" pitchFamily="34" charset="0"/>
              </a:defRPr>
            </a:lvl2pPr>
            <a:lvl3pPr>
              <a:spcBef>
                <a:spcPts val="1800"/>
              </a:spcBef>
              <a:spcAft>
                <a:spcPts val="0"/>
              </a:spcAft>
              <a:defRPr sz="2400">
                <a:latin typeface="Verdana" pitchFamily="34" charset="0"/>
                <a:ea typeface="Verdana" pitchFamily="34" charset="0"/>
                <a:cs typeface="Verdana" pitchFamily="34" charset="0"/>
              </a:defRPr>
            </a:lvl3pPr>
            <a:lvl4pPr>
              <a:spcBef>
                <a:spcPts val="1800"/>
              </a:spcBef>
              <a:spcAft>
                <a:spcPts val="0"/>
              </a:spcAft>
              <a:defRPr sz="2000">
                <a:latin typeface="Verdana" pitchFamily="34" charset="0"/>
                <a:ea typeface="Verdana" pitchFamily="34" charset="0"/>
                <a:cs typeface="Verdana" pitchFamily="34" charset="0"/>
              </a:defRPr>
            </a:lvl4pPr>
            <a:lvl5pPr>
              <a:spcBef>
                <a:spcPts val="1800"/>
              </a:spcBef>
              <a:spcAft>
                <a:spcPts val="0"/>
              </a:spcAft>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421669706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9_En blanco">
    <p:bg>
      <p:bgRef idx="1001">
        <a:schemeClr val="bg1"/>
      </p:bgRef>
    </p:bg>
    <p:spTree>
      <p:nvGrpSpPr>
        <p:cNvPr id="1" name=""/>
        <p:cNvGrpSpPr/>
        <p:nvPr/>
      </p:nvGrpSpPr>
      <p:grpSpPr>
        <a:xfrm>
          <a:off x="0" y="0"/>
          <a:ext cx="0" cy="0"/>
          <a:chOff x="0" y="0"/>
          <a:chExt cx="0" cy="0"/>
        </a:xfrm>
      </p:grpSpPr>
      <p:sp>
        <p:nvSpPr>
          <p:cNvPr id="2" name="2 Marcador de contenido"/>
          <p:cNvSpPr>
            <a:spLocks noGrp="1"/>
          </p:cNvSpPr>
          <p:nvPr>
            <p:ph idx="1"/>
          </p:nvPr>
        </p:nvSpPr>
        <p:spPr>
          <a:xfrm>
            <a:off x="1714469" y="785795"/>
            <a:ext cx="6815667" cy="5853113"/>
          </a:xfrm>
        </p:spPr>
        <p:txBody>
          <a:bodyPr/>
          <a:lstStyle>
            <a:lvl1pPr>
              <a:spcBef>
                <a:spcPts val="1800"/>
              </a:spcBef>
              <a:spcAft>
                <a:spcPts val="0"/>
              </a:spcAft>
              <a:defRPr sz="3200">
                <a:solidFill>
                  <a:schemeClr val="accent2"/>
                </a:solidFill>
                <a:latin typeface="Verdana" pitchFamily="34" charset="0"/>
                <a:ea typeface="Verdana" pitchFamily="34" charset="0"/>
                <a:cs typeface="Verdana" pitchFamily="34" charset="0"/>
              </a:defRPr>
            </a:lvl1pPr>
            <a:lvl2pPr>
              <a:spcBef>
                <a:spcPts val="1800"/>
              </a:spcBef>
              <a:spcAft>
                <a:spcPts val="0"/>
              </a:spcAft>
              <a:defRPr sz="2800">
                <a:latin typeface="Verdana" pitchFamily="34" charset="0"/>
                <a:ea typeface="Verdana" pitchFamily="34" charset="0"/>
                <a:cs typeface="Verdana" pitchFamily="34" charset="0"/>
              </a:defRPr>
            </a:lvl2pPr>
            <a:lvl3pPr>
              <a:spcBef>
                <a:spcPts val="1800"/>
              </a:spcBef>
              <a:spcAft>
                <a:spcPts val="0"/>
              </a:spcAft>
              <a:defRPr sz="2400">
                <a:latin typeface="Verdana" pitchFamily="34" charset="0"/>
                <a:ea typeface="Verdana" pitchFamily="34" charset="0"/>
                <a:cs typeface="Verdana" pitchFamily="34" charset="0"/>
              </a:defRPr>
            </a:lvl3pPr>
            <a:lvl4pPr>
              <a:spcBef>
                <a:spcPts val="1800"/>
              </a:spcBef>
              <a:spcAft>
                <a:spcPts val="0"/>
              </a:spcAft>
              <a:defRPr sz="2000">
                <a:latin typeface="Verdana" pitchFamily="34" charset="0"/>
                <a:ea typeface="Verdana" pitchFamily="34" charset="0"/>
                <a:cs typeface="Verdana" pitchFamily="34" charset="0"/>
              </a:defRPr>
            </a:lvl4pPr>
            <a:lvl5pPr>
              <a:spcBef>
                <a:spcPts val="1800"/>
              </a:spcBef>
              <a:spcAft>
                <a:spcPts val="0"/>
              </a:spcAft>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406608853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0_En blanco">
    <p:bg>
      <p:bgRef idx="1001">
        <a:schemeClr val="bg1"/>
      </p:bgRef>
    </p:bg>
    <p:spTree>
      <p:nvGrpSpPr>
        <p:cNvPr id="1" name=""/>
        <p:cNvGrpSpPr/>
        <p:nvPr/>
      </p:nvGrpSpPr>
      <p:grpSpPr>
        <a:xfrm>
          <a:off x="0" y="0"/>
          <a:ext cx="0" cy="0"/>
          <a:chOff x="0" y="0"/>
          <a:chExt cx="0" cy="0"/>
        </a:xfrm>
      </p:grpSpPr>
      <p:sp>
        <p:nvSpPr>
          <p:cNvPr id="2" name="2 Marcador de contenido"/>
          <p:cNvSpPr>
            <a:spLocks noGrp="1"/>
          </p:cNvSpPr>
          <p:nvPr>
            <p:ph idx="1"/>
          </p:nvPr>
        </p:nvSpPr>
        <p:spPr>
          <a:xfrm>
            <a:off x="1714469" y="785795"/>
            <a:ext cx="6815667" cy="5853113"/>
          </a:xfrm>
        </p:spPr>
        <p:txBody>
          <a:bodyPr/>
          <a:lstStyle>
            <a:lvl1pPr>
              <a:spcBef>
                <a:spcPts val="1800"/>
              </a:spcBef>
              <a:spcAft>
                <a:spcPts val="0"/>
              </a:spcAft>
              <a:defRPr sz="3200">
                <a:solidFill>
                  <a:schemeClr val="accent2"/>
                </a:solidFill>
                <a:latin typeface="Verdana" pitchFamily="34" charset="0"/>
                <a:ea typeface="Verdana" pitchFamily="34" charset="0"/>
                <a:cs typeface="Verdana" pitchFamily="34" charset="0"/>
              </a:defRPr>
            </a:lvl1pPr>
            <a:lvl2pPr>
              <a:spcBef>
                <a:spcPts val="1800"/>
              </a:spcBef>
              <a:spcAft>
                <a:spcPts val="0"/>
              </a:spcAft>
              <a:defRPr sz="2800">
                <a:latin typeface="Verdana" pitchFamily="34" charset="0"/>
                <a:ea typeface="Verdana" pitchFamily="34" charset="0"/>
                <a:cs typeface="Verdana" pitchFamily="34" charset="0"/>
              </a:defRPr>
            </a:lvl2pPr>
            <a:lvl3pPr>
              <a:spcBef>
                <a:spcPts val="1800"/>
              </a:spcBef>
              <a:spcAft>
                <a:spcPts val="0"/>
              </a:spcAft>
              <a:defRPr sz="2400">
                <a:latin typeface="Verdana" pitchFamily="34" charset="0"/>
                <a:ea typeface="Verdana" pitchFamily="34" charset="0"/>
                <a:cs typeface="Verdana" pitchFamily="34" charset="0"/>
              </a:defRPr>
            </a:lvl3pPr>
            <a:lvl4pPr>
              <a:spcBef>
                <a:spcPts val="1800"/>
              </a:spcBef>
              <a:spcAft>
                <a:spcPts val="0"/>
              </a:spcAft>
              <a:defRPr sz="2000">
                <a:latin typeface="Verdana" pitchFamily="34" charset="0"/>
                <a:ea typeface="Verdana" pitchFamily="34" charset="0"/>
                <a:cs typeface="Verdana" pitchFamily="34" charset="0"/>
              </a:defRPr>
            </a:lvl4pPr>
            <a:lvl5pPr>
              <a:spcBef>
                <a:spcPts val="1800"/>
              </a:spcBef>
              <a:spcAft>
                <a:spcPts val="0"/>
              </a:spcAft>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162469131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9EA4B37-27E9-4D6A-9ABD-5E39AD9FB281}" type="datetimeFigureOut">
              <a:rPr lang="es-ES" smtClean="0"/>
              <a:t>05/11/2014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69055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9EA4B37-27E9-4D6A-9ABD-5E39AD9FB281}" type="datetimeFigureOut">
              <a:rPr lang="es-ES" smtClean="0"/>
              <a:t>05/11/2014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399946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9EA4B37-27E9-4D6A-9ABD-5E39AD9FB281}" type="datetimeFigureOut">
              <a:rPr lang="es-ES" smtClean="0"/>
              <a:t>05/11/2014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409821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9EA4B37-27E9-4D6A-9ABD-5E39AD9FB281}" type="datetimeFigureOut">
              <a:rPr lang="es-ES" smtClean="0"/>
              <a:t>05/11/2014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28614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9EA4B37-27E9-4D6A-9ABD-5E39AD9FB281}" type="datetimeFigureOut">
              <a:rPr lang="es-ES" smtClean="0"/>
              <a:t>05/11/2014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350919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A4B37-27E9-4D6A-9ABD-5E39AD9FB281}" type="datetimeFigureOut">
              <a:rPr lang="es-ES" smtClean="0"/>
              <a:t>05/11/2014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36183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9EA4B37-27E9-4D6A-9ABD-5E39AD9FB281}" type="datetimeFigureOut">
              <a:rPr lang="es-ES" smtClean="0"/>
              <a:t>05/11/2014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165957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9EA4B37-27E9-4D6A-9ABD-5E39AD9FB281}" type="datetimeFigureOut">
              <a:rPr lang="es-ES" smtClean="0"/>
              <a:t>05/11/2014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CF1F97C-1025-4E2E-B03C-BD98831198A1}" type="slidenum">
              <a:rPr lang="es-ES" smtClean="0"/>
              <a:t>‹Nº›</a:t>
            </a:fld>
            <a:endParaRPr lang="es-ES"/>
          </a:p>
        </p:txBody>
      </p:sp>
    </p:spTree>
    <p:extLst>
      <p:ext uri="{BB962C8B-B14F-4D97-AF65-F5344CB8AC3E}">
        <p14:creationId xmlns:p14="http://schemas.microsoft.com/office/powerpoint/2010/main" val="414267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A4B37-27E9-4D6A-9ABD-5E39AD9FB281}" type="datetimeFigureOut">
              <a:rPr lang="es-ES" smtClean="0"/>
              <a:t>05/11/2014</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1F97C-1025-4E2E-B03C-BD98831198A1}" type="slidenum">
              <a:rPr lang="es-ES" smtClean="0"/>
              <a:t>‹Nº›</a:t>
            </a:fld>
            <a:endParaRPr lang="es-ES"/>
          </a:p>
        </p:txBody>
      </p:sp>
    </p:spTree>
    <p:extLst>
      <p:ext uri="{BB962C8B-B14F-4D97-AF65-F5344CB8AC3E}">
        <p14:creationId xmlns:p14="http://schemas.microsoft.com/office/powerpoint/2010/main" val="292953266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3" r:id="rId13"/>
    <p:sldLayoutId id="2147483734" r:id="rId14"/>
    <p:sldLayoutId id="2147483735" r:id="rId15"/>
    <p:sldLayoutId id="2147483736" r:id="rId16"/>
    <p:sldLayoutId id="2147483738" r:id="rId17"/>
    <p:sldLayoutId id="2147483739" r:id="rId18"/>
    <p:sldLayoutId id="214748374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idar.org/traducciones/wcag20/es/comprender-wcag20/text-equiv-all.html#text-equiv-all-examples-hea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sidar.org/traducciones/wcag20/es/comprender-wcag20/media-equiv-captions.html#media-equiv-captions-examples-head" TargetMode="External"/><Relationship Id="rId2" Type="http://schemas.openxmlformats.org/officeDocument/2006/relationships/hyperlink" Target="http://www.sidar.org/traducciones/wcag20/es/comprender-wcag20/media-equiv-av-only-alt.html#media-equiv-av-only-alt-examples-head"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www.sidar.org/traducciones/wcag20/es/comprender-wcag20/media-equiv-audio-desc.html#media-equiv-audio-desc-examples-hea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sidar.org/traducciones/wcag20/es/comprender-wcag20/content-structure-separation-sequence.html#content-structure-separation-sequence-examples-head" TargetMode="External"/><Relationship Id="rId2" Type="http://schemas.openxmlformats.org/officeDocument/2006/relationships/hyperlink" Target="http://www.sidar.org/traducciones/wcag20/es/comprender-wcag20/content-structure-separation-programmatic.html#content-structure-separation-programmatic-examples-head"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www.sidar.org/traducciones/wcag20/es/comprender-wcag20/content-structure-separation-understanding.html#content-structure-separation-understanding-examples-hea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sidar.org/traducciones/wcag20/es/comprender-wcag20/visual-audio-contrast-dis-audio.html#visual-audio-contrast-dis-audio-examples-head" TargetMode="External"/><Relationship Id="rId2" Type="http://schemas.openxmlformats.org/officeDocument/2006/relationships/hyperlink" Target="http://www.sidar.org/traducciones/wcag20/es/comprender-wcag20/visual-audio-contrast-without-color.html#visual-audio-contrast-without-color-examples-head"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www.sidar.org/traducciones/wcag20/es/comprender-wcag20/keyboard-operation-trapping.html#keyboard-operation-trapping-examples-head" TargetMode="External"/><Relationship Id="rId2" Type="http://schemas.openxmlformats.org/officeDocument/2006/relationships/hyperlink" Target="http://www.sidar.org/traducciones/wcag20/es/comprender-wcag20/keyboard-operation-keyboard-operable.html#keyboard-operation-keyboard-operable-examples-head"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idar.org/traducciones/wcag20/es/comprender-wcag20/time-limits-required-behaviors.html#time-limits-required-behaviors-examples-head"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idar.org/traducciones/wcag20/es/comprender-wcag20/time-limits-pause.html#time-limits-pause-examples-head"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idar.org/traducciones/wcag20/es/comprender-wcag20/seizure-does-not-violate.html#seizure-does-not-violate-examples-head"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sidar.org/traducciones/wcag20/es/comprender-wcag20/navigation-mechanisms-title.html#navigation-mechanisms-title-examples-head" TargetMode="External"/><Relationship Id="rId2" Type="http://schemas.openxmlformats.org/officeDocument/2006/relationships/hyperlink" Target="http://www.sidar.org/traducciones/wcag20/es/comprender-wcag20/navigation-mechanisms-skip.html#navigation-mechanisms-skip-examples-head"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www.sidar.org/traducciones/wcag20/es/comprender-wcag20/navigation-mechanisms-refs.html#navigation-mechanisms-refs-examples-head" TargetMode="External"/><Relationship Id="rId4" Type="http://schemas.openxmlformats.org/officeDocument/2006/relationships/hyperlink" Target="http://www.sidar.org/traducciones/wcag20/es/comprender-wcag20/navigation-mechanisms-focus-order.html#navigation-mechanisms-focus-order-examples-head"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32.xml"/><Relationship Id="rId2" Type="http://schemas.openxmlformats.org/officeDocument/2006/relationships/slide" Target="slide3.xml"/><Relationship Id="rId1" Type="http://schemas.openxmlformats.org/officeDocument/2006/relationships/slideLayout" Target="../slideLayouts/slideLayout12.xml"/><Relationship Id="rId6" Type="http://schemas.openxmlformats.org/officeDocument/2006/relationships/slide" Target="slide24.xml"/><Relationship Id="rId5" Type="http://schemas.openxmlformats.org/officeDocument/2006/relationships/slide" Target="slide9.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idar.org/traducciones/wcag20/es/comprender-wcag20/meaning-doc-lang-id.html#meaning-doc-lang-id-examples-head"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sidar.org/traducciones/wcag20/es/comprender-wcag20/consistent-behavior-unpredictable-change.html#consistent-behavior-unpredictable-change-examples-head" TargetMode="External"/><Relationship Id="rId2" Type="http://schemas.openxmlformats.org/officeDocument/2006/relationships/hyperlink" Target="http://www.sidar.org/traducciones/wcag20/es/comprender-wcag20/consistent-behavior-receive-focus.html#consistent-behavior-receive-focus-examples-head"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hyperlink" Target="http://www.sidar.org/traducciones/wcag20/es/comprender-wcag20/minimize-error-cues.html#minimize-error-cues-examples-head" TargetMode="External"/><Relationship Id="rId2" Type="http://schemas.openxmlformats.org/officeDocument/2006/relationships/hyperlink" Target="http://www.sidar.org/traducciones/wcag20/es/comprender-wcag20/minimize-error-identified.html#minimize-error-identified-examples-head"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hyperlink" Target="http://www.sidar.org/traducciones/wcag20/es/comprender-wcag20/ensure-compat-rsv.html#ensure-compat-rsv-examples-head" TargetMode="External"/><Relationship Id="rId2" Type="http://schemas.openxmlformats.org/officeDocument/2006/relationships/hyperlink" Target="http://www.sidar.org/traducciones/wcag20/es/comprender-wcag20/ensure-compat-parses.html#ensure-compat-parses-examples-head"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hyperlink" Target="http://www.sidar.org/traducciones/wcag20/es/comprender-wcag20/media-equiv-audio-desc-only.html#media-equiv-audio-desc-only-examples-head" TargetMode="External"/><Relationship Id="rId2" Type="http://schemas.openxmlformats.org/officeDocument/2006/relationships/hyperlink" Target="http://www.sidar.org/traducciones/wcag20/es/comprender-wcag20/media-equiv-real-time-captions.html#media-equiv-real-time-captions-examples-head"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idar.org/traducciones/wcag20/es/comprender-wcag20/visual-audio-contrast-contrast.html#visual-audio-contrast-contrast-examples-head"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sidar.org/traducciones/wcag20/es/comprender-wcag20/visual-audio-contrast-text-presentation.html#visual-audio-contrast-text-presentation-examples-head" TargetMode="External"/><Relationship Id="rId2" Type="http://schemas.openxmlformats.org/officeDocument/2006/relationships/hyperlink" Target="http://www.sidar.org/traducciones/wcag20/es/comprender-wcag20/visual-audio-contrast-scale.html#visual-audio-contrast-scale-examples-head"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hyperlink" Target="http://www.sidar.org/traducciones/wcag20/es/comprender-wcag20/navigation-mechanisms-descriptive.html#navigation-mechanisms-descriptive-examples-head" TargetMode="External"/><Relationship Id="rId2" Type="http://schemas.openxmlformats.org/officeDocument/2006/relationships/hyperlink" Target="http://www.sidar.org/traducciones/wcag20/es/comprender-wcag20/navigation-mechanisms-mult-loc.html#navigation-mechanisms-mult-loc-examples-head"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www.sidar.org/traducciones/wcag20/es/comprender-wcag20/navigation-mechanisms-focus-visible.html#navigation-mechanisms-focus-visible-examples-head"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idar.org/traducciones/wcag20/es/comprender-wcag20/meaning-other-lang-id.html#meaning-other-lang-id-examples-hea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codexexempla.org/traducciones/pautas-accesibilidad-contenido-web-2.0.htm" TargetMode="External"/><Relationship Id="rId2" Type="http://schemas.openxmlformats.org/officeDocument/2006/relationships/hyperlink" Target="http://www.sidar.org/traducciones/wcag20/es/" TargetMode="Externa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hyperlink" Target="http://www.w3.org/TR/WCAG20/"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sidar.org/traducciones/wcag20/es/comprender-wcag20/consistent-behavior-consistent-functionality.html#consistent-behavior-consistent-functionality-examples-head" TargetMode="External"/><Relationship Id="rId2" Type="http://schemas.openxmlformats.org/officeDocument/2006/relationships/hyperlink" Target="http://www.sidar.org/traducciones/wcag20/es/comprender-wcag20/consistent-behavior-consistent-locations.html#consistent-behavior-consistent-locations-examples-head"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hyperlink" Target="http://www.sidar.org/traducciones/wcag20/es/comprender-wcag20/minimize-error-reversible.html#minimize-error-reversible-examples-head" TargetMode="External"/><Relationship Id="rId2" Type="http://schemas.openxmlformats.org/officeDocument/2006/relationships/hyperlink" Target="http://www.sidar.org/traducciones/wcag20/es/comprender-wcag20/minimize-error-suggestions.html#minimize-error-suggestions-examples-head"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hyperlink" Target="http://www.sidar.org/traducciones/wcag20/es/comprender-wcag20/media-equiv-extended-ad.html#media-equiv-extended-ad-examples-head" TargetMode="External"/><Relationship Id="rId2" Type="http://schemas.openxmlformats.org/officeDocument/2006/relationships/hyperlink" Target="http://www.sidar.org/traducciones/wcag20/es/comprender-wcag20/media-equiv-sign.html#media-equiv-sign-examples-head"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www.sidar.org/traducciones/wcag20/es/comprender-wcag20/media-equiv-live-audio-only.html#media-equiv-live-audio-only-examples-head" TargetMode="External"/><Relationship Id="rId4" Type="http://schemas.openxmlformats.org/officeDocument/2006/relationships/hyperlink" Target="http://www.sidar.org/traducciones/wcag20/es/comprender-wcag20/media-equiv-text-doc.html#media-equiv-text-doc-examples-head"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www.sidar.org/traducciones/wcag20/es/comprender-wcag20/visual-audio-contrast-noaudio.html#visual-audio-contrast-noaudio-examples-head" TargetMode="External"/><Relationship Id="rId2" Type="http://schemas.openxmlformats.org/officeDocument/2006/relationships/hyperlink" Target="http://www.sidar.org/traducciones/wcag20/es/comprender-wcag20/visual-audio-contrast7.html#visual-audio-contrast7-examples-head"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hyperlink" Target="http://www.sidar.org/traducciones/wcag20/es/comprender-wcag20/visual-audio-contrast-text-images.html#visual-audio-contrast-text-images-examples-head" TargetMode="External"/><Relationship Id="rId2" Type="http://schemas.openxmlformats.org/officeDocument/2006/relationships/hyperlink" Target="http://www.sidar.org/traducciones/wcag20/es/comprender-wcag20/visual-audio-contrast-visual-presentation.html#visual-audio-contrast-visual-presentation-examples-head"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idar.org/traducciones/wcag20/es/comprender-wcag20/keyboard-operation-all-funcs.html#keyboard-operation-all-funcs-examples-head"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www.sidar.org/traducciones/wcag20/es/comprender-wcag20/time-limits-postponed.html#time-limits-postponed-examples-head" TargetMode="External"/><Relationship Id="rId2" Type="http://schemas.openxmlformats.org/officeDocument/2006/relationships/hyperlink" Target="http://www.sidar.org/traducciones/wcag20/es/comprender-wcag20/time-limits-no-exceptions.html#time-limits-no-exceptions-examples-head"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www.sidar.org/traducciones/wcag20/es/comprender-wcag20/time-limits-server-timeout.html#time-limits-server-timeout-examples-head"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idar.org/traducciones/wcag20/es/comprender-wcag20/seizure-three-times.html#seizure-three-times-examples-head"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www.sidar.org/traducciones/wcag20/es/comprender-wcag20/navigation-mechanisms-link.html#navigation-mechanisms-link-examples-head" TargetMode="External"/><Relationship Id="rId2" Type="http://schemas.openxmlformats.org/officeDocument/2006/relationships/hyperlink" Target="http://www.sidar.org/traducciones/wcag20/es/comprender-wcag20/navigation-mechanisms-location.html#navigation-mechanisms-location-examples-head"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www.sidar.org/traducciones/wcag20/es/comprender-wcag20/navigation-mechanisms-headings.html#navigation-mechanisms-headings-examples-hea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dministracionelectronica.gob.es/PAe/accesibilidad/UNE139803=2012.pdf" TargetMode="Externa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hyperlink" Target="http://www.sidar.org/traducciones/wcag20/es/comprender-wcag20/meaning-located.html#meaning-located-examples-head" TargetMode="External"/><Relationship Id="rId2" Type="http://schemas.openxmlformats.org/officeDocument/2006/relationships/hyperlink" Target="http://www.sidar.org/traducciones/wcag20/es/comprender-wcag20/meaning-idioms.html#meaning-idioms-examples-head"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www.sidar.org/traducciones/wcag20/es/comprender-wcag20/meaning-pronunciation.html#meaning-pronunciation-examples-head" TargetMode="External"/><Relationship Id="rId4" Type="http://schemas.openxmlformats.org/officeDocument/2006/relationships/hyperlink" Target="http://www.sidar.org/traducciones/wcag20/es/comprender-wcag20/meaning-supplements.html#meaning-supplements-examples-head"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idar.org/traducciones/wcag20/es/comprender-wcag20/consistent-behavior-no-extreme-changes-context.html#consistent-behavior-no-extreme-changes-context-examples-head"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sidar.org/traducciones/wcag20/es/comprender-wcag20/minimize-error-reversible-all.html#minimize-error-reversible-all-examples-head" TargetMode="External"/><Relationship Id="rId2" Type="http://schemas.openxmlformats.org/officeDocument/2006/relationships/hyperlink" Target="http://www.sidar.org/traducciones/wcag20/es/comprender-wcag20/minimize-error-context-help.html#minimize-error-context-help-examples-head"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www.w3.org/TR/WCAG20-TECHS/"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hyperlink" Target="http://www.codexexempla.org/traducciones/pautas-accesibilidad-contenido-web-2.0.htm#keyboard-operation" TargetMode="External"/><Relationship Id="rId13" Type="http://schemas.openxmlformats.org/officeDocument/2006/relationships/hyperlink" Target="http://www.codexexempla.org/traducciones/pautas-accesibilidad-contenido-web-2.0.htm#meaning" TargetMode="External"/><Relationship Id="rId3" Type="http://schemas.openxmlformats.org/officeDocument/2006/relationships/hyperlink" Target="http://www.codexexempla.org/traducciones/pautas-accesibilidad-contenido-web-2.0.htm#text-equiv" TargetMode="External"/><Relationship Id="rId7" Type="http://schemas.openxmlformats.org/officeDocument/2006/relationships/hyperlink" Target="http://www.codexexempla.org/traducciones/pautas-accesibilidad-contenido-web-2.0.htm#operable" TargetMode="External"/><Relationship Id="rId12" Type="http://schemas.openxmlformats.org/officeDocument/2006/relationships/hyperlink" Target="http://www.codexexempla.org/traducciones/pautas-accesibilidad-contenido-web-2.0.htm#understandable" TargetMode="External"/><Relationship Id="rId17" Type="http://schemas.openxmlformats.org/officeDocument/2006/relationships/hyperlink" Target="http://www.codexexempla.org/traducciones/pautas-accesibilidad-contenido-web-2.0.htm#ensure-compat" TargetMode="External"/><Relationship Id="rId2" Type="http://schemas.openxmlformats.org/officeDocument/2006/relationships/hyperlink" Target="http://www.codexexempla.org/traducciones/pautas-accesibilidad-contenido-web-2.0.htm#perceivable" TargetMode="External"/><Relationship Id="rId16" Type="http://schemas.openxmlformats.org/officeDocument/2006/relationships/hyperlink" Target="http://www.codexexempla.org/traducciones/pautas-accesibilidad-contenido-web-2.0.htm#robust" TargetMode="External"/><Relationship Id="rId1" Type="http://schemas.openxmlformats.org/officeDocument/2006/relationships/slideLayout" Target="../slideLayouts/slideLayout16.xml"/><Relationship Id="rId6" Type="http://schemas.openxmlformats.org/officeDocument/2006/relationships/hyperlink" Target="http://www.codexexempla.org/traducciones/pautas-accesibilidad-contenido-web-2.0.htm#visual-audio-contrast" TargetMode="External"/><Relationship Id="rId11" Type="http://schemas.openxmlformats.org/officeDocument/2006/relationships/hyperlink" Target="http://www.codexexempla.org/traducciones/pautas-accesibilidad-contenido-web-2.0.htm#navigation-mechanisms" TargetMode="External"/><Relationship Id="rId5" Type="http://schemas.openxmlformats.org/officeDocument/2006/relationships/hyperlink" Target="http://www.codexexempla.org/traducciones/pautas-accesibilidad-contenido-web-2.0.htm#content-structure-separation" TargetMode="External"/><Relationship Id="rId15" Type="http://schemas.openxmlformats.org/officeDocument/2006/relationships/hyperlink" Target="http://www.codexexempla.org/traducciones/pautas-accesibilidad-contenido-web-2.0.htm#minimize-error" TargetMode="External"/><Relationship Id="rId10" Type="http://schemas.openxmlformats.org/officeDocument/2006/relationships/hyperlink" Target="http://www.codexexempla.org/traducciones/pautas-accesibilidad-contenido-web-2.0.htm#seizure" TargetMode="External"/><Relationship Id="rId4" Type="http://schemas.openxmlformats.org/officeDocument/2006/relationships/hyperlink" Target="http://www.codexexempla.org/traducciones/pautas-accesibilidad-contenido-web-2.0.htm#media-equiv" TargetMode="External"/><Relationship Id="rId9" Type="http://schemas.openxmlformats.org/officeDocument/2006/relationships/hyperlink" Target="http://www.codexexempla.org/traducciones/pautas-accesibilidad-contenido-web-2.0.htm#time-limits" TargetMode="External"/><Relationship Id="rId14" Type="http://schemas.openxmlformats.org/officeDocument/2006/relationships/hyperlink" Target="http://www.codexexempla.org/traducciones/pautas-accesibilidad-contenido-web-2.0.htm#consistent-behavio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sidar.org/traducciones/wcag20/es/comprender-wcag20/" TargetMode="External"/><Relationship Id="rId7" Type="http://schemas.openxmlformats.org/officeDocument/2006/relationships/hyperlink" Target="http://www.w3.org/WAI/" TargetMode="External"/><Relationship Id="rId2" Type="http://schemas.openxmlformats.org/officeDocument/2006/relationships/hyperlink" Target="http://www.codexexempla.org/traducciones/pautas-accesibilidad-contenido-web-2.0.htm" TargetMode="External"/><Relationship Id="rId1" Type="http://schemas.openxmlformats.org/officeDocument/2006/relationships/slideLayout" Target="../slideLayouts/slideLayout17.xml"/><Relationship Id="rId6" Type="http://schemas.openxmlformats.org/officeDocument/2006/relationships/hyperlink" Target="http://www.w3.org/WAI/demos/bad/" TargetMode="External"/><Relationship Id="rId5" Type="http://schemas.openxmlformats.org/officeDocument/2006/relationships/hyperlink" Target="http://www.w3.org/TR/WCAG20-TECHS/" TargetMode="External"/><Relationship Id="rId4" Type="http://schemas.openxmlformats.org/officeDocument/2006/relationships/hyperlink" Target="http://www.w3.org/WAI/WCAG20/quickre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63"/>
          <p:cNvSpPr txBox="1">
            <a:spLocks noChangeArrowheads="1"/>
          </p:cNvSpPr>
          <p:nvPr/>
        </p:nvSpPr>
        <p:spPr bwMode="auto">
          <a:xfrm>
            <a:off x="2207568" y="908720"/>
            <a:ext cx="7632848" cy="472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4000" b="1" dirty="0">
                <a:solidFill>
                  <a:srgbClr val="2C098F"/>
                </a:solidFill>
                <a:latin typeface="Verdana" pitchFamily="34" charset="0"/>
              </a:rPr>
              <a:t>Resumen de las Pautas de Accesibilidad de Contenido Web 2.0</a:t>
            </a:r>
          </a:p>
          <a:p>
            <a:pPr algn="ctr" eaLnBrk="1" hangingPunct="1">
              <a:spcBef>
                <a:spcPct val="50000"/>
              </a:spcBef>
            </a:pPr>
            <a:r>
              <a:rPr lang="is-IS" sz="4000" b="1" dirty="0">
                <a:solidFill>
                  <a:srgbClr val="2C098F"/>
                </a:solidFill>
                <a:latin typeface="Verdana" pitchFamily="34" charset="0"/>
              </a:rPr>
              <a:t> </a:t>
            </a:r>
            <a:r>
              <a:rPr lang="is-IS" dirty="0">
                <a:solidFill>
                  <a:srgbClr val="2C098F"/>
                </a:solidFill>
                <a:latin typeface="Verdana" pitchFamily="34" charset="0"/>
              </a:rPr>
              <a:t>WCAG 2.0 (2008)</a:t>
            </a:r>
            <a:br>
              <a:rPr lang="is-IS" dirty="0">
                <a:solidFill>
                  <a:srgbClr val="2C098F"/>
                </a:solidFill>
                <a:latin typeface="Verdana" pitchFamily="34" charset="0"/>
              </a:rPr>
            </a:br>
            <a:r>
              <a:rPr lang="is-IS" dirty="0">
                <a:solidFill>
                  <a:srgbClr val="2C098F"/>
                </a:solidFill>
                <a:latin typeface="Verdana" pitchFamily="34" charset="0"/>
              </a:rPr>
              <a:t>UNE 139803:2012</a:t>
            </a:r>
            <a:br>
              <a:rPr lang="is-IS" dirty="0">
                <a:solidFill>
                  <a:srgbClr val="2C098F"/>
                </a:solidFill>
                <a:latin typeface="Verdana" pitchFamily="34" charset="0"/>
              </a:rPr>
            </a:br>
            <a:r>
              <a:rPr lang="is-IS" dirty="0">
                <a:solidFill>
                  <a:srgbClr val="2C098F"/>
                </a:solidFill>
                <a:latin typeface="Verdana" pitchFamily="34" charset="0"/>
              </a:rPr>
              <a:t>ISO/IEC 40500:2012</a:t>
            </a:r>
          </a:p>
          <a:p>
            <a:pPr algn="ctr" eaLnBrk="1" hangingPunct="1">
              <a:spcBef>
                <a:spcPct val="50000"/>
              </a:spcBef>
            </a:pPr>
            <a:endParaRPr lang="en-US" sz="1200" b="1" dirty="0">
              <a:solidFill>
                <a:srgbClr val="2C098F"/>
              </a:solidFill>
              <a:latin typeface="Verdana" pitchFamily="34" charset="0"/>
            </a:endParaRPr>
          </a:p>
          <a:p>
            <a:pPr algn="ctr" eaLnBrk="1" hangingPunct="1">
              <a:spcBef>
                <a:spcPct val="50000"/>
              </a:spcBef>
            </a:pPr>
            <a:endParaRPr lang="en-US" sz="1200" b="1" dirty="0">
              <a:solidFill>
                <a:srgbClr val="2C098F"/>
              </a:solidFill>
              <a:latin typeface="Verdana" pitchFamily="34" charset="0"/>
            </a:endParaRPr>
          </a:p>
          <a:p>
            <a:pPr algn="ctr" eaLnBrk="1" hangingPunct="1">
              <a:spcBef>
                <a:spcPct val="50000"/>
              </a:spcBef>
            </a:pPr>
            <a:r>
              <a:rPr lang="en-US" sz="1400" dirty="0">
                <a:solidFill>
                  <a:srgbClr val="2C098F"/>
                </a:solidFill>
                <a:latin typeface="Verdana" pitchFamily="34" charset="0"/>
              </a:rPr>
              <a:t>José R. Hilera, Universidad de Alcalá, 2014</a:t>
            </a:r>
            <a:endParaRPr lang="is-IS" sz="1400" dirty="0">
              <a:solidFill>
                <a:srgbClr val="2C098F"/>
              </a:solidFill>
              <a:latin typeface="Verdana" pitchFamily="34" charset="0"/>
            </a:endParaRPr>
          </a:p>
        </p:txBody>
      </p:sp>
    </p:spTree>
    <p:extLst>
      <p:ext uri="{BB962C8B-B14F-4D97-AF65-F5344CB8AC3E}">
        <p14:creationId xmlns:p14="http://schemas.microsoft.com/office/powerpoint/2010/main" val="4477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1524000" y="163514"/>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sp>
        <p:nvSpPr>
          <p:cNvPr id="38916" name="8 Rectángulo"/>
          <p:cNvSpPr>
            <a:spLocks noChangeArrowheads="1"/>
          </p:cNvSpPr>
          <p:nvPr/>
        </p:nvSpPr>
        <p:spPr bwMode="auto">
          <a:xfrm>
            <a:off x="2855640" y="513418"/>
            <a:ext cx="583412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(25 Criterios de Conformidad)  </a:t>
            </a:r>
            <a:endParaRPr lang="es-ES" sz="2800" b="1" dirty="0">
              <a:latin typeface="Arial Narrow"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1385888"/>
            <a:ext cx="6361052" cy="521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Level A conformance icon, W3C-WAI Web Content Accessibility Guidelines 2.0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6968" y="352562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766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663013500"/>
              </p:ext>
            </p:extLst>
          </p:nvPr>
        </p:nvGraphicFramePr>
        <p:xfrm>
          <a:off x="1738314" y="1988840"/>
          <a:ext cx="8605837" cy="1676268"/>
        </p:xfrm>
        <a:graphic>
          <a:graphicData uri="http://schemas.openxmlformats.org/drawingml/2006/table">
            <a:tbl>
              <a:tblPr/>
              <a:tblGrid>
                <a:gridCol w="8605837"/>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1.1 ALTERNATIVAS TEXTUALES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28002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1.1.1 Contenido no textual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342900" marR="0" lvl="0" indent="-34290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Todo contenido no textual que se presenta al usuario tiene una alternativa textual que cumple el mismo propósito.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19" name="18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pic>
        <p:nvPicPr>
          <p:cNvPr id="20" name="Picture 2" descr="Level A conformance icon, W3C-WAI Web Content Accessibility Guidelines 2.0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173748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460752123"/>
              </p:ext>
            </p:extLst>
          </p:nvPr>
        </p:nvGraphicFramePr>
        <p:xfrm>
          <a:off x="1738314" y="1916832"/>
          <a:ext cx="8605837" cy="4608512"/>
        </p:xfrm>
        <a:graphic>
          <a:graphicData uri="http://schemas.openxmlformats.org/drawingml/2006/table">
            <a:tbl>
              <a:tblPr/>
              <a:tblGrid>
                <a:gridCol w="8605837"/>
              </a:tblGrid>
              <a:tr h="391978">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s-ES" sz="800" b="0"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1.2 </a:t>
                      </a:r>
                      <a:r>
                        <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rPr>
                        <a:t>Medios </a:t>
                      </a:r>
                      <a:r>
                        <a:rPr kumimoji="0" lang="es-ES" sz="1800" b="0" i="0" u="none" strike="noStrike" cap="all" normalizeH="0" baseline="0" dirty="0" err="1" smtClean="0">
                          <a:ln>
                            <a:noFill/>
                          </a:ln>
                          <a:solidFill>
                            <a:schemeClr val="tx1"/>
                          </a:solidFill>
                          <a:effectLst/>
                          <a:latin typeface="Verdana" pitchFamily="34" charset="0"/>
                          <a:ea typeface="Verdana" pitchFamily="34" charset="0"/>
                          <a:cs typeface="Verdana" pitchFamily="34" charset="0"/>
                        </a:rPr>
                        <a:t>tempodependientes</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endParaRPr kumimoji="0" lang="es-ES" sz="800" b="0" i="0" u="none" strike="noStrike" cap="all" normalizeH="0" baseline="0" dirty="0" smtClean="0">
                        <a:ln>
                          <a:noFill/>
                        </a:ln>
                        <a:solidFill>
                          <a:schemeClr val="accent2"/>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74602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1.2.1 Sólo audio y sólo vídeo (grabado)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Para contenido sólo audio grabado se proporciona una alternativa para los medios </a:t>
                      </a:r>
                      <a:r>
                        <a:rPr kumimoji="0" lang="es-ES" sz="14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tempodependientes</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que presenta información equivalente para el contenido sólo audio grabado.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Para contenido sólo video grabado se proporciona una alternativa para los medios </a:t>
                      </a:r>
                      <a:r>
                        <a:rPr kumimoji="0" lang="es-ES" sz="14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tempodependientes</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o se proporciona una pista sonora que presenta información equivalente al contenido del medio de sólo vídeo grabado.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8012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1.2.2 Subtítulos (grabados)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proporcionan subtítulos para el contenido de audio grabado dentro de contenido multimedia sincronizado, excepto cuando la presentación es un contenido multimedia alternativo al texto y está claramente identificado como tal.</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26420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1.2.3 </a:t>
                      </a:r>
                      <a:r>
                        <a:rPr kumimoji="0" lang="es-ES" sz="18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Audiodescripción</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o Medio Alternativo (grabado)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4"/>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una alternativa para los medios </a:t>
                      </a:r>
                      <a:r>
                        <a:rPr kumimoji="0" lang="es-ES" sz="14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tempodependientes</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o una </a:t>
                      </a:r>
                      <a:r>
                        <a:rPr kumimoji="0" lang="es-ES" sz="14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audiodescripción</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para el contenido de vídeo grabado en los multimedia sincronizados, excepto cuando ese contenido es un contenido multimedia alternativo al texto y está claramente identificado como tal.</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 name="1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pic>
        <p:nvPicPr>
          <p:cNvPr id="7" name="Picture 2" descr="Level A conformance icon, W3C-WAI Web Content Accessibility Guidelines 2.0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2362985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3510750233"/>
              </p:ext>
            </p:extLst>
          </p:nvPr>
        </p:nvGraphicFramePr>
        <p:xfrm>
          <a:off x="1738314" y="1988840"/>
          <a:ext cx="8605837" cy="3574888"/>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1.3 ADAPTABLE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93610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1.3.1 Información y relaciones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La información, estructura y relaciones comunicadas a través de la presentación pueden ser determinadas por software o están disponibles como texto.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93610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1.3.2 Secuencia significativa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Cuando la secuencia en que se presenta el contenido afecta a su significado, se puede determinar por software la secuencia correcta de lectura.</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8012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1.3.3 Características sensoriales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4"/>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Las instrucciones proporcionadas para entender y operar el contenido no dependen exclusivamente de las características sensoriales de los componentes como su forma, tamaño, ubicación visual, orientación o sonido.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4077183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520823993"/>
              </p:ext>
            </p:extLst>
          </p:nvPr>
        </p:nvGraphicFramePr>
        <p:xfrm>
          <a:off x="1738314" y="1988840"/>
          <a:ext cx="8605837" cy="2880320"/>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1.4 DISTINGUIBLE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93610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1.4.1 Uso del color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El color no se usa como único medio visual para transmitir la información, indicar una acción, solicitar una respuesta o distinguir un elemento visual.</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44016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1.4.2 Control del audio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Si el audio de una página web suena automáticamente durante más de 3 segundos, se proporciona ya sea un mecanismo para pausar o detener el audio, o un mecanismo para controlar el volumen del sonido que es independiente del nivel de volumen global del sistema.</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08102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00914"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052274802"/>
              </p:ext>
            </p:extLst>
          </p:nvPr>
        </p:nvGraphicFramePr>
        <p:xfrm>
          <a:off x="1738314" y="1988840"/>
          <a:ext cx="8605837" cy="4032448"/>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2.1 ACCESIBLE POR TECLADO</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80020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2.1.1 Teclado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Toda la funcionalidad del contenido es operable a través de una interfaz de teclado sin que se requiera una determinada velocidad para cada pulsación individual de las teclas,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excepto cuando la función interna requiere de una entrada que depende del trayecto de los movimientos del usuario y no sólo de los puntos inicial y final.</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72819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2.1.2 Sin trampas para el foco del teclado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Si es posible mover el foco a un componente de la página usando una interfaz de teclado, entonces el foco se puede quitar de ese componente usando sólo la interfaz de teclado</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y, si se requiere algo más que las teclas de dirección o de tabulación, se informa al usuario el método apropiado para mover el foco.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1930822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138584885"/>
              </p:ext>
            </p:extLst>
          </p:nvPr>
        </p:nvGraphicFramePr>
        <p:xfrm>
          <a:off x="1810644" y="1772816"/>
          <a:ext cx="8605837" cy="4680520"/>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2.2 TIEMPO SUFICIENTE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417646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2.2.1 Tiempo ajustable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Para cada límite de tiempo impuesto por el contenido, se cumple al menos uno de los siguientes casos:</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Apagar</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El usuario puede detener el límite de tiempo antes de alcanzar el límite de tiempo</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Ajustar</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El usuario puede ajustar el límite de tiempo antes de alcanzar dicho límite en un rango amplio que es, al menos, diez veces mayor al tiempo fijado originalmente</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Extender</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Se advierte al usuario antes de que el tiempo expire y se le conceden al menos 20 segundos para extender el límite temporal con una acción simple (por ejemplo, "presione la barra de espacio") y el usuario puede extender ese límite de tiempo al menos diez veces</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Excepción de tiempo real</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El límite de tiempo es un requisito que forma parte de un evento en tiempo real (por ejemplo, una subasta) y no resulta posible ofrecer una alternativa al límite de tiempo</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Excepción por ser esencial</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El límite de tiempo es esencial y, si se extendiera, invalidaría la actividad</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Excepción de 20 horas</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El límite de tiempo es mayor a 20 horas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2112928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4115024526"/>
              </p:ext>
            </p:extLst>
          </p:nvPr>
        </p:nvGraphicFramePr>
        <p:xfrm>
          <a:off x="1810644" y="1894296"/>
          <a:ext cx="8605837" cy="4536504"/>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2.2 TIEMPO SUFICIENTE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403244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2.2.2 Poner en pausa, detener, ocultar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Para la información que tiene movimiento, parpadeo, se desplaza o se actualiza automáticamente, se cumplen todos los casos siguientes:</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Movimiento, parpadeo, desplazamiento</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Para toda información que se mueve, parpadea o se desplaza, que (1) comienza automáticamente, (2) dura más de cinco segundos y (3) se presenta en paralelo con otro contenido, existe un mecanismo para que el usuario la pueda poner en pausa, detener u ocultar, a menos que el movimiento, parpadeo o desplazamiento sea parte esencial de una actividad; y</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Actualización automática</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Para toda información que se actualiza automáticamente, que (1) se inicia automáticamente y (2) se presenta en paralelo con otro contenido, existe un mecanismo para que el usuario la pueda poner en pausa, detener u ocultar, o controlar la frecuencia de actualización a menos que la actualización automática sea parte esencial de una actividad</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1664508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266843505"/>
              </p:ext>
            </p:extLst>
          </p:nvPr>
        </p:nvGraphicFramePr>
        <p:xfrm>
          <a:off x="1738314" y="1988840"/>
          <a:ext cx="8605837" cy="1728192"/>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2.3 CONVULSIONES</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22413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2.3.1 Umbral de tres destellos o menos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Las páginas web no contienen nada que destelle más de tres veces en un segundo, o el destello está por debajo del umbral de destello general y de destello rojo.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349623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346083743"/>
              </p:ext>
            </p:extLst>
          </p:nvPr>
        </p:nvGraphicFramePr>
        <p:xfrm>
          <a:off x="1738314" y="1916832"/>
          <a:ext cx="8605837" cy="4610816"/>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2.4 NAVEGABLE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93610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2.4.1 Evitar bloques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Existe un mecanismo para evitar los bloques de contenido que se repiten en múltiples páginas web.</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72008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2.4.2 Titulado de páginas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Las páginas web tienen títulos que describen su temática o propósito.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15212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2.4.3 Orden del foco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4"/>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Si se puede navegar secuencialmente por una página web y la secuencia de navegación afecta su significado o su operación, los componentes que pueden recibir el foco lo hacen en un orden que preserva su significado y </a:t>
                      </a:r>
                      <a:r>
                        <a:rPr kumimoji="0" lang="es-ES" sz="16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operabilidad</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93610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2.4.4 Propósito de los enlaces (en contexto)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5"/>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El propósito de cada enlace puede ser determinado con sólo el texto del enlace o a través del texto del enlace sumado al contexto del enlace determinado por software, excepto cuando el propósito del enlace resultara ambiguo para los usuarios en general.</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21" name="Picture 2" descr="Level A conformance icon, W3C-WAI Web Content Accessibility Guidelines 2.0 (bl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936699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833719" y="785795"/>
            <a:ext cx="10367682" cy="5853113"/>
          </a:xfrm>
        </p:spPr>
        <p:txBody>
          <a:bodyPr>
            <a:normAutofit/>
          </a:bodyPr>
          <a:lstStyle/>
          <a:p>
            <a:pPr marL="0" indent="0">
              <a:buNone/>
            </a:pPr>
            <a:r>
              <a:rPr lang="es-ES" dirty="0" smtClean="0">
                <a:solidFill>
                  <a:schemeClr val="tx1"/>
                </a:solidFill>
              </a:rPr>
              <a:t>INDICE</a:t>
            </a:r>
          </a:p>
          <a:p>
            <a:r>
              <a:rPr lang="es-ES" dirty="0" smtClean="0">
                <a:solidFill>
                  <a:schemeClr val="tx1"/>
                </a:solidFill>
                <a:hlinkClick r:id="rId2" action="ppaction://hlinksldjump"/>
              </a:rPr>
              <a:t>Presentación</a:t>
            </a:r>
            <a:endParaRPr lang="es-ES" dirty="0" smtClean="0">
              <a:solidFill>
                <a:schemeClr val="tx1"/>
              </a:solidFill>
            </a:endParaRPr>
          </a:p>
          <a:p>
            <a:r>
              <a:rPr lang="es-ES" dirty="0" smtClean="0">
                <a:solidFill>
                  <a:schemeClr val="tx1"/>
                </a:solidFill>
                <a:hlinkClick r:id="rId3" action="ppaction://hlinksldjump"/>
              </a:rPr>
              <a:t>Organización de WCAG 2.0</a:t>
            </a:r>
            <a:endParaRPr lang="es-ES" dirty="0" smtClean="0">
              <a:solidFill>
                <a:schemeClr val="tx1"/>
              </a:solidFill>
            </a:endParaRPr>
          </a:p>
          <a:p>
            <a:r>
              <a:rPr lang="es-ES" dirty="0" smtClean="0">
                <a:solidFill>
                  <a:schemeClr val="tx1"/>
                </a:solidFill>
                <a:hlinkClick r:id="rId4" action="ppaction://hlinksldjump"/>
              </a:rPr>
              <a:t>Documentación de referencia</a:t>
            </a:r>
            <a:endParaRPr lang="es-ES" dirty="0" smtClean="0">
              <a:solidFill>
                <a:schemeClr val="tx1"/>
              </a:solidFill>
            </a:endParaRPr>
          </a:p>
          <a:p>
            <a:r>
              <a:rPr lang="es-ES" dirty="0" smtClean="0">
                <a:solidFill>
                  <a:schemeClr val="tx1"/>
                </a:solidFill>
              </a:rPr>
              <a:t>Niveles de conformidad (A, AA, AAA)</a:t>
            </a:r>
          </a:p>
          <a:p>
            <a:pPr lvl="1"/>
            <a:r>
              <a:rPr lang="es-ES" dirty="0" smtClean="0">
                <a:solidFill>
                  <a:schemeClr val="tx1"/>
                </a:solidFill>
                <a:hlinkClick r:id="rId5" action="ppaction://hlinksldjump"/>
              </a:rPr>
              <a:t>Los 25 criterios de conformidad del nivel A</a:t>
            </a:r>
            <a:endParaRPr lang="es-ES" dirty="0" smtClean="0">
              <a:solidFill>
                <a:schemeClr val="tx1"/>
              </a:solidFill>
            </a:endParaRPr>
          </a:p>
          <a:p>
            <a:pPr lvl="1"/>
            <a:r>
              <a:rPr lang="es-ES" dirty="0" smtClean="0">
                <a:solidFill>
                  <a:schemeClr val="tx1"/>
                </a:solidFill>
                <a:hlinkClick r:id="rId6" action="ppaction://hlinksldjump"/>
              </a:rPr>
              <a:t>Los 13 criterios </a:t>
            </a:r>
            <a:r>
              <a:rPr lang="es-ES" dirty="0">
                <a:solidFill>
                  <a:schemeClr val="tx1"/>
                </a:solidFill>
                <a:hlinkClick r:id="rId6" action="ppaction://hlinksldjump"/>
              </a:rPr>
              <a:t>de conformidad </a:t>
            </a:r>
            <a:r>
              <a:rPr lang="es-ES" dirty="0" smtClean="0">
                <a:solidFill>
                  <a:schemeClr val="tx1"/>
                </a:solidFill>
                <a:hlinkClick r:id="rId6" action="ppaction://hlinksldjump"/>
              </a:rPr>
              <a:t>adicionales para el nivel AA</a:t>
            </a:r>
            <a:endParaRPr lang="es-ES" dirty="0">
              <a:solidFill>
                <a:schemeClr val="tx1"/>
              </a:solidFill>
            </a:endParaRPr>
          </a:p>
          <a:p>
            <a:pPr lvl="1"/>
            <a:r>
              <a:rPr lang="es-ES" dirty="0">
                <a:solidFill>
                  <a:schemeClr val="tx1"/>
                </a:solidFill>
                <a:hlinkClick r:id="rId7" action="ppaction://hlinksldjump"/>
              </a:rPr>
              <a:t>Los </a:t>
            </a:r>
            <a:r>
              <a:rPr lang="es-ES" dirty="0" smtClean="0">
                <a:solidFill>
                  <a:schemeClr val="tx1"/>
                </a:solidFill>
                <a:hlinkClick r:id="rId7" action="ppaction://hlinksldjump"/>
              </a:rPr>
              <a:t>23 </a:t>
            </a:r>
            <a:r>
              <a:rPr lang="es-ES" dirty="0">
                <a:solidFill>
                  <a:schemeClr val="tx1"/>
                </a:solidFill>
                <a:hlinkClick r:id="rId7" action="ppaction://hlinksldjump"/>
              </a:rPr>
              <a:t>criterios de conformidad adicionales para el nivel </a:t>
            </a:r>
            <a:r>
              <a:rPr lang="es-ES" dirty="0" smtClean="0">
                <a:solidFill>
                  <a:schemeClr val="tx1"/>
                </a:solidFill>
                <a:hlinkClick r:id="rId7" action="ppaction://hlinksldjump"/>
              </a:rPr>
              <a:t>AAA</a:t>
            </a:r>
            <a:endParaRPr lang="es-ES" dirty="0">
              <a:solidFill>
                <a:schemeClr val="tx1"/>
              </a:solidFill>
            </a:endParaRPr>
          </a:p>
          <a:p>
            <a:endParaRPr lang="es-ES" dirty="0" smtClean="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3381777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407318657"/>
              </p:ext>
            </p:extLst>
          </p:nvPr>
        </p:nvGraphicFramePr>
        <p:xfrm>
          <a:off x="1738314" y="1988840"/>
          <a:ext cx="8605837" cy="1728192"/>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3.1 LEGIBLE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22413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3.1.1 Idioma de la página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El idioma predeterminado de cada página web puede ser determinado por software.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3902809" y="1340768"/>
            <a:ext cx="2773644" cy="400110"/>
          </a:xfrm>
          <a:prstGeom prst="rect">
            <a:avLst/>
          </a:prstGeom>
          <a:noFill/>
        </p:spPr>
        <p:txBody>
          <a:bodyPr wrap="none" rtlCol="0">
            <a:spAutoFit/>
          </a:bodyPr>
          <a:lstStyle/>
          <a:p>
            <a:r>
              <a:rPr lang="es-ES" sz="2000" b="1" dirty="0">
                <a:latin typeface="+mj-lt"/>
              </a:rPr>
              <a:t>Principio 3. Comprensible</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4054208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4266203337"/>
              </p:ext>
            </p:extLst>
          </p:nvPr>
        </p:nvGraphicFramePr>
        <p:xfrm>
          <a:off x="1738314" y="1988840"/>
          <a:ext cx="8605837" cy="2592288"/>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3.2 PREDECIBLE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00811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3.2.1 Al recibir el foco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Cuando cualquier componente recibe el foco, no inicia ningún cambio en el contexto.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8012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3.2.2 Al recibir entradas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El cambio de estado en cualquier componente de la interfaz de usuario no provoca automáticamente un cambio en el contexto a menos que el usuario haya sido advertido de ese comportamiento antes de usar el componente.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3902809" y="1340768"/>
            <a:ext cx="2773644" cy="400110"/>
          </a:xfrm>
          <a:prstGeom prst="rect">
            <a:avLst/>
          </a:prstGeom>
          <a:noFill/>
        </p:spPr>
        <p:txBody>
          <a:bodyPr wrap="none" rtlCol="0">
            <a:spAutoFit/>
          </a:bodyPr>
          <a:lstStyle/>
          <a:p>
            <a:r>
              <a:rPr lang="es-ES" sz="2000" b="1" dirty="0">
                <a:latin typeface="+mj-lt"/>
              </a:rPr>
              <a:t>Principio 3. Comprensible</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730779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985890277"/>
              </p:ext>
            </p:extLst>
          </p:nvPr>
        </p:nvGraphicFramePr>
        <p:xfrm>
          <a:off x="1738314" y="1988840"/>
          <a:ext cx="8605837" cy="2592288"/>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3.3 ENTRADA DE DATOS ASISTIDA</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00811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3.3.1 Identificación de errores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Si se detecta automáticamente un error en la entrada de datos, el elemento erróneo es identificado y el error se describe al usuario mediante un texto.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8012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3.3.2 Etiquetas o instrucciones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proporcionan etiquetas o instrucciones cuando el contenido requiere la introducción de datos por parte del usuario.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3902809" y="1340768"/>
            <a:ext cx="2773644" cy="400110"/>
          </a:xfrm>
          <a:prstGeom prst="rect">
            <a:avLst/>
          </a:prstGeom>
          <a:noFill/>
        </p:spPr>
        <p:txBody>
          <a:bodyPr wrap="none" rtlCol="0">
            <a:spAutoFit/>
          </a:bodyPr>
          <a:lstStyle/>
          <a:p>
            <a:r>
              <a:rPr lang="es-ES" sz="2000" b="1" dirty="0">
                <a:latin typeface="+mj-lt"/>
              </a:rPr>
              <a:t>Principio 3. Comprensible</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42790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3744232835"/>
              </p:ext>
            </p:extLst>
          </p:nvPr>
        </p:nvGraphicFramePr>
        <p:xfrm>
          <a:off x="1738314" y="1988840"/>
          <a:ext cx="8605837" cy="4392488"/>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4.1 COMPATIBLE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80020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4.1.1 Procesamiento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En los contenidos implementados mediante el uso de lenguajes de marcas: </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los elementos tienen las etiquetas de apertura y cierre completas; </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los elementos están anidados de acuerdo a sus especificaciones; </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los elementos no contienen atributos duplicados y los ID son únicos, excepto cuando las especificaciones permitan estas características.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208823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4.1.2 Nombre, función, valor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Para todos los componentes de la interfaz de usuario:</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el nombre y la función pueden ser determinados por software; </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los estados, propiedades y valores que pueden ser asignados por el usuario pueden ser especificados por software; </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y los cambios en estos elementos se encuentran disponibles para su consulta por las aplicaciones de usuario, incluyendo las ayudas técnicas.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71263" y="1340768"/>
            <a:ext cx="2201885" cy="400110"/>
          </a:xfrm>
          <a:prstGeom prst="rect">
            <a:avLst/>
          </a:prstGeom>
          <a:noFill/>
        </p:spPr>
        <p:txBody>
          <a:bodyPr wrap="none" rtlCol="0">
            <a:spAutoFit/>
          </a:bodyPr>
          <a:lstStyle/>
          <a:p>
            <a:r>
              <a:rPr lang="es-ES" sz="2000" b="1" dirty="0">
                <a:latin typeface="+mj-lt"/>
              </a:rPr>
              <a:t>Principio 4. Robusto</a:t>
            </a:r>
            <a:endParaRPr lang="en-US" sz="2000" b="1" dirty="0">
              <a:latin typeface="+mj-lt"/>
            </a:endParaRPr>
          </a:p>
        </p:txBody>
      </p:sp>
      <p:pic>
        <p:nvPicPr>
          <p:cNvPr id="12" name="Picture 2" descr="Level A conformance icon, W3C-WAI Web Content Accessibility Guidelines 2.0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2848761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1524000" y="163514"/>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sp>
        <p:nvSpPr>
          <p:cNvPr id="6" name="1 Marcador de contenido"/>
          <p:cNvSpPr>
            <a:spLocks noGrp="1"/>
          </p:cNvSpPr>
          <p:nvPr>
            <p:ph idx="1"/>
          </p:nvPr>
        </p:nvSpPr>
        <p:spPr>
          <a:xfrm>
            <a:off x="2095499" y="2000250"/>
            <a:ext cx="8151159" cy="4857750"/>
          </a:xfrm>
        </p:spPr>
        <p:txBody>
          <a:bodyPr/>
          <a:lstStyle/>
          <a:p>
            <a:pPr marL="0" indent="0">
              <a:spcAft>
                <a:spcPct val="0"/>
              </a:spcAft>
              <a:buNone/>
              <a:defRPr/>
            </a:pPr>
            <a:r>
              <a:rPr lang="es-ES" sz="2400" dirty="0">
                <a:cs typeface="Arial" charset="0"/>
              </a:rPr>
              <a:t>Deben cumplirse </a:t>
            </a:r>
            <a:r>
              <a:rPr lang="es-ES" sz="2400" dirty="0" smtClean="0">
                <a:cs typeface="Arial" charset="0"/>
              </a:rPr>
              <a:t>otros 13 Criterios </a:t>
            </a:r>
            <a:r>
              <a:rPr lang="es-ES" sz="2400" dirty="0">
                <a:cs typeface="Arial" charset="0"/>
              </a:rPr>
              <a:t>de </a:t>
            </a:r>
            <a:r>
              <a:rPr lang="es-ES" sz="2400" dirty="0" smtClean="0">
                <a:cs typeface="Arial" charset="0"/>
              </a:rPr>
              <a:t>Conformidad</a:t>
            </a:r>
            <a:endParaRPr lang="es-ES" sz="2000" dirty="0">
              <a:cs typeface="Arial" charset="0"/>
            </a:endParaRPr>
          </a:p>
          <a:p>
            <a:pPr marL="914400" lvl="1" indent="-514350">
              <a:spcAft>
                <a:spcPct val="0"/>
              </a:spcAft>
              <a:defRPr/>
            </a:pPr>
            <a:r>
              <a:rPr lang="es-ES" sz="1800" dirty="0">
                <a:cs typeface="Arial" charset="0"/>
              </a:rPr>
              <a:t>Principio 1. Perceptible (5)</a:t>
            </a:r>
          </a:p>
          <a:p>
            <a:pPr marL="914400" lvl="1" indent="-514350">
              <a:spcAft>
                <a:spcPct val="0"/>
              </a:spcAft>
              <a:defRPr/>
            </a:pPr>
            <a:r>
              <a:rPr lang="es-ES" sz="1800" dirty="0">
                <a:cs typeface="Arial" charset="0"/>
              </a:rPr>
              <a:t>Principio 2. Operable (3)</a:t>
            </a:r>
          </a:p>
          <a:p>
            <a:pPr marL="914400" lvl="1" indent="-514350">
              <a:spcAft>
                <a:spcPct val="0"/>
              </a:spcAft>
              <a:defRPr/>
            </a:pPr>
            <a:r>
              <a:rPr lang="es-ES" sz="1800" dirty="0">
                <a:cs typeface="Arial" charset="0"/>
              </a:rPr>
              <a:t>Principio 3. Comprensible (5)</a:t>
            </a:r>
          </a:p>
          <a:p>
            <a:pPr marL="914400" lvl="1" indent="-514350">
              <a:spcAft>
                <a:spcPct val="0"/>
              </a:spcAft>
              <a:defRPr/>
            </a:pPr>
            <a:r>
              <a:rPr lang="es-ES" sz="1800" dirty="0">
                <a:cs typeface="Arial" charset="0"/>
              </a:rPr>
              <a:t>Principio 4. Robusto (0)</a:t>
            </a:r>
          </a:p>
        </p:txBody>
      </p:sp>
      <p:pic>
        <p:nvPicPr>
          <p:cNvPr id="20" name="Picture 3" descr="WCAG 2.0 AA (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4435" y="488476"/>
            <a:ext cx="144206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2959240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graphicFrame>
        <p:nvGraphicFramePr>
          <p:cNvPr id="71707" name="Group 27"/>
          <p:cNvGraphicFramePr>
            <a:graphicFrameLocks noGrp="1"/>
          </p:cNvGraphicFramePr>
          <p:nvPr>
            <p:extLst>
              <p:ext uri="{D42A27DB-BD31-4B8C-83A1-F6EECF244321}">
                <p14:modId xmlns:p14="http://schemas.microsoft.com/office/powerpoint/2010/main" val="1329347082"/>
              </p:ext>
            </p:extLst>
          </p:nvPr>
        </p:nvGraphicFramePr>
        <p:xfrm>
          <a:off x="1738314" y="1988840"/>
          <a:ext cx="8605837" cy="2538144"/>
        </p:xfrm>
        <a:graphic>
          <a:graphicData uri="http://schemas.openxmlformats.org/drawingml/2006/table">
            <a:tbl>
              <a:tblPr/>
              <a:tblGrid>
                <a:gridCol w="8605837"/>
              </a:tblGrid>
              <a:tr h="4861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1.2 MEDIOS TEMPODEPENDIENTES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02597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1.2.4 Subtítulos (en directo)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342900" marR="0" lvl="0" indent="-34290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proporcionan subtítulos para todo el contenido de audio en directo de los multimedia sincronizados.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2597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1.2.5 </a:t>
                      </a:r>
                      <a:r>
                        <a:rPr kumimoji="0" lang="es-ES" sz="18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Audiodescripción</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(grabada)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342900" marR="0" lvl="0" indent="-34290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una </a:t>
                      </a:r>
                      <a:r>
                        <a:rPr kumimoji="0" lang="es-ES" sz="16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audiodescripción</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para todo el contenido de vídeo grabado dentro de contenido multimedia sincronizado.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19" name="18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pic>
        <p:nvPicPr>
          <p:cNvPr id="15" name="Picture 3" descr="WCAG 2.0 AA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4435" y="488476"/>
            <a:ext cx="144206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471311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sp>
        <p:nvSpPr>
          <p:cNvPr id="19" name="18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graphicFrame>
        <p:nvGraphicFramePr>
          <p:cNvPr id="13" name="Group 27"/>
          <p:cNvGraphicFramePr>
            <a:graphicFrameLocks noGrp="1"/>
          </p:cNvGraphicFramePr>
          <p:nvPr>
            <p:extLst>
              <p:ext uri="{D42A27DB-BD31-4B8C-83A1-F6EECF244321}">
                <p14:modId xmlns:p14="http://schemas.microsoft.com/office/powerpoint/2010/main" val="2368458439"/>
              </p:ext>
            </p:extLst>
          </p:nvPr>
        </p:nvGraphicFramePr>
        <p:xfrm>
          <a:off x="1738314" y="1988840"/>
          <a:ext cx="8605837" cy="3816424"/>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1.4 DISTINGUIBLE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331236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1.4.3 Contraste (mínimo)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La presentación visual de texto e imágenes de texto tiene una relación de contraste de, al menos, 4.5:1, excepto en los siguientes casos:</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Textos grandes</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Los textos de gran tamaño y las imágenes de texto de gran tamaño tienen una relación de contraste de, al menos, 3:1;</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Incidental</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Los textos o imágenes de texto que forman parte de un componente inactivo de la interfaz de usuario, que son simple decoración, que no resultan visibles para nadie o forman parte de una imagen que contiene otros elementos visuales significativos, no tienen requisitos de contraste.</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Logotipos</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El texto que forma parte de un logo o nombre de marca no tiene requisitos de contraste mínimo.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pic>
        <p:nvPicPr>
          <p:cNvPr id="15" name="Picture 3" descr="WCAG 2.0 AA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435" y="488476"/>
            <a:ext cx="144206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740409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sp>
        <p:nvSpPr>
          <p:cNvPr id="19" name="18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graphicFrame>
        <p:nvGraphicFramePr>
          <p:cNvPr id="13" name="Group 27"/>
          <p:cNvGraphicFramePr>
            <a:graphicFrameLocks noGrp="1"/>
          </p:cNvGraphicFramePr>
          <p:nvPr>
            <p:extLst>
              <p:ext uri="{D42A27DB-BD31-4B8C-83A1-F6EECF244321}">
                <p14:modId xmlns:p14="http://schemas.microsoft.com/office/powerpoint/2010/main" val="3811747752"/>
              </p:ext>
            </p:extLst>
          </p:nvPr>
        </p:nvGraphicFramePr>
        <p:xfrm>
          <a:off x="1738314" y="1988840"/>
          <a:ext cx="8605837" cy="4032448"/>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1.4 DISTINGUIBLE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24085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1.4.4 Cambio de tamaño del texto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A excepción de los subtítulos y las imágenes de texto, todo el texto puede ser ajustado sin ayudas técnicas hasta un 200 por ciento sin que se pierdan el contenido o la funcionalidad.</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228753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1.4.5 Imágenes de texto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Si con las tecnologías que se están utilizando se puede conseguir la presentación visual deseada, se utiliza texto para transmitir la información en vez de imágenes de texto, excepto en los siguientes casos:</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Configurable</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La imagen de texto es visualmente configurable según los requisitos del usuario;</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Esencial</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Una forma particular de presentación del texto resulta esencial para la información que se transmite.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pic>
        <p:nvPicPr>
          <p:cNvPr id="15" name="Picture 3" descr="WCAG 2.0 AA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4435" y="488476"/>
            <a:ext cx="144206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2878938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graphicFrame>
        <p:nvGraphicFramePr>
          <p:cNvPr id="14" name="Group 27"/>
          <p:cNvGraphicFramePr>
            <a:graphicFrameLocks noGrp="1"/>
          </p:cNvGraphicFramePr>
          <p:nvPr>
            <p:extLst>
              <p:ext uri="{D42A27DB-BD31-4B8C-83A1-F6EECF244321}">
                <p14:modId xmlns:p14="http://schemas.microsoft.com/office/powerpoint/2010/main" val="1449658617"/>
              </p:ext>
            </p:extLst>
          </p:nvPr>
        </p:nvGraphicFramePr>
        <p:xfrm>
          <a:off x="1738314" y="1916832"/>
          <a:ext cx="8605837" cy="3456384"/>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2.4 NAVEGABLE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22413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2.4.5 Múltiples vías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más de un camino para localizar una página web dentro de un conjunto de páginas web, excepto cuando la página es el resultado, o un paso intermedio, de un proceso.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72008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2.4.6 Encabezados y etiquetas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Los encabezados y etiquetas describen el tema o propósito.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0811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2.4.7 Foco visible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4"/>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Cualquier interfaz de usuario operable por teclado tiene una forma de operar en la cuál el indicador del foco del teclado resulta visible.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15" name="14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16" name="Picture 3" descr="WCAG 2.0 AA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4435" y="488476"/>
            <a:ext cx="144206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1297079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graphicFrame>
        <p:nvGraphicFramePr>
          <p:cNvPr id="13" name="Group 27"/>
          <p:cNvGraphicFramePr>
            <a:graphicFrameLocks noGrp="1"/>
          </p:cNvGraphicFramePr>
          <p:nvPr>
            <p:extLst>
              <p:ext uri="{D42A27DB-BD31-4B8C-83A1-F6EECF244321}">
                <p14:modId xmlns:p14="http://schemas.microsoft.com/office/powerpoint/2010/main" val="3675198486"/>
              </p:ext>
            </p:extLst>
          </p:nvPr>
        </p:nvGraphicFramePr>
        <p:xfrm>
          <a:off x="1738314" y="1988840"/>
          <a:ext cx="8605837" cy="1802504"/>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3.1 LEGIBLE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22413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3.1.2 Idioma de las partes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El idioma de cada pasaje o frase en el contenido puede ser determinado por software, excepto los nombres propios, términos técnicos, palabras en un idioma indeterminado y palabras o frases que se hayan convertido en parte natural del texto que las rodea.</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16" name="15 CuadroTexto"/>
          <p:cNvSpPr txBox="1"/>
          <p:nvPr/>
        </p:nvSpPr>
        <p:spPr>
          <a:xfrm>
            <a:off x="3902809" y="1340768"/>
            <a:ext cx="2773644" cy="400110"/>
          </a:xfrm>
          <a:prstGeom prst="rect">
            <a:avLst/>
          </a:prstGeom>
          <a:noFill/>
        </p:spPr>
        <p:txBody>
          <a:bodyPr wrap="none" rtlCol="0">
            <a:spAutoFit/>
          </a:bodyPr>
          <a:lstStyle/>
          <a:p>
            <a:r>
              <a:rPr lang="es-ES" sz="2000" b="1" dirty="0">
                <a:latin typeface="+mj-lt"/>
              </a:rPr>
              <a:t>Principio 3. Comprensible</a:t>
            </a:r>
            <a:endParaRPr lang="en-US" sz="2000" b="1" dirty="0">
              <a:latin typeface="+mj-lt"/>
            </a:endParaRPr>
          </a:p>
        </p:txBody>
      </p:sp>
      <p:pic>
        <p:nvPicPr>
          <p:cNvPr id="15" name="Picture 3" descr="WCAG 2.0 AA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435" y="488476"/>
            <a:ext cx="144206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2350148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1524000" y="16351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400" b="1">
                <a:solidFill>
                  <a:schemeClr val="bg1"/>
                </a:solidFill>
                <a:latin typeface="Verdana" pitchFamily="34" charset="0"/>
              </a:rPr>
              <a:t>Accesibilidad de contenidos Web: UNE 139803</a:t>
            </a:r>
          </a:p>
        </p:txBody>
      </p:sp>
      <p:sp>
        <p:nvSpPr>
          <p:cNvPr id="14340" name="4 CuadroTexto"/>
          <p:cNvSpPr txBox="1">
            <a:spLocks noChangeArrowheads="1"/>
          </p:cNvSpPr>
          <p:nvPr/>
        </p:nvSpPr>
        <p:spPr bwMode="auto">
          <a:xfrm>
            <a:off x="1524000" y="4293097"/>
            <a:ext cx="8962516" cy="1877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eaLnBrk="1" hangingPunct="1">
              <a:spcBef>
                <a:spcPts val="600"/>
              </a:spcBef>
            </a:pPr>
            <a:r>
              <a:rPr lang="es-ES" sz="1600" i="1" dirty="0" smtClean="0">
                <a:latin typeface="Verdana" pitchFamily="34" charset="0"/>
              </a:rPr>
              <a:t>La norma española UNE 139803:2012 y la norma internacional ISO/IEC </a:t>
            </a:r>
            <a:r>
              <a:rPr lang="es-ES" sz="1600" i="1" dirty="0">
                <a:latin typeface="Verdana" pitchFamily="34" charset="0"/>
              </a:rPr>
              <a:t>40500:2012 son equivalentes a WCAG 2.0</a:t>
            </a:r>
          </a:p>
          <a:p>
            <a:pPr eaLnBrk="1" hangingPunct="1">
              <a:spcBef>
                <a:spcPts val="600"/>
              </a:spcBef>
            </a:pPr>
            <a:endParaRPr lang="es-ES" sz="1600" dirty="0">
              <a:latin typeface="Verdana" pitchFamily="34" charset="0"/>
            </a:endParaRPr>
          </a:p>
          <a:p>
            <a:pPr eaLnBrk="1" hangingPunct="1">
              <a:spcBef>
                <a:spcPts val="600"/>
              </a:spcBef>
            </a:pPr>
            <a:r>
              <a:rPr lang="es-ES" sz="1600" dirty="0" smtClean="0">
                <a:latin typeface="Verdana" pitchFamily="34" charset="0"/>
              </a:rPr>
              <a:t>Traducciones a español:</a:t>
            </a:r>
          </a:p>
          <a:p>
            <a:pPr marL="285750" indent="-285750" eaLnBrk="1" hangingPunct="1">
              <a:spcBef>
                <a:spcPts val="600"/>
              </a:spcBef>
              <a:buFontTx/>
              <a:buChar char="-"/>
            </a:pPr>
            <a:r>
              <a:rPr lang="es-ES" sz="1600" dirty="0" smtClean="0">
                <a:latin typeface="Verdana" pitchFamily="34" charset="0"/>
                <a:hlinkClick r:id="rId2"/>
              </a:rPr>
              <a:t>Traducción de la Fundación SIDAR</a:t>
            </a:r>
            <a:endParaRPr lang="es-ES" sz="1600" dirty="0" smtClean="0">
              <a:latin typeface="Verdana" pitchFamily="34" charset="0"/>
            </a:endParaRPr>
          </a:p>
          <a:p>
            <a:pPr marL="285750" indent="-285750" eaLnBrk="1" hangingPunct="1">
              <a:spcBef>
                <a:spcPts val="600"/>
              </a:spcBef>
              <a:buFontTx/>
              <a:buChar char="-"/>
            </a:pPr>
            <a:r>
              <a:rPr lang="es-ES" sz="1600" dirty="0" smtClean="0">
                <a:latin typeface="Verdana" pitchFamily="34" charset="0"/>
                <a:hlinkClick r:id="rId3"/>
              </a:rPr>
              <a:t>Traducción </a:t>
            </a:r>
            <a:r>
              <a:rPr lang="es-ES" sz="1600" dirty="0">
                <a:latin typeface="Verdana" pitchFamily="34" charset="0"/>
                <a:hlinkClick r:id="rId3"/>
              </a:rPr>
              <a:t>de Saúl González </a:t>
            </a:r>
            <a:r>
              <a:rPr lang="es-ES" sz="1600" dirty="0" smtClean="0">
                <a:latin typeface="Verdana" pitchFamily="34" charset="0"/>
                <a:hlinkClick r:id="rId3"/>
              </a:rPr>
              <a:t>Fernández</a:t>
            </a:r>
            <a:endParaRPr lang="es-ES" sz="1600" dirty="0">
              <a:latin typeface="Verdana" pitchFamily="34" charset="0"/>
            </a:endParaRPr>
          </a:p>
        </p:txBody>
      </p:sp>
      <p:pic>
        <p:nvPicPr>
          <p:cNvPr id="14341" name="Picture 5">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5521" y="374920"/>
            <a:ext cx="5256584" cy="34141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4 CuadroTexto"/>
          <p:cNvSpPr txBox="1"/>
          <p:nvPr/>
        </p:nvSpPr>
        <p:spPr>
          <a:xfrm>
            <a:off x="7248129" y="480442"/>
            <a:ext cx="3238387" cy="3308598"/>
          </a:xfrm>
          <a:prstGeom prst="rect">
            <a:avLst/>
          </a:prstGeom>
          <a:solidFill>
            <a:schemeClr val="accent1"/>
          </a:solidFill>
        </p:spPr>
        <p:txBody>
          <a:bodyPr wrap="none">
            <a:spAutoFit/>
          </a:bodyPr>
          <a:lstStyle/>
          <a:p>
            <a:pPr>
              <a:spcBef>
                <a:spcPts val="600"/>
              </a:spcBef>
              <a:defRPr/>
            </a:pPr>
            <a:r>
              <a:rPr lang="es-ES" sz="1600" b="1" dirty="0">
                <a:latin typeface="Verdana" pitchFamily="34" charset="0"/>
                <a:ea typeface="Verdana" pitchFamily="34" charset="0"/>
                <a:cs typeface="Verdana" pitchFamily="34" charset="0"/>
              </a:rPr>
              <a:t>Establece requisitos para</a:t>
            </a:r>
          </a:p>
          <a:p>
            <a:pPr>
              <a:spcBef>
                <a:spcPts val="600"/>
              </a:spcBef>
              <a:defRPr/>
            </a:pPr>
            <a:r>
              <a:rPr lang="es-ES" sz="1600" b="1" dirty="0">
                <a:latin typeface="Verdana" pitchFamily="34" charset="0"/>
                <a:ea typeface="Verdana" pitchFamily="34" charset="0"/>
                <a:cs typeface="Verdana" pitchFamily="34" charset="0"/>
              </a:rPr>
              <a:t>las páginas Web basados</a:t>
            </a:r>
          </a:p>
          <a:p>
            <a:pPr>
              <a:spcBef>
                <a:spcPts val="600"/>
              </a:spcBef>
              <a:defRPr/>
            </a:pPr>
            <a:r>
              <a:rPr lang="es-ES" sz="1600" b="1" dirty="0">
                <a:latin typeface="Verdana" pitchFamily="34" charset="0"/>
                <a:ea typeface="Verdana" pitchFamily="34" charset="0"/>
                <a:cs typeface="Verdana" pitchFamily="34" charset="0"/>
              </a:rPr>
              <a:t>en 4 principios básicos:</a:t>
            </a:r>
          </a:p>
          <a:p>
            <a:pPr>
              <a:spcBef>
                <a:spcPts val="600"/>
              </a:spcBef>
              <a:defRPr/>
            </a:pPr>
            <a:endParaRPr lang="es-ES" sz="1600" dirty="0">
              <a:latin typeface="Verdana" pitchFamily="34" charset="0"/>
              <a:ea typeface="Verdana" pitchFamily="34" charset="0"/>
              <a:cs typeface="Verdana" pitchFamily="34" charset="0"/>
            </a:endParaRPr>
          </a:p>
          <a:p>
            <a:pPr marL="174625" indent="-174625">
              <a:spcBef>
                <a:spcPts val="600"/>
              </a:spcBef>
              <a:buFont typeface="Arial" pitchFamily="34" charset="0"/>
              <a:buChar char="•"/>
              <a:defRPr/>
            </a:pPr>
            <a:r>
              <a:rPr lang="es-ES" sz="1600" dirty="0">
                <a:latin typeface="Verdana" pitchFamily="34" charset="0"/>
                <a:ea typeface="Verdana" pitchFamily="34" charset="0"/>
                <a:cs typeface="Verdana" pitchFamily="34" charset="0"/>
              </a:rPr>
              <a:t>1. Deben ser perceptibles</a:t>
            </a:r>
          </a:p>
          <a:p>
            <a:pPr marL="174625" indent="-174625">
              <a:spcBef>
                <a:spcPts val="600"/>
              </a:spcBef>
              <a:buFont typeface="Arial" pitchFamily="34" charset="0"/>
              <a:buChar char="•"/>
              <a:defRPr/>
            </a:pPr>
            <a:r>
              <a:rPr lang="es-ES" sz="1600" dirty="0">
                <a:latin typeface="Verdana" pitchFamily="34" charset="0"/>
                <a:ea typeface="Verdana" pitchFamily="34" charset="0"/>
                <a:cs typeface="Verdana" pitchFamily="34" charset="0"/>
              </a:rPr>
              <a:t>2. Deben ser operables</a:t>
            </a:r>
          </a:p>
          <a:p>
            <a:pPr marL="174625" indent="-174625">
              <a:spcBef>
                <a:spcPts val="600"/>
              </a:spcBef>
              <a:buFont typeface="Arial" pitchFamily="34" charset="0"/>
              <a:buChar char="•"/>
              <a:defRPr/>
            </a:pPr>
            <a:r>
              <a:rPr lang="es-ES" sz="1600" dirty="0">
                <a:latin typeface="Verdana" pitchFamily="34" charset="0"/>
                <a:ea typeface="Verdana" pitchFamily="34" charset="0"/>
                <a:cs typeface="Verdana" pitchFamily="34" charset="0"/>
              </a:rPr>
              <a:t>3. Deben ser comprensibles</a:t>
            </a:r>
          </a:p>
          <a:p>
            <a:pPr marL="174625" indent="-174625">
              <a:spcBef>
                <a:spcPts val="600"/>
              </a:spcBef>
              <a:buFont typeface="Arial" pitchFamily="34" charset="0"/>
              <a:buChar char="•"/>
              <a:defRPr/>
            </a:pPr>
            <a:r>
              <a:rPr lang="es-ES" sz="1600" dirty="0">
                <a:latin typeface="Verdana" pitchFamily="34" charset="0"/>
                <a:ea typeface="Verdana" pitchFamily="34" charset="0"/>
                <a:cs typeface="Verdana" pitchFamily="34" charset="0"/>
              </a:rPr>
              <a:t>4. Deben ser robustas</a:t>
            </a:r>
          </a:p>
          <a:p>
            <a:pPr marL="174625" indent="-174625">
              <a:spcBef>
                <a:spcPts val="600"/>
              </a:spcBef>
              <a:buFont typeface="Arial" pitchFamily="34" charset="0"/>
              <a:buChar char="•"/>
              <a:defRPr/>
            </a:pPr>
            <a:endParaRPr lang="es-ES" dirty="0">
              <a:latin typeface="Verdana" pitchFamily="34" charset="0"/>
              <a:ea typeface="Verdana" pitchFamily="34" charset="0"/>
              <a:cs typeface="Verdana" pitchFamily="34" charset="0"/>
            </a:endParaRPr>
          </a:p>
          <a:p>
            <a:pPr>
              <a:spcBef>
                <a:spcPts val="600"/>
              </a:spcBef>
              <a:buFontTx/>
              <a:buChar char="-"/>
              <a:defRPr/>
            </a:pPr>
            <a:endParaRPr lang="es-E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3838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sp>
        <p:nvSpPr>
          <p:cNvPr id="16" name="15 CuadroTexto"/>
          <p:cNvSpPr txBox="1"/>
          <p:nvPr/>
        </p:nvSpPr>
        <p:spPr>
          <a:xfrm>
            <a:off x="3902809" y="1340768"/>
            <a:ext cx="2773644" cy="400110"/>
          </a:xfrm>
          <a:prstGeom prst="rect">
            <a:avLst/>
          </a:prstGeom>
          <a:noFill/>
        </p:spPr>
        <p:txBody>
          <a:bodyPr wrap="none" rtlCol="0">
            <a:spAutoFit/>
          </a:bodyPr>
          <a:lstStyle/>
          <a:p>
            <a:r>
              <a:rPr lang="es-ES" sz="2000" b="1" dirty="0">
                <a:latin typeface="+mj-lt"/>
              </a:rPr>
              <a:t>Principio 3. Comprensible</a:t>
            </a:r>
            <a:endParaRPr lang="en-US" sz="2000" b="1" dirty="0">
              <a:latin typeface="+mj-lt"/>
            </a:endParaRPr>
          </a:p>
        </p:txBody>
      </p:sp>
      <p:graphicFrame>
        <p:nvGraphicFramePr>
          <p:cNvPr id="14" name="Group 27"/>
          <p:cNvGraphicFramePr>
            <a:graphicFrameLocks noGrp="1"/>
          </p:cNvGraphicFramePr>
          <p:nvPr>
            <p:extLst>
              <p:ext uri="{D42A27DB-BD31-4B8C-83A1-F6EECF244321}">
                <p14:modId xmlns:p14="http://schemas.microsoft.com/office/powerpoint/2010/main" val="3097010601"/>
              </p:ext>
            </p:extLst>
          </p:nvPr>
        </p:nvGraphicFramePr>
        <p:xfrm>
          <a:off x="1738314" y="1988840"/>
          <a:ext cx="8605837" cy="2880320"/>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3.2 PREDECIBLE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44016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3.2.3 Navegación coherente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Los mecanismos de navegación que se repiten en múltiples páginas web dentro de un conjunto de páginas web aparecen siempre en el mismo orden relativo cada vez que se repiten, a menos que el cambio sea provocado por el propio usuario.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93610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3.2.4 Identificación coherente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Los componentes que tienen la misma funcionalidad dentro de un conjunto de páginas web son identificados de manera coherente.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pic>
        <p:nvPicPr>
          <p:cNvPr id="15" name="Picture 3" descr="WCAG 2.0 AA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4435" y="488476"/>
            <a:ext cx="144206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668901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sp>
        <p:nvSpPr>
          <p:cNvPr id="16" name="15 CuadroTexto"/>
          <p:cNvSpPr txBox="1"/>
          <p:nvPr/>
        </p:nvSpPr>
        <p:spPr>
          <a:xfrm>
            <a:off x="3902809" y="1340768"/>
            <a:ext cx="2773644" cy="400110"/>
          </a:xfrm>
          <a:prstGeom prst="rect">
            <a:avLst/>
          </a:prstGeom>
          <a:noFill/>
        </p:spPr>
        <p:txBody>
          <a:bodyPr wrap="none" rtlCol="0">
            <a:spAutoFit/>
          </a:bodyPr>
          <a:lstStyle/>
          <a:p>
            <a:r>
              <a:rPr lang="es-ES" sz="2000" b="1" dirty="0">
                <a:latin typeface="+mj-lt"/>
              </a:rPr>
              <a:t>Principio 3. Comprensible</a:t>
            </a:r>
            <a:endParaRPr lang="en-US" sz="2000" b="1" dirty="0">
              <a:latin typeface="+mj-lt"/>
            </a:endParaRPr>
          </a:p>
        </p:txBody>
      </p:sp>
      <p:graphicFrame>
        <p:nvGraphicFramePr>
          <p:cNvPr id="11" name="Group 27"/>
          <p:cNvGraphicFramePr>
            <a:graphicFrameLocks noGrp="1"/>
          </p:cNvGraphicFramePr>
          <p:nvPr>
            <p:extLst>
              <p:ext uri="{D42A27DB-BD31-4B8C-83A1-F6EECF244321}">
                <p14:modId xmlns:p14="http://schemas.microsoft.com/office/powerpoint/2010/main" val="432970094"/>
              </p:ext>
            </p:extLst>
          </p:nvPr>
        </p:nvGraphicFramePr>
        <p:xfrm>
          <a:off x="1738314" y="1988840"/>
          <a:ext cx="8605837" cy="4608168"/>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3.3 ENTRADA DE DATOS ASISTIDA</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44016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3.3.3 Sugerencias ante errores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Si se detecta automáticamente un error en la entrada de datos y se dispone de sugerencias para hacer la corrección, entonces se presentan las sugerencias al usuario, a menos que esto ponga en riesgo la seguridad o el propósito del contenido.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8012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3.3.4 Prevención de errores (legales, financieros, datos)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Para las páginas web que representan para el usuario compromisos legales o transacciones financieras; que modifican o eliminan datos controlables por el usuario en sistemas de almacenamiento de datos; o que envían las respuestas del usuario a una prueba, se cumple al menos uno de los siguientes casos:</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Reversible</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El envío es reversible.</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Revisado</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Se verifica la información para detectar errores en la entrada de datos y se proporciona al usuario una oportunidad de corregirlos.</a:t>
                      </a:r>
                    </a:p>
                    <a:p>
                      <a:pPr marL="742950" marR="0" lvl="1"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sng" strike="noStrike" cap="none" normalizeH="0" baseline="0" dirty="0" smtClean="0">
                          <a:ln>
                            <a:noFill/>
                          </a:ln>
                          <a:solidFill>
                            <a:schemeClr val="tx1"/>
                          </a:solidFill>
                          <a:effectLst/>
                          <a:latin typeface="Verdana" pitchFamily="34" charset="0"/>
                          <a:ea typeface="Verdana" pitchFamily="34" charset="0"/>
                          <a:cs typeface="Verdana" pitchFamily="34" charset="0"/>
                        </a:rPr>
                        <a:t>Confirmado</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Se proporciona un mecanismo para revisar, confirmar y corregir la información antes de finalizar el envío de los datos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pic>
        <p:nvPicPr>
          <p:cNvPr id="14" name="Picture 3" descr="WCAG 2.0 AA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4435" y="488476"/>
            <a:ext cx="144206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1950001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1524000" y="163514"/>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sp>
        <p:nvSpPr>
          <p:cNvPr id="6" name="1 Marcador de contenido"/>
          <p:cNvSpPr>
            <a:spLocks noGrp="1"/>
          </p:cNvSpPr>
          <p:nvPr>
            <p:ph idx="1"/>
          </p:nvPr>
        </p:nvSpPr>
        <p:spPr>
          <a:xfrm>
            <a:off x="1936376" y="2000250"/>
            <a:ext cx="8160124" cy="4857750"/>
          </a:xfrm>
        </p:spPr>
        <p:txBody>
          <a:bodyPr/>
          <a:lstStyle/>
          <a:p>
            <a:pPr marL="0" indent="0">
              <a:spcAft>
                <a:spcPct val="0"/>
              </a:spcAft>
              <a:buNone/>
              <a:defRPr/>
            </a:pPr>
            <a:r>
              <a:rPr lang="es-ES" sz="2400" dirty="0">
                <a:cs typeface="Arial" charset="0"/>
              </a:rPr>
              <a:t>Deben cumplirse </a:t>
            </a:r>
            <a:r>
              <a:rPr lang="es-ES" sz="2400" dirty="0" smtClean="0">
                <a:cs typeface="Arial" charset="0"/>
              </a:rPr>
              <a:t>otros 23 </a:t>
            </a:r>
            <a:r>
              <a:rPr lang="es-ES" sz="2400" dirty="0">
                <a:cs typeface="Arial" charset="0"/>
              </a:rPr>
              <a:t>C</a:t>
            </a:r>
            <a:r>
              <a:rPr lang="es-ES" sz="2400" dirty="0" smtClean="0">
                <a:cs typeface="Arial" charset="0"/>
              </a:rPr>
              <a:t>riterios </a:t>
            </a:r>
            <a:r>
              <a:rPr lang="es-ES" sz="2400" dirty="0">
                <a:cs typeface="Arial" charset="0"/>
              </a:rPr>
              <a:t>de </a:t>
            </a:r>
            <a:r>
              <a:rPr lang="es-ES" sz="2400" dirty="0" smtClean="0">
                <a:cs typeface="Arial" charset="0"/>
              </a:rPr>
              <a:t>Conformidad</a:t>
            </a:r>
            <a:endParaRPr lang="es-ES" sz="2000" dirty="0">
              <a:cs typeface="Arial" charset="0"/>
            </a:endParaRPr>
          </a:p>
          <a:p>
            <a:pPr marL="914400" lvl="1" indent="-514350">
              <a:spcAft>
                <a:spcPct val="0"/>
              </a:spcAft>
              <a:defRPr/>
            </a:pPr>
            <a:r>
              <a:rPr lang="es-ES" sz="1800" dirty="0">
                <a:cs typeface="Arial" charset="0"/>
              </a:rPr>
              <a:t>Principio 1. Perceptible (5)</a:t>
            </a:r>
          </a:p>
          <a:p>
            <a:pPr marL="914400" lvl="1" indent="-514350">
              <a:spcAft>
                <a:spcPct val="0"/>
              </a:spcAft>
              <a:defRPr/>
            </a:pPr>
            <a:r>
              <a:rPr lang="es-ES" sz="1800" dirty="0">
                <a:cs typeface="Arial" charset="0"/>
              </a:rPr>
              <a:t>Principio 2. Operable (3)</a:t>
            </a:r>
          </a:p>
          <a:p>
            <a:pPr marL="914400" lvl="1" indent="-514350">
              <a:spcAft>
                <a:spcPct val="0"/>
              </a:spcAft>
              <a:defRPr/>
            </a:pPr>
            <a:r>
              <a:rPr lang="es-ES" sz="1800" dirty="0">
                <a:cs typeface="Arial" charset="0"/>
              </a:rPr>
              <a:t>Principio 3. Comprensible (5)</a:t>
            </a:r>
          </a:p>
          <a:p>
            <a:pPr marL="914400" lvl="1" indent="-514350">
              <a:spcAft>
                <a:spcPct val="0"/>
              </a:spcAft>
              <a:defRPr/>
            </a:pPr>
            <a:r>
              <a:rPr lang="es-ES" sz="1800" dirty="0">
                <a:cs typeface="Arial" charset="0"/>
              </a:rPr>
              <a:t>Principio 4. Robusto (0)</a:t>
            </a:r>
          </a:p>
        </p:txBody>
      </p:sp>
      <p:pic>
        <p:nvPicPr>
          <p:cNvPr id="7" name="Imagen 6"/>
          <p:cNvPicPr>
            <a:picLocks noChangeAspect="1"/>
          </p:cNvPicPr>
          <p:nvPr/>
        </p:nvPicPr>
        <p:blipFill>
          <a:blip r:embed="rId2"/>
          <a:stretch>
            <a:fillRect/>
          </a:stretch>
        </p:blipFill>
        <p:spPr>
          <a:xfrm>
            <a:off x="8296500" y="406432"/>
            <a:ext cx="1645990" cy="619918"/>
          </a:xfrm>
          <a:prstGeom prst="rect">
            <a:avLst/>
          </a:prstGeom>
        </p:spPr>
      </p:pic>
      <p:sp>
        <p:nvSpPr>
          <p:cNvPr id="10"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2266196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894812729"/>
              </p:ext>
            </p:extLst>
          </p:nvPr>
        </p:nvGraphicFramePr>
        <p:xfrm>
          <a:off x="1738314" y="1916832"/>
          <a:ext cx="8605837" cy="4535483"/>
        </p:xfrm>
        <a:graphic>
          <a:graphicData uri="http://schemas.openxmlformats.org/drawingml/2006/table">
            <a:tbl>
              <a:tblPr/>
              <a:tblGrid>
                <a:gridCol w="8605837"/>
              </a:tblGrid>
              <a:tr h="472486">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s-ES" sz="800" b="0"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1.2 </a:t>
                      </a:r>
                      <a:r>
                        <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rPr>
                        <a:t>Medios </a:t>
                      </a:r>
                      <a:r>
                        <a:rPr kumimoji="0" lang="es-ES" sz="1800" b="0" i="0" u="none" strike="noStrike" cap="all" normalizeH="0" baseline="0" dirty="0" err="1" smtClean="0">
                          <a:ln>
                            <a:noFill/>
                          </a:ln>
                          <a:solidFill>
                            <a:schemeClr val="tx1"/>
                          </a:solidFill>
                          <a:effectLst/>
                          <a:latin typeface="Verdana" pitchFamily="34" charset="0"/>
                          <a:ea typeface="Verdana" pitchFamily="34" charset="0"/>
                          <a:cs typeface="Verdana" pitchFamily="34" charset="0"/>
                        </a:rPr>
                        <a:t>tempodependientes</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ts val="0"/>
                        </a:spcBef>
                        <a:spcAft>
                          <a:spcPts val="0"/>
                        </a:spcAft>
                        <a:buClrTx/>
                        <a:buSzTx/>
                        <a:buFontTx/>
                        <a:buNone/>
                        <a:tabLst/>
                      </a:pPr>
                      <a:endParaRPr kumimoji="0" lang="es-ES" sz="800" b="0" i="0" u="none" strike="noStrike" cap="all" normalizeH="0" baseline="0" dirty="0" smtClean="0">
                        <a:ln>
                          <a:noFill/>
                        </a:ln>
                        <a:solidFill>
                          <a:schemeClr val="accent2"/>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84473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1.2.6 Lengua de señas (grabado)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una interpretación a lengua de signos para todo contenido de audio pregrabado del contenido multimedia sincronizado.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29227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1.2.7 </a:t>
                      </a:r>
                      <a:r>
                        <a:rPr kumimoji="0" lang="es-ES" sz="18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Audiodescripción</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ampliada (grabada)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Cuando las pausas en el audio de primer plano son insuficientes para permitir que la </a:t>
                      </a:r>
                      <a:r>
                        <a:rPr kumimoji="0" lang="es-ES" sz="14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audiodescripción</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comunique el significado del vídeo, se proporciona una </a:t>
                      </a:r>
                      <a:r>
                        <a:rPr kumimoji="0" lang="es-ES" sz="14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audiodescripción</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ampliada para todos los contenidos de vídeo grabado dentro de contenido multimedia sincronizado.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1048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1.2.8 Medio alternativo (grabado)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4"/>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una alternativa para los medios </a:t>
                      </a:r>
                      <a:r>
                        <a:rPr kumimoji="0" lang="es-ES" sz="14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tempodependientes</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tanto para todos los contenidos multimedia sincronizados grabados como para todos los medios de sólo vídeo grabado.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869833">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1.2.9 Sólo audio (en directo)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5"/>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una alternativa para los medios </a:t>
                      </a:r>
                      <a:r>
                        <a:rPr kumimoji="0" lang="es-ES" sz="14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tempodependientes</a:t>
                      </a:r>
                      <a:r>
                        <a:rPr kumimoji="0" lang="es-ES" sz="14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que presenta información equivalente para el contenido de sólo audio en directo.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 name="1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pic>
        <p:nvPicPr>
          <p:cNvPr id="10" name="Imagen 9"/>
          <p:cNvPicPr>
            <a:picLocks noChangeAspect="1"/>
          </p:cNvPicPr>
          <p:nvPr/>
        </p:nvPicPr>
        <p:blipFill>
          <a:blip r:embed="rId6"/>
          <a:stretch>
            <a:fillRect/>
          </a:stretch>
        </p:blipFill>
        <p:spPr>
          <a:xfrm>
            <a:off x="8296500" y="406432"/>
            <a:ext cx="1645990" cy="619918"/>
          </a:xfrm>
          <a:prstGeom prst="rect">
            <a:avLst/>
          </a:prstGeom>
        </p:spPr>
      </p:pic>
      <p:sp>
        <p:nvSpPr>
          <p:cNvPr id="11"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2548209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1588064057"/>
              </p:ext>
            </p:extLst>
          </p:nvPr>
        </p:nvGraphicFramePr>
        <p:xfrm>
          <a:off x="1738314" y="1988840"/>
          <a:ext cx="8605837" cy="3516535"/>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1.4 DISTINGUIBLE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177583">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1.4.6 Contraste (mejorado)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La presentación visual de texto e imágenes de texto tiene una relación de contraste de, al menos, 7:1, excepto en los siguientes casos: textos grandes, incidental, logotipos.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44016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1.4.7 Sonido de fondo bajo o ausente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Para el contenido de sólo audio grabado que (1) contiene habla en primer plano, (2) no es un CAPTCHA sonoro o un </a:t>
                      </a:r>
                      <a:r>
                        <a:rPr kumimoji="0" lang="es-ES" sz="1600" b="0" i="1"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audiologo</a:t>
                      </a: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 y (3) que no es una vocalización cuya intención principal es servir como expresión musical (como el canto o el rap), se cumple al menos uno de los siguientes casos: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Ningún sonido de fondo, los sonidos de fondo pueden ser apagados, los sonidos de fondo son 20 decibelios más bajos que el discurso en primer plano.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pic>
        <p:nvPicPr>
          <p:cNvPr id="7" name="Imagen 6"/>
          <p:cNvPicPr>
            <a:picLocks noChangeAspect="1"/>
          </p:cNvPicPr>
          <p:nvPr/>
        </p:nvPicPr>
        <p:blipFill>
          <a:blip r:embed="rId4"/>
          <a:stretch>
            <a:fillRect/>
          </a:stretch>
        </p:blipFill>
        <p:spPr>
          <a:xfrm>
            <a:off x="8296500" y="406432"/>
            <a:ext cx="1645990" cy="619918"/>
          </a:xfrm>
          <a:prstGeom prst="rect">
            <a:avLst/>
          </a:prstGeom>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9864976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524926266"/>
              </p:ext>
            </p:extLst>
          </p:nvPr>
        </p:nvGraphicFramePr>
        <p:xfrm>
          <a:off x="1738314" y="1988840"/>
          <a:ext cx="8605837" cy="4231656"/>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1.4 DISTINGUIBLE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177583">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1.4.8 Presentación visual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En la presentación visual de bloques de texto, se proporciona algún mecanismo para lograr lo siguiente: Los colores de fondo y primer plano pueden ser elegidos por el usuario, El ancho no es mayor de 80 caracteres o signos, El texto no está justificado, El espacio entre líneas es de, al menos, un espacio y medio dentro de los párrafos y el espacio entre párrafos es, al menos, 1.5 veces mayor que el espacio entre líneas, El texto se ajusta sin ayudas técnicas hasta un 200 por ciento de modo tal que no requiere un desplazamiento horizontal para leer una línea de texto en una ventana a pantalla completa.</a:t>
                      </a:r>
                    </a:p>
                    <a:p>
                      <a:pPr marL="0" marR="0" lvl="0" indent="0" algn="just" defTabSz="914400" rtl="0" eaLnBrk="0" fontAlgn="base" latinLnBrk="0" hangingPunct="0">
                        <a:lnSpc>
                          <a:spcPct val="100000"/>
                        </a:lnSpc>
                        <a:spcBef>
                          <a:spcPct val="20000"/>
                        </a:spcBef>
                        <a:spcAft>
                          <a:spcPct val="0"/>
                        </a:spcAft>
                        <a:buClrTx/>
                        <a:buSzTx/>
                        <a:buFont typeface="Arial" pitchFamily="34" charset="0"/>
                        <a:buNone/>
                        <a:tabLst/>
                      </a:pPr>
                      <a:endPar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16118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1.4.9 Imágenes de texto (sin excepciones)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Las imágenes de texto sólo se utilizan como simple decoración o cuando una forma de presentación particular del texto resulta esencial para la información transmitida.</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231425" y="1340768"/>
            <a:ext cx="2516651" cy="400110"/>
          </a:xfrm>
          <a:prstGeom prst="rect">
            <a:avLst/>
          </a:prstGeom>
          <a:noFill/>
        </p:spPr>
        <p:txBody>
          <a:bodyPr wrap="none" rtlCol="0">
            <a:spAutoFit/>
          </a:bodyPr>
          <a:lstStyle/>
          <a:p>
            <a:r>
              <a:rPr lang="es-ES" sz="2000" b="1" dirty="0">
                <a:latin typeface="+mj-lt"/>
              </a:rPr>
              <a:t>Principio 1. Perceptible</a:t>
            </a:r>
            <a:endParaRPr lang="en-US" sz="2000" b="1" dirty="0">
              <a:latin typeface="+mj-lt"/>
            </a:endParaRPr>
          </a:p>
        </p:txBody>
      </p:sp>
      <p:pic>
        <p:nvPicPr>
          <p:cNvPr id="7" name="Imagen 6"/>
          <p:cNvPicPr>
            <a:picLocks noChangeAspect="1"/>
          </p:cNvPicPr>
          <p:nvPr/>
        </p:nvPicPr>
        <p:blipFill>
          <a:blip r:embed="rId4"/>
          <a:stretch>
            <a:fillRect/>
          </a:stretch>
        </p:blipFill>
        <p:spPr>
          <a:xfrm>
            <a:off x="8296500" y="406432"/>
            <a:ext cx="1645990" cy="619918"/>
          </a:xfrm>
          <a:prstGeom prst="rect">
            <a:avLst/>
          </a:prstGeom>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31391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00914"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3825709370"/>
              </p:ext>
            </p:extLst>
          </p:nvPr>
        </p:nvGraphicFramePr>
        <p:xfrm>
          <a:off x="1738314" y="1988840"/>
          <a:ext cx="8605837" cy="1746033"/>
        </p:xfrm>
        <a:graphic>
          <a:graphicData uri="http://schemas.openxmlformats.org/drawingml/2006/table">
            <a:tbl>
              <a:tblPr/>
              <a:tblGrid>
                <a:gridCol w="8605837"/>
              </a:tblGrid>
              <a:tr h="4219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2.1 ACCESIBLE POR TECLADO</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32406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2.1.3 Teclado (sin excepciones)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Toda la funcionalidad del contenido se puede operar a través de una interfaz de teclado sin requerir una determinada velocidad en la pulsación de las teclas.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7" name="Imagen 6"/>
          <p:cNvPicPr>
            <a:picLocks noChangeAspect="1"/>
          </p:cNvPicPr>
          <p:nvPr/>
        </p:nvPicPr>
        <p:blipFill>
          <a:blip r:embed="rId3"/>
          <a:stretch>
            <a:fillRect/>
          </a:stretch>
        </p:blipFill>
        <p:spPr>
          <a:xfrm>
            <a:off x="8296500" y="406432"/>
            <a:ext cx="1645990" cy="619918"/>
          </a:xfrm>
          <a:prstGeom prst="rect">
            <a:avLst/>
          </a:prstGeom>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228319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3774362453"/>
              </p:ext>
            </p:extLst>
          </p:nvPr>
        </p:nvGraphicFramePr>
        <p:xfrm>
          <a:off x="1810644" y="1768351"/>
          <a:ext cx="8605837" cy="4040021"/>
        </p:xfrm>
        <a:graphic>
          <a:graphicData uri="http://schemas.openxmlformats.org/drawingml/2006/table">
            <a:tbl>
              <a:tblPr/>
              <a:tblGrid>
                <a:gridCol w="8605837"/>
              </a:tblGrid>
              <a:tr h="5692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2.2 TIEMPO SUFICIENTE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26401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2.2.3 Sin tiempo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El tiempo no es parte esencial del evento o actividad presentada por el contenido, exceptuando los multimedia sincronizados no interactivos y los eventos en tiempo real.</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96591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2.2.4 Interrupciones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El usuario puede postergar o suprimir las interrupciones, excepto cuando las interrupciones implican una emergencia.</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endPar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98911">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2.2.5 Re-autentificación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4"/>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Cuando expira una sesión autentificada, el usuario puede continuar la actividad sin pérdida de datos tras volver a identificarse.</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endPar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7" name="Imagen 6"/>
          <p:cNvPicPr>
            <a:picLocks noChangeAspect="1"/>
          </p:cNvPicPr>
          <p:nvPr/>
        </p:nvPicPr>
        <p:blipFill>
          <a:blip r:embed="rId5"/>
          <a:stretch>
            <a:fillRect/>
          </a:stretch>
        </p:blipFill>
        <p:spPr>
          <a:xfrm>
            <a:off x="8296500" y="406432"/>
            <a:ext cx="1645990" cy="619918"/>
          </a:xfrm>
          <a:prstGeom prst="rect">
            <a:avLst/>
          </a:prstGeom>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509476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850266407"/>
              </p:ext>
            </p:extLst>
          </p:nvPr>
        </p:nvGraphicFramePr>
        <p:xfrm>
          <a:off x="1738314" y="1988840"/>
          <a:ext cx="8605837" cy="1728192"/>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2.3 CONVULSIONES</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22413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2.3.2 Tres destellos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Las páginas web no contienen nada que destelle más de tres veces por segundo.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7" name="Imagen 6"/>
          <p:cNvPicPr>
            <a:picLocks noChangeAspect="1"/>
          </p:cNvPicPr>
          <p:nvPr/>
        </p:nvPicPr>
        <p:blipFill>
          <a:blip r:embed="rId3"/>
          <a:stretch>
            <a:fillRect/>
          </a:stretch>
        </p:blipFill>
        <p:spPr>
          <a:xfrm>
            <a:off x="8296500" y="406432"/>
            <a:ext cx="1645990" cy="619918"/>
          </a:xfrm>
          <a:prstGeom prst="rect">
            <a:avLst/>
          </a:prstGeom>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1721288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1175270557"/>
              </p:ext>
            </p:extLst>
          </p:nvPr>
        </p:nvGraphicFramePr>
        <p:xfrm>
          <a:off x="1738314" y="1916832"/>
          <a:ext cx="8605837" cy="3937990"/>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2.4 NAVEGABLE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93610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2.4.8 Ubicación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información acerca de la ubicación del usuario dentro de un conjunto de páginas web.</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15061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2.4.9 Propósito de los enlaces (sólo enlaces)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un mecanismo que permite identificar el propósito de cada enlace con sólo el texto del enlace, excepto cuando el propósito del enlace resultara ambiguo para los usuarios en general.</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15212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2.4.10 Encabezados de sección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4"/>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usan encabezados de sección para organizar el contenido</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Nota: Este criterio de conformidad se refiere al contenido propiamente dicho, no a los componentes de la interfaz de usuario. Los componentes de la interfaz de usuario se tratan en el Criterio de Conformidad 4.1.2.</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4502332" y="1340768"/>
            <a:ext cx="2305952" cy="400110"/>
          </a:xfrm>
          <a:prstGeom prst="rect">
            <a:avLst/>
          </a:prstGeom>
          <a:noFill/>
        </p:spPr>
        <p:txBody>
          <a:bodyPr wrap="none" rtlCol="0">
            <a:spAutoFit/>
          </a:bodyPr>
          <a:lstStyle/>
          <a:p>
            <a:r>
              <a:rPr lang="es-ES" sz="2000" b="1" dirty="0">
                <a:latin typeface="+mj-lt"/>
              </a:rPr>
              <a:t>Principio 2. Operable</a:t>
            </a:r>
            <a:endParaRPr lang="en-US" sz="2000" b="1" dirty="0">
              <a:latin typeface="+mj-lt"/>
            </a:endParaRPr>
          </a:p>
        </p:txBody>
      </p:sp>
      <p:pic>
        <p:nvPicPr>
          <p:cNvPr id="7" name="Imagen 6"/>
          <p:cNvPicPr>
            <a:picLocks noChangeAspect="1"/>
          </p:cNvPicPr>
          <p:nvPr/>
        </p:nvPicPr>
        <p:blipFill>
          <a:blip r:embed="rId5"/>
          <a:stretch>
            <a:fillRect/>
          </a:stretch>
        </p:blipFill>
        <p:spPr>
          <a:xfrm>
            <a:off x="8296500" y="406432"/>
            <a:ext cx="1645990" cy="619918"/>
          </a:xfrm>
          <a:prstGeom prst="rect">
            <a:avLst/>
          </a:prstGeom>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124904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1524000" y="16351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400" b="1">
                <a:solidFill>
                  <a:schemeClr val="bg1"/>
                </a:solidFill>
                <a:latin typeface="Verdana" pitchFamily="34" charset="0"/>
              </a:rPr>
              <a:t>Accesibilidad de contenidos Web: UNE 139803</a:t>
            </a:r>
          </a:p>
        </p:txBody>
      </p:sp>
      <p:sp>
        <p:nvSpPr>
          <p:cNvPr id="13317" name="5 Rectángulo"/>
          <p:cNvSpPr>
            <a:spLocks noChangeArrowheads="1"/>
          </p:cNvSpPr>
          <p:nvPr/>
        </p:nvSpPr>
        <p:spPr bwMode="auto">
          <a:xfrm>
            <a:off x="6096000" y="3284046"/>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s-ES" sz="1600" i="1" dirty="0">
                <a:solidFill>
                  <a:srgbClr val="C00000"/>
                </a:solidFill>
                <a:hlinkClick r:id="rId2"/>
              </a:rPr>
              <a:t>Disponible </a:t>
            </a:r>
            <a:r>
              <a:rPr lang="es-ES" sz="1600" i="1" dirty="0" smtClean="0">
                <a:solidFill>
                  <a:srgbClr val="C00000"/>
                </a:solidFill>
                <a:hlinkClick r:id="rId2"/>
              </a:rPr>
              <a:t>en el Observatorio de Accesibilidad del Gobierno de España</a:t>
            </a:r>
            <a:endParaRPr lang="es-ES" sz="1600" i="1" dirty="0" smtClean="0">
              <a:solidFill>
                <a:srgbClr val="C00000"/>
              </a:solidFill>
            </a:endParaRPr>
          </a:p>
        </p:txBody>
      </p:sp>
      <p:pic>
        <p:nvPicPr>
          <p:cNvPr id="13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836713"/>
            <a:ext cx="3960440" cy="57256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2923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4027690106"/>
              </p:ext>
            </p:extLst>
          </p:nvPr>
        </p:nvGraphicFramePr>
        <p:xfrm>
          <a:off x="1738314" y="1966860"/>
          <a:ext cx="8605837" cy="4781670"/>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3.1 LEGIBLE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07455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3.1.3 Palabras inusuales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un mecanismo para identificar las definiciones específicas de palabras o frases usadas de modo inusual o restringido, incluyendo expresiones idiomáticas y jerga.</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85000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3.1.4 Abreviaturas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un mecanismo para identificar la forma expandida o el significado de las abreviaturas.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224136">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3.1.5 Nivel de lectura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4"/>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Cuando un texto requiere un nivel de lectura más avanzado que el nivel mínimo de educación secundaria una vez que se han eliminado nombres propios y títulos, se proporciona un contenido suplementario o una versión que no requiere un nivel de lectura mayor a ese nivel educativo.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103262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3.1.6 Pronunciación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5"/>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un mecanismo para identificar la pronunciación específica de las palabras cuando el significado de esas palabras, dentro del contexto, resulta ambiguo si no se conoce su pronunciación.</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3902809" y="1340768"/>
            <a:ext cx="2773644" cy="400110"/>
          </a:xfrm>
          <a:prstGeom prst="rect">
            <a:avLst/>
          </a:prstGeom>
          <a:noFill/>
        </p:spPr>
        <p:txBody>
          <a:bodyPr wrap="none" rtlCol="0">
            <a:spAutoFit/>
          </a:bodyPr>
          <a:lstStyle/>
          <a:p>
            <a:r>
              <a:rPr lang="es-ES" sz="2000" b="1" dirty="0">
                <a:latin typeface="+mj-lt"/>
              </a:rPr>
              <a:t>Principio 3. Comprensible</a:t>
            </a:r>
            <a:endParaRPr lang="en-US" sz="2000" b="1" dirty="0">
              <a:latin typeface="+mj-lt"/>
            </a:endParaRPr>
          </a:p>
        </p:txBody>
      </p:sp>
      <p:pic>
        <p:nvPicPr>
          <p:cNvPr id="7" name="Imagen 6"/>
          <p:cNvPicPr>
            <a:picLocks noChangeAspect="1"/>
          </p:cNvPicPr>
          <p:nvPr/>
        </p:nvPicPr>
        <p:blipFill>
          <a:blip r:embed="rId6"/>
          <a:stretch>
            <a:fillRect/>
          </a:stretch>
        </p:blipFill>
        <p:spPr>
          <a:xfrm>
            <a:off x="8296500" y="406432"/>
            <a:ext cx="1645990" cy="619918"/>
          </a:xfrm>
          <a:prstGeom prst="rect">
            <a:avLst/>
          </a:prstGeom>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6293824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495803621"/>
              </p:ext>
            </p:extLst>
          </p:nvPr>
        </p:nvGraphicFramePr>
        <p:xfrm>
          <a:off x="1738314" y="1988840"/>
          <a:ext cx="8605837" cy="1512168"/>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3.2 PREDECIBLE</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100811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3.2.5  Cambios a petición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Los cambios en el contexto son iniciados únicamente a solicitud del usuario o se proporciona un mecanismo para detener tales cambios.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3902809" y="1340768"/>
            <a:ext cx="2773644" cy="400110"/>
          </a:xfrm>
          <a:prstGeom prst="rect">
            <a:avLst/>
          </a:prstGeom>
          <a:noFill/>
        </p:spPr>
        <p:txBody>
          <a:bodyPr wrap="none" rtlCol="0">
            <a:spAutoFit/>
          </a:bodyPr>
          <a:lstStyle/>
          <a:p>
            <a:r>
              <a:rPr lang="es-ES" sz="2000" b="1" dirty="0">
                <a:latin typeface="+mj-lt"/>
              </a:rPr>
              <a:t>Principio 3. Comprensible</a:t>
            </a:r>
            <a:endParaRPr lang="en-US" sz="2000" b="1" dirty="0">
              <a:latin typeface="+mj-lt"/>
            </a:endParaRPr>
          </a:p>
        </p:txBody>
      </p:sp>
      <p:pic>
        <p:nvPicPr>
          <p:cNvPr id="7" name="Imagen 6"/>
          <p:cNvPicPr>
            <a:picLocks noChangeAspect="1"/>
          </p:cNvPicPr>
          <p:nvPr/>
        </p:nvPicPr>
        <p:blipFill>
          <a:blip r:embed="rId3"/>
          <a:stretch>
            <a:fillRect/>
          </a:stretch>
        </p:blipFill>
        <p:spPr>
          <a:xfrm>
            <a:off x="8296500" y="406432"/>
            <a:ext cx="1645990" cy="619918"/>
          </a:xfrm>
          <a:prstGeom prst="rect">
            <a:avLst/>
          </a:prstGeom>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3647415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524000" y="1635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t>
            </a:r>
          </a:p>
        </p:txBody>
      </p:sp>
      <p:graphicFrame>
        <p:nvGraphicFramePr>
          <p:cNvPr id="71707" name="Group 27"/>
          <p:cNvGraphicFramePr>
            <a:graphicFrameLocks noGrp="1"/>
          </p:cNvGraphicFramePr>
          <p:nvPr>
            <p:extLst>
              <p:ext uri="{D42A27DB-BD31-4B8C-83A1-F6EECF244321}">
                <p14:modId xmlns:p14="http://schemas.microsoft.com/office/powerpoint/2010/main" val="2218322833"/>
              </p:ext>
            </p:extLst>
          </p:nvPr>
        </p:nvGraphicFramePr>
        <p:xfrm>
          <a:off x="1738314" y="1988840"/>
          <a:ext cx="8605837" cy="3549075"/>
        </p:xfrm>
        <a:graphic>
          <a:graphicData uri="http://schemas.openxmlformats.org/drawingml/2006/table">
            <a:tbl>
              <a:tblPr/>
              <a:tblGrid>
                <a:gridCol w="8605837"/>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800" b="1" i="0" u="none" strike="noStrike" cap="none" normalizeH="0" baseline="0" dirty="0" smtClean="0">
                        <a:ln>
                          <a:noFill/>
                        </a:ln>
                        <a:solidFill>
                          <a:schemeClr val="accent2"/>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PAUTA 3.3 ENTRADA DE DATOS ASISTIDA</a:t>
                      </a:r>
                      <a:endParaRPr kumimoji="0" lang="es-ES" sz="1800" b="0" i="0" u="none" strike="noStrike" cap="all" normalizeH="0" baseline="0" dirty="0" smtClean="0">
                        <a:ln>
                          <a:noFill/>
                        </a:ln>
                        <a:solidFill>
                          <a:schemeClr val="tx1"/>
                        </a:solidFill>
                        <a:effectLst/>
                        <a:latin typeface="Verdana" pitchFamily="34" charset="0"/>
                        <a:ea typeface="Verdana" pitchFamily="34" charset="0"/>
                        <a:cs typeface="Verdana"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r>
              <a:tr h="739701">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3.3.5 Ayuda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2"/>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Se proporciona ayuda dependiente del contexto.</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r h="230531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3.3.6 Prevención de errores (todos) [</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hlinkClick r:id="rId3"/>
                        </a:rPr>
                        <a:t>ejemplos</a:t>
                      </a:r>
                      <a:r>
                        <a:rPr kumimoji="0" lang="es-ES" sz="18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Para las páginas web que requieren al usuario el envío de información, se cumple al menos uno de los siguientes caso:</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Reversible: El envío es reversible.</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Revisado: Se verifica la información para detectar errores en la entrada de datos y se proporciona al usuario una oportunidad de corregirlos.</a:t>
                      </a:r>
                    </a:p>
                    <a:p>
                      <a:pPr marL="285750" marR="0" lvl="0" indent="-285750" algn="just" defTabSz="914400" rtl="0" eaLnBrk="0" fontAlgn="base" latinLnBrk="0" hangingPunct="0">
                        <a:lnSpc>
                          <a:spcPct val="100000"/>
                        </a:lnSpc>
                        <a:spcBef>
                          <a:spcPct val="20000"/>
                        </a:spcBef>
                        <a:spcAft>
                          <a:spcPct val="0"/>
                        </a:spcAft>
                        <a:buClrTx/>
                        <a:buSzTx/>
                        <a:buFont typeface="Arial" pitchFamily="34" charset="0"/>
                        <a:buChar char="•"/>
                        <a:tabLst/>
                      </a:pPr>
                      <a:r>
                        <a:rPr kumimoji="0" lang="es-ES" sz="1600" b="0" i="1" u="none" strike="noStrike" cap="none" normalizeH="0" baseline="0" dirty="0" smtClean="0">
                          <a:ln>
                            <a:noFill/>
                          </a:ln>
                          <a:solidFill>
                            <a:schemeClr val="tx1"/>
                          </a:solidFill>
                          <a:effectLst/>
                          <a:latin typeface="Verdana" pitchFamily="34" charset="0"/>
                          <a:ea typeface="Verdana" pitchFamily="34" charset="0"/>
                          <a:cs typeface="Verdana" pitchFamily="34" charset="0"/>
                        </a:rPr>
                        <a:t>Confirmado: Se proporciona un mecanismo para revisar, confirmar y corregir la información antes de finalizar el envío de los datos.</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3F9FA"/>
                    </a:solidFill>
                  </a:tcPr>
                </a:tc>
              </a:tr>
            </a:tbl>
          </a:graphicData>
        </a:graphic>
      </p:graphicFrame>
      <p:sp>
        <p:nvSpPr>
          <p:cNvPr id="20" name="19 CuadroTexto"/>
          <p:cNvSpPr txBox="1"/>
          <p:nvPr/>
        </p:nvSpPr>
        <p:spPr>
          <a:xfrm>
            <a:off x="3902809" y="1340768"/>
            <a:ext cx="2773644" cy="400110"/>
          </a:xfrm>
          <a:prstGeom prst="rect">
            <a:avLst/>
          </a:prstGeom>
          <a:noFill/>
        </p:spPr>
        <p:txBody>
          <a:bodyPr wrap="none" rtlCol="0">
            <a:spAutoFit/>
          </a:bodyPr>
          <a:lstStyle/>
          <a:p>
            <a:r>
              <a:rPr lang="es-ES" sz="2000" b="1" dirty="0">
                <a:latin typeface="+mj-lt"/>
              </a:rPr>
              <a:t>Principio 3. Comprensible</a:t>
            </a:r>
            <a:endParaRPr lang="en-US" sz="2000" b="1" dirty="0">
              <a:latin typeface="+mj-lt"/>
            </a:endParaRPr>
          </a:p>
        </p:txBody>
      </p:sp>
      <p:pic>
        <p:nvPicPr>
          <p:cNvPr id="7" name="Imagen 6"/>
          <p:cNvPicPr>
            <a:picLocks noChangeAspect="1"/>
          </p:cNvPicPr>
          <p:nvPr/>
        </p:nvPicPr>
        <p:blipFill>
          <a:blip r:embed="rId4"/>
          <a:stretch>
            <a:fillRect/>
          </a:stretch>
        </p:blipFill>
        <p:spPr>
          <a:xfrm>
            <a:off x="8296500" y="406432"/>
            <a:ext cx="1645990" cy="619918"/>
          </a:xfrm>
          <a:prstGeom prst="rect">
            <a:avLst/>
          </a:prstGeom>
        </p:spPr>
      </p:pic>
      <p:sp>
        <p:nvSpPr>
          <p:cNvPr id="8"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AAA (Criterios de Conformidad)  </a:t>
            </a:r>
            <a:endParaRPr lang="es-ES" sz="2800" b="1" dirty="0">
              <a:latin typeface="Arial Narrow" pitchFamily="34" charset="0"/>
            </a:endParaRPr>
          </a:p>
        </p:txBody>
      </p:sp>
    </p:spTree>
    <p:extLst>
      <p:ext uri="{BB962C8B-B14F-4D97-AF65-F5344CB8AC3E}">
        <p14:creationId xmlns:p14="http://schemas.microsoft.com/office/powerpoint/2010/main" val="4017574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524000" y="16351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400" b="1" dirty="0">
                <a:solidFill>
                  <a:schemeClr val="bg1"/>
                </a:solidFill>
                <a:latin typeface="Verdana" pitchFamily="34" charset="0"/>
              </a:rPr>
              <a:t>Accesibilidad de contenidos Web: UNE 139803</a:t>
            </a:r>
          </a:p>
        </p:txBody>
      </p:sp>
      <p:sp>
        <p:nvSpPr>
          <p:cNvPr id="17411" name="8 Rectángulo"/>
          <p:cNvSpPr>
            <a:spLocks noChangeArrowheads="1"/>
          </p:cNvSpPr>
          <p:nvPr/>
        </p:nvSpPr>
        <p:spPr bwMode="auto">
          <a:xfrm>
            <a:off x="349623" y="332656"/>
            <a:ext cx="114031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s-ES" sz="2800" b="1" dirty="0">
                <a:latin typeface="Arial Narrow" pitchFamily="34" charset="0"/>
              </a:rPr>
              <a:t>Organización de WCAG </a:t>
            </a:r>
            <a:r>
              <a:rPr lang="es-ES" sz="2800" b="1" dirty="0" smtClean="0">
                <a:latin typeface="Arial Narrow" pitchFamily="34" charset="0"/>
              </a:rPr>
              <a:t>2.0 (principios, pautas, criterios, técnicas y fallos)</a:t>
            </a:r>
            <a:endParaRPr lang="es-ES" sz="2800" b="1" i="1" dirty="0">
              <a:solidFill>
                <a:srgbClr val="C00000"/>
              </a:solidFill>
              <a:latin typeface="Arial Narrow" pitchFamily="34" charset="0"/>
            </a:endParaRPr>
          </a:p>
        </p:txBody>
      </p:sp>
      <p:sp>
        <p:nvSpPr>
          <p:cNvPr id="17412" name="1 Marcador de contenido"/>
          <p:cNvSpPr>
            <a:spLocks noGrp="1"/>
          </p:cNvSpPr>
          <p:nvPr>
            <p:ph idx="1"/>
          </p:nvPr>
        </p:nvSpPr>
        <p:spPr>
          <a:xfrm>
            <a:off x="1881189" y="950664"/>
            <a:ext cx="8501062" cy="5907336"/>
          </a:xfrm>
        </p:spPr>
        <p:txBody>
          <a:bodyPr>
            <a:normAutofit fontScale="77500" lnSpcReduction="20000"/>
          </a:bodyPr>
          <a:lstStyle/>
          <a:p>
            <a:pPr marL="514350" indent="-514350">
              <a:lnSpc>
                <a:spcPct val="120000"/>
              </a:lnSpc>
              <a:spcAft>
                <a:spcPts val="600"/>
              </a:spcAft>
            </a:pPr>
            <a:r>
              <a:rPr lang="es-ES" sz="2200" dirty="0">
                <a:solidFill>
                  <a:schemeClr val="tx1"/>
                </a:solidFill>
                <a:cs typeface="Arial" charset="0"/>
              </a:rPr>
              <a:t>Establece </a:t>
            </a:r>
            <a:r>
              <a:rPr lang="es-ES" sz="2200" cap="all" dirty="0">
                <a:solidFill>
                  <a:schemeClr val="tx1"/>
                </a:solidFill>
                <a:cs typeface="Arial" charset="0"/>
              </a:rPr>
              <a:t>principios (4)</a:t>
            </a:r>
            <a:r>
              <a:rPr lang="es-ES" sz="2400" cap="all" dirty="0">
                <a:solidFill>
                  <a:schemeClr val="tx1"/>
                </a:solidFill>
                <a:cs typeface="Arial" charset="0"/>
              </a:rPr>
              <a:t/>
            </a:r>
            <a:br>
              <a:rPr lang="es-ES" sz="2400" cap="all" dirty="0">
                <a:solidFill>
                  <a:schemeClr val="tx1"/>
                </a:solidFill>
                <a:cs typeface="Arial" charset="0"/>
              </a:rPr>
            </a:br>
            <a:r>
              <a:rPr lang="es-ES" sz="1600" i="1" cap="all" dirty="0">
                <a:solidFill>
                  <a:schemeClr val="tx1"/>
                </a:solidFill>
                <a:cs typeface="Arial" charset="0"/>
              </a:rPr>
              <a:t>[</a:t>
            </a:r>
            <a:r>
              <a:rPr lang="es-ES" sz="1600" i="1" dirty="0">
                <a:solidFill>
                  <a:schemeClr val="tx1"/>
                </a:solidFill>
                <a:cs typeface="Arial" charset="0"/>
              </a:rPr>
              <a:t>Numerados como: 1, .., 4]</a:t>
            </a:r>
          </a:p>
          <a:p>
            <a:pPr marL="914400" lvl="1" indent="-514350">
              <a:lnSpc>
                <a:spcPct val="120000"/>
              </a:lnSpc>
              <a:spcAft>
                <a:spcPts val="600"/>
              </a:spcAft>
            </a:pPr>
            <a:r>
              <a:rPr lang="es-ES" sz="2000" dirty="0">
                <a:cs typeface="Arial" charset="0"/>
              </a:rPr>
              <a:t>Los principios se descomponen en PAUTAS (12)</a:t>
            </a:r>
            <a:br>
              <a:rPr lang="es-ES" sz="2000" dirty="0">
                <a:cs typeface="Arial" charset="0"/>
              </a:rPr>
            </a:br>
            <a:r>
              <a:rPr lang="es-ES" sz="1600" i="1" dirty="0">
                <a:cs typeface="Arial" charset="0"/>
              </a:rPr>
              <a:t>[Numeradas como 1.1, 1.2, .., 4.1]</a:t>
            </a:r>
          </a:p>
          <a:p>
            <a:pPr marL="1314450" lvl="2" indent="-514350">
              <a:lnSpc>
                <a:spcPct val="120000"/>
              </a:lnSpc>
              <a:spcAft>
                <a:spcPts val="600"/>
              </a:spcAft>
            </a:pPr>
            <a:r>
              <a:rPr lang="es-ES" sz="1600" dirty="0">
                <a:cs typeface="Arial" charset="0"/>
              </a:rPr>
              <a:t>Las pautas se descomponen en CRITERIOS DE CONFORMIDAD (61)</a:t>
            </a:r>
            <a:br>
              <a:rPr lang="es-ES" sz="1600" dirty="0">
                <a:cs typeface="Arial" charset="0"/>
              </a:rPr>
            </a:br>
            <a:r>
              <a:rPr lang="es-ES" sz="1600" i="1" dirty="0">
                <a:cs typeface="Arial" charset="0"/>
              </a:rPr>
              <a:t>[Numerados como 1.1.1, 1.1.2, .., 4.1.2]</a:t>
            </a:r>
          </a:p>
          <a:p>
            <a:pPr marL="1520825" lvl="3" indent="-263525">
              <a:lnSpc>
                <a:spcPct val="120000"/>
              </a:lnSpc>
              <a:spcBef>
                <a:spcPts val="600"/>
              </a:spcBef>
              <a:spcAft>
                <a:spcPts val="600"/>
              </a:spcAft>
            </a:pPr>
            <a:r>
              <a:rPr lang="es-ES" sz="1400" dirty="0">
                <a:cs typeface="Arial" charset="0"/>
              </a:rPr>
              <a:t>Para los criterios de conformidad se recomiendan </a:t>
            </a:r>
            <a:r>
              <a:rPr lang="es-ES" sz="1400" dirty="0">
                <a:cs typeface="Arial" charset="0"/>
                <a:hlinkClick r:id="rId2"/>
              </a:rPr>
              <a:t>TÉCNICAS</a:t>
            </a:r>
            <a:r>
              <a:rPr lang="es-ES" sz="1400" dirty="0">
                <a:cs typeface="Arial" charset="0"/>
              </a:rPr>
              <a:t/>
            </a:r>
            <a:br>
              <a:rPr lang="es-ES" sz="1400" dirty="0">
                <a:cs typeface="Arial" charset="0"/>
              </a:rPr>
            </a:br>
            <a:r>
              <a:rPr lang="es-ES" sz="1400" i="1" dirty="0">
                <a:cs typeface="Arial" charset="0"/>
              </a:rPr>
              <a:t>Numeradas como </a:t>
            </a:r>
          </a:p>
          <a:p>
            <a:pPr marL="1971675" lvl="4" indent="-257175">
              <a:lnSpc>
                <a:spcPct val="120000"/>
              </a:lnSpc>
              <a:spcBef>
                <a:spcPts val="0"/>
              </a:spcBef>
              <a:spcAft>
                <a:spcPts val="600"/>
              </a:spcAft>
            </a:pPr>
            <a:r>
              <a:rPr lang="es-ES" sz="1400" i="1" dirty="0">
                <a:cs typeface="Arial" charset="0"/>
              </a:rPr>
              <a:t>Técnicas generales: G1, G2, .., G203</a:t>
            </a:r>
          </a:p>
          <a:p>
            <a:pPr marL="1971675" lvl="4" indent="-257175">
              <a:lnSpc>
                <a:spcPct val="120000"/>
              </a:lnSpc>
              <a:spcBef>
                <a:spcPts val="0"/>
              </a:spcBef>
              <a:spcAft>
                <a:spcPts val="600"/>
              </a:spcAft>
            </a:pPr>
            <a:r>
              <a:rPr lang="es-ES" sz="1400" i="1" dirty="0">
                <a:cs typeface="Arial" charset="0"/>
              </a:rPr>
              <a:t>Técnicas sobre HTML: H2, H2, .., H94</a:t>
            </a:r>
          </a:p>
          <a:p>
            <a:pPr marL="1971675" lvl="4" indent="-257175">
              <a:lnSpc>
                <a:spcPct val="120000"/>
              </a:lnSpc>
              <a:spcBef>
                <a:spcPts val="0"/>
              </a:spcBef>
              <a:spcAft>
                <a:spcPts val="600"/>
              </a:spcAft>
            </a:pPr>
            <a:r>
              <a:rPr lang="es-ES" sz="1400" i="1" dirty="0">
                <a:cs typeface="Arial" charset="0"/>
              </a:rPr>
              <a:t>Técnicas sobre CSS: C6, C7, .., C30</a:t>
            </a:r>
          </a:p>
          <a:p>
            <a:pPr marL="1971675" lvl="4" indent="-257175">
              <a:lnSpc>
                <a:spcPct val="120000"/>
              </a:lnSpc>
              <a:spcBef>
                <a:spcPts val="0"/>
              </a:spcBef>
              <a:spcAft>
                <a:spcPts val="600"/>
              </a:spcAft>
            </a:pPr>
            <a:r>
              <a:rPr lang="es-ES" sz="1400" i="1" dirty="0">
                <a:cs typeface="Arial" charset="0"/>
              </a:rPr>
              <a:t>Técnicas sobre scripting en la parte cliente: SCR1, SCR2, .., SCR37</a:t>
            </a:r>
          </a:p>
          <a:p>
            <a:pPr marL="1971675" lvl="4" indent="-257175">
              <a:lnSpc>
                <a:spcPct val="120000"/>
              </a:lnSpc>
              <a:spcBef>
                <a:spcPts val="0"/>
              </a:spcBef>
              <a:spcAft>
                <a:spcPts val="600"/>
              </a:spcAft>
            </a:pPr>
            <a:r>
              <a:rPr lang="es-ES" sz="1400" i="1" dirty="0">
                <a:cs typeface="Arial" charset="0"/>
              </a:rPr>
              <a:t>Técnicas sobre scripting en la parte servidor: SVR1, SVR2, .., SVR5</a:t>
            </a:r>
          </a:p>
          <a:p>
            <a:pPr marL="1971675" lvl="4" indent="-257175">
              <a:lnSpc>
                <a:spcPct val="120000"/>
              </a:lnSpc>
              <a:spcBef>
                <a:spcPts val="0"/>
              </a:spcBef>
              <a:spcAft>
                <a:spcPts val="600"/>
              </a:spcAft>
            </a:pPr>
            <a:r>
              <a:rPr lang="es-ES" sz="1400" i="1" dirty="0">
                <a:cs typeface="Arial" charset="0"/>
              </a:rPr>
              <a:t>Técnicas sobre SMIL: SM1, SM2, .., SM14</a:t>
            </a:r>
          </a:p>
          <a:p>
            <a:pPr marL="1971675" lvl="4" indent="-257175">
              <a:lnSpc>
                <a:spcPct val="120000"/>
              </a:lnSpc>
              <a:spcBef>
                <a:spcPts val="0"/>
              </a:spcBef>
              <a:spcAft>
                <a:spcPts val="600"/>
              </a:spcAft>
            </a:pPr>
            <a:r>
              <a:rPr lang="es-ES" sz="1400" i="1" dirty="0">
                <a:cs typeface="Arial" charset="0"/>
              </a:rPr>
              <a:t>Técnicas sobre texto plano: T1, T2, T3</a:t>
            </a:r>
          </a:p>
          <a:p>
            <a:pPr marL="1971675" lvl="4" indent="-257175">
              <a:lnSpc>
                <a:spcPct val="120000"/>
              </a:lnSpc>
              <a:spcBef>
                <a:spcPts val="0"/>
              </a:spcBef>
              <a:spcAft>
                <a:spcPts val="600"/>
              </a:spcAft>
            </a:pPr>
            <a:r>
              <a:rPr lang="es-ES" sz="1400" i="1" dirty="0">
                <a:cs typeface="Arial" charset="0"/>
              </a:rPr>
              <a:t>Técnicas sobre ARIA: ARIA1, .., ARIA19</a:t>
            </a:r>
          </a:p>
          <a:p>
            <a:pPr marL="1971675" lvl="4" indent="-257175">
              <a:lnSpc>
                <a:spcPct val="120000"/>
              </a:lnSpc>
              <a:spcBef>
                <a:spcPts val="0"/>
              </a:spcBef>
              <a:spcAft>
                <a:spcPts val="600"/>
              </a:spcAft>
            </a:pPr>
            <a:r>
              <a:rPr lang="es-ES" sz="1400" i="1" dirty="0">
                <a:cs typeface="Arial" charset="0"/>
              </a:rPr>
              <a:t>Técnicas sobre Flash: FLASH1, FLASH2, .., FLASH36</a:t>
            </a:r>
          </a:p>
          <a:p>
            <a:pPr marL="1971675" lvl="4" indent="-257175">
              <a:lnSpc>
                <a:spcPct val="120000"/>
              </a:lnSpc>
              <a:spcBef>
                <a:spcPts val="0"/>
              </a:spcBef>
              <a:spcAft>
                <a:spcPts val="600"/>
              </a:spcAft>
            </a:pPr>
            <a:r>
              <a:rPr lang="es-ES" sz="1400" i="1" dirty="0">
                <a:cs typeface="Arial" charset="0"/>
              </a:rPr>
              <a:t>Técnicas sobre Silverlight: SL1, SL2, .., SL35</a:t>
            </a:r>
          </a:p>
          <a:p>
            <a:pPr marL="1971675" lvl="4" indent="-257175">
              <a:lnSpc>
                <a:spcPct val="120000"/>
              </a:lnSpc>
              <a:spcBef>
                <a:spcPts val="0"/>
              </a:spcBef>
              <a:spcAft>
                <a:spcPts val="600"/>
              </a:spcAft>
            </a:pPr>
            <a:r>
              <a:rPr lang="es-ES" sz="1400" i="1" dirty="0">
                <a:cs typeface="Arial" charset="0"/>
              </a:rPr>
              <a:t>Técnicas sobre PDF: PDF1, PDF2, .., PDF23</a:t>
            </a:r>
          </a:p>
          <a:p>
            <a:pPr marL="1514475" lvl="3" indent="-257175">
              <a:lnSpc>
                <a:spcPct val="120000"/>
              </a:lnSpc>
              <a:spcBef>
                <a:spcPts val="0"/>
              </a:spcBef>
              <a:spcAft>
                <a:spcPts val="600"/>
              </a:spcAft>
            </a:pPr>
            <a:r>
              <a:rPr lang="es-ES" sz="1400" dirty="0">
                <a:cs typeface="Arial" charset="0"/>
              </a:rPr>
              <a:t>Para los criterios de conformidad se describen FALLOS COMUNES</a:t>
            </a:r>
            <a:br>
              <a:rPr lang="es-ES" sz="1400" dirty="0">
                <a:cs typeface="Arial" charset="0"/>
              </a:rPr>
            </a:br>
            <a:r>
              <a:rPr lang="es-ES" sz="1400" dirty="0">
                <a:cs typeface="Arial" charset="0"/>
              </a:rPr>
              <a:t>[</a:t>
            </a:r>
            <a:r>
              <a:rPr lang="es-ES" sz="1400" i="1" dirty="0">
                <a:cs typeface="Arial" charset="0"/>
              </a:rPr>
              <a:t>Numerados como F1, F2, .., F92] </a:t>
            </a:r>
            <a:r>
              <a:rPr lang="es-ES" sz="1200" dirty="0">
                <a:cs typeface="Arial" charset="0"/>
              </a:rPr>
              <a:t>	</a:t>
            </a:r>
            <a:endParaRPr lang="es-ES" sz="1200" dirty="0" smtClean="0">
              <a:cs typeface="Arial" charset="0"/>
            </a:endParaRPr>
          </a:p>
          <a:p>
            <a:pPr marL="1257300" lvl="3" indent="0">
              <a:spcBef>
                <a:spcPts val="0"/>
              </a:spcBef>
              <a:spcAft>
                <a:spcPct val="0"/>
              </a:spcAft>
              <a:buNone/>
            </a:pPr>
            <a:endParaRPr lang="es-ES" sz="1200" dirty="0">
              <a:cs typeface="Arial" charset="0"/>
            </a:endParaRPr>
          </a:p>
        </p:txBody>
      </p:sp>
    </p:spTree>
    <p:extLst>
      <p:ext uri="{BB962C8B-B14F-4D97-AF65-F5344CB8AC3E}">
        <p14:creationId xmlns:p14="http://schemas.microsoft.com/office/powerpoint/2010/main" val="125134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524000" y="16351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400" b="1" dirty="0">
                <a:solidFill>
                  <a:schemeClr val="bg1"/>
                </a:solidFill>
                <a:latin typeface="Verdana" pitchFamily="34" charset="0"/>
              </a:rPr>
              <a:t>Accesibilidad de contenidos Web: UNE 139803</a:t>
            </a:r>
          </a:p>
        </p:txBody>
      </p:sp>
      <p:sp>
        <p:nvSpPr>
          <p:cNvPr id="17411" name="8 Rectángulo"/>
          <p:cNvSpPr>
            <a:spLocks noChangeArrowheads="1"/>
          </p:cNvSpPr>
          <p:nvPr/>
        </p:nvSpPr>
        <p:spPr bwMode="auto">
          <a:xfrm>
            <a:off x="1881188" y="260648"/>
            <a:ext cx="79295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s-ES" sz="2800" b="1" dirty="0">
                <a:latin typeface="Arial Narrow" pitchFamily="34" charset="0"/>
              </a:rPr>
              <a:t>Organización de WCAG </a:t>
            </a:r>
            <a:r>
              <a:rPr lang="es-ES" sz="2800" b="1" dirty="0" smtClean="0">
                <a:latin typeface="Arial Narrow" pitchFamily="34" charset="0"/>
              </a:rPr>
              <a:t>2.0 (requisitos)</a:t>
            </a:r>
            <a:endParaRPr lang="es-ES" sz="2800" b="1" i="1" dirty="0">
              <a:solidFill>
                <a:srgbClr val="C00000"/>
              </a:solidFill>
              <a:latin typeface="Arial Narrow" pitchFamily="34" charset="0"/>
            </a:endParaRPr>
          </a:p>
        </p:txBody>
      </p:sp>
      <p:sp>
        <p:nvSpPr>
          <p:cNvPr id="17412" name="1 Marcador de contenido"/>
          <p:cNvSpPr>
            <a:spLocks noGrp="1"/>
          </p:cNvSpPr>
          <p:nvPr>
            <p:ph idx="1"/>
          </p:nvPr>
        </p:nvSpPr>
        <p:spPr>
          <a:xfrm>
            <a:off x="1881189" y="878657"/>
            <a:ext cx="8501062" cy="5184576"/>
          </a:xfrm>
        </p:spPr>
        <p:txBody>
          <a:bodyPr>
            <a:normAutofit/>
          </a:bodyPr>
          <a:lstStyle/>
          <a:p>
            <a:pPr marL="0" indent="0">
              <a:spcAft>
                <a:spcPct val="0"/>
              </a:spcAft>
              <a:buNone/>
            </a:pPr>
            <a:r>
              <a:rPr lang="es-ES" sz="1800" dirty="0">
                <a:solidFill>
                  <a:schemeClr val="tx1"/>
                </a:solidFill>
                <a:cs typeface="Arial" charset="0"/>
              </a:rPr>
              <a:t>Establece 5 REQUISITOS DE CONFORMIDAD de obligado cumplimiento:</a:t>
            </a:r>
          </a:p>
          <a:p>
            <a:pPr marL="457200" indent="-457200">
              <a:spcAft>
                <a:spcPct val="0"/>
              </a:spcAft>
              <a:buFont typeface="+mj-lt"/>
              <a:buAutoNum type="arabicPeriod"/>
            </a:pPr>
            <a:r>
              <a:rPr lang="es-ES" sz="1600" dirty="0">
                <a:solidFill>
                  <a:schemeClr val="tx1"/>
                </a:solidFill>
                <a:cs typeface="Arial" charset="0"/>
              </a:rPr>
              <a:t>Nivel de conformidad: Para lograr conformidad con el Nivel A, AA o AAA, la página web satisface todos los Criterios de Conformidad del nivel, o proporciona una versión alternativa conforme al nivel.</a:t>
            </a:r>
          </a:p>
          <a:p>
            <a:pPr marL="457200" indent="-457200">
              <a:spcAft>
                <a:spcPct val="0"/>
              </a:spcAft>
              <a:buFont typeface="+mj-lt"/>
              <a:buAutoNum type="arabicPeriod"/>
            </a:pPr>
            <a:r>
              <a:rPr lang="es-ES" sz="1600" dirty="0">
                <a:solidFill>
                  <a:schemeClr val="tx1"/>
                </a:solidFill>
                <a:cs typeface="Arial" charset="0"/>
              </a:rPr>
              <a:t>Páginas completas: El nivel de conformidad se aplica a páginas web completas, y no se puede alcanzar si se excluye una parte de la página.</a:t>
            </a:r>
          </a:p>
          <a:p>
            <a:pPr marL="457200" indent="-457200">
              <a:spcAft>
                <a:spcPct val="0"/>
              </a:spcAft>
              <a:buFont typeface="+mj-lt"/>
              <a:buAutoNum type="arabicPeriod"/>
            </a:pPr>
            <a:r>
              <a:rPr lang="es-ES" sz="1600" dirty="0">
                <a:solidFill>
                  <a:schemeClr val="tx1"/>
                </a:solidFill>
                <a:cs typeface="Arial" charset="0"/>
              </a:rPr>
              <a:t>Procesos completos: Cuando una página web es parte de una serie de páginas web que presentan un proceso, todas las páginas en ese proceso deben ser conformes con el nivel especificado o uno superior.</a:t>
            </a:r>
          </a:p>
          <a:p>
            <a:pPr marL="457200" indent="-457200">
              <a:spcAft>
                <a:spcPct val="0"/>
              </a:spcAft>
              <a:buFont typeface="+mj-lt"/>
              <a:buAutoNum type="arabicPeriod"/>
            </a:pPr>
            <a:r>
              <a:rPr lang="es-ES" sz="1600" dirty="0">
                <a:solidFill>
                  <a:schemeClr val="tx1"/>
                </a:solidFill>
                <a:cs typeface="Arial" charset="0"/>
              </a:rPr>
              <a:t>Uso de tecnologías exclusivamente según métodos que sean compatibles con la accesibilidad: Para satisfacer los criterios de conformidad sólo se depende de aquellos usos de las tecnologías que sean compatibles con la accesibilidad. </a:t>
            </a:r>
          </a:p>
          <a:p>
            <a:pPr marL="457200" indent="-457200">
              <a:spcAft>
                <a:spcPct val="0"/>
              </a:spcAft>
              <a:buFont typeface="+mj-lt"/>
              <a:buAutoNum type="arabicPeriod"/>
            </a:pPr>
            <a:r>
              <a:rPr lang="es-ES" sz="1600" dirty="0">
                <a:solidFill>
                  <a:schemeClr val="tx1"/>
                </a:solidFill>
                <a:cs typeface="Arial" charset="0"/>
              </a:rPr>
              <a:t>Sin interferencia: Si las tecnologías se usan de una forma que no es compatible con la accesibilidad, o está usada de una forma que no cumple los requisitos de conformidad, no debe impedir a los usuarios acceder al contenido del resto de la página.</a:t>
            </a:r>
          </a:p>
          <a:p>
            <a:pPr marL="457200" indent="-457200">
              <a:spcAft>
                <a:spcPct val="0"/>
              </a:spcAft>
              <a:buFont typeface="+mj-lt"/>
              <a:buAutoNum type="arabicPeriod"/>
            </a:pPr>
            <a:endParaRPr lang="es-ES" sz="1600" dirty="0">
              <a:cs typeface="Arial" charset="0"/>
            </a:endParaRPr>
          </a:p>
          <a:p>
            <a:pPr marL="457200" indent="-457200">
              <a:spcAft>
                <a:spcPct val="0"/>
              </a:spcAft>
              <a:buFont typeface="+mj-lt"/>
              <a:buAutoNum type="arabicPeriod"/>
            </a:pPr>
            <a:endParaRPr lang="es-ES" sz="1600" dirty="0">
              <a:cs typeface="Arial" charset="0"/>
            </a:endParaRPr>
          </a:p>
          <a:p>
            <a:pPr marL="534988" lvl="1" indent="-134938">
              <a:spcAft>
                <a:spcPct val="0"/>
              </a:spcAft>
            </a:pPr>
            <a:endParaRPr lang="es-ES" sz="1600" i="1" dirty="0">
              <a:cs typeface="Arial" charset="0"/>
            </a:endParaRPr>
          </a:p>
          <a:p>
            <a:pPr marL="1514475" lvl="3" indent="-257175">
              <a:spcBef>
                <a:spcPts val="0"/>
              </a:spcBef>
              <a:spcAft>
                <a:spcPct val="0"/>
              </a:spcAft>
            </a:pPr>
            <a:endParaRPr lang="es-ES" sz="1600" i="1" dirty="0">
              <a:cs typeface="Arial" charset="0"/>
            </a:endParaRPr>
          </a:p>
          <a:p>
            <a:pPr marL="1257300" lvl="3" indent="0">
              <a:spcAft>
                <a:spcPct val="0"/>
              </a:spcAft>
              <a:buNone/>
            </a:pPr>
            <a:endParaRPr lang="es-ES" sz="1600" dirty="0">
              <a:cs typeface="Arial" charset="0"/>
            </a:endParaRPr>
          </a:p>
          <a:p>
            <a:pPr marL="1314450" lvl="2" indent="-514350">
              <a:spcAft>
                <a:spcPct val="0"/>
              </a:spcAft>
            </a:pPr>
            <a:endParaRPr lang="es-ES" sz="1600" dirty="0">
              <a:cs typeface="Arial" charset="0"/>
            </a:endParaRPr>
          </a:p>
        </p:txBody>
      </p:sp>
    </p:spTree>
    <p:extLst>
      <p:ext uri="{BB962C8B-B14F-4D97-AF65-F5344CB8AC3E}">
        <p14:creationId xmlns:p14="http://schemas.microsoft.com/office/powerpoint/2010/main" val="2154576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8 Rectángulo"/>
          <p:cNvSpPr>
            <a:spLocks noChangeArrowheads="1"/>
          </p:cNvSpPr>
          <p:nvPr/>
        </p:nvSpPr>
        <p:spPr bwMode="auto">
          <a:xfrm>
            <a:off x="1881188" y="67463"/>
            <a:ext cx="7929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s-ES" sz="2400" b="1" dirty="0">
                <a:latin typeface="Arial Narrow" pitchFamily="34" charset="0"/>
              </a:rPr>
              <a:t>Organización de WCAG </a:t>
            </a:r>
            <a:r>
              <a:rPr lang="es-ES" sz="2400" b="1" dirty="0" smtClean="0">
                <a:latin typeface="Arial Narrow" pitchFamily="34" charset="0"/>
              </a:rPr>
              <a:t>2.0: </a:t>
            </a:r>
          </a:p>
          <a:p>
            <a:pPr algn="ctr"/>
            <a:r>
              <a:rPr lang="es-ES" sz="2400" b="1" dirty="0" smtClean="0">
                <a:latin typeface="Arial Narrow" pitchFamily="34" charset="0"/>
              </a:rPr>
              <a:t>4 Principios y 12 Pautas (</a:t>
            </a:r>
            <a:r>
              <a:rPr lang="es-ES" sz="2400" b="1" dirty="0" err="1" smtClean="0">
                <a:latin typeface="Arial Narrow" pitchFamily="34" charset="0"/>
              </a:rPr>
              <a:t>Guidelines</a:t>
            </a:r>
            <a:r>
              <a:rPr lang="es-ES" sz="2400" b="1" dirty="0" smtClean="0">
                <a:latin typeface="Arial Narrow" pitchFamily="34" charset="0"/>
              </a:rPr>
              <a:t>)</a:t>
            </a:r>
            <a:endParaRPr lang="es-ES" sz="2400" b="1" i="1" dirty="0">
              <a:solidFill>
                <a:srgbClr val="C00000"/>
              </a:solidFill>
              <a:latin typeface="Arial Narrow" pitchFamily="34" charset="0"/>
            </a:endParaRPr>
          </a:p>
        </p:txBody>
      </p:sp>
      <p:sp>
        <p:nvSpPr>
          <p:cNvPr id="17412" name="1 Marcador de contenido"/>
          <p:cNvSpPr>
            <a:spLocks noGrp="1"/>
          </p:cNvSpPr>
          <p:nvPr>
            <p:ph idx="1"/>
          </p:nvPr>
        </p:nvSpPr>
        <p:spPr>
          <a:xfrm>
            <a:off x="437882" y="1084720"/>
            <a:ext cx="11410681" cy="6140330"/>
          </a:xfrm>
        </p:spPr>
        <p:txBody>
          <a:bodyPr>
            <a:normAutofit fontScale="47500" lnSpcReduction="20000"/>
          </a:bodyPr>
          <a:lstStyle/>
          <a:p>
            <a:pPr marL="0" indent="0">
              <a:lnSpc>
                <a:spcPct val="120000"/>
              </a:lnSpc>
              <a:spcBef>
                <a:spcPts val="0"/>
              </a:spcBef>
              <a:spcAft>
                <a:spcPts val="600"/>
              </a:spcAft>
              <a:buNone/>
            </a:pPr>
            <a:r>
              <a:rPr lang="es-ES" dirty="0" smtClean="0">
                <a:hlinkClick r:id="rId2"/>
              </a:rPr>
              <a:t>1 </a:t>
            </a:r>
            <a:r>
              <a:rPr lang="es-ES" dirty="0">
                <a:hlinkClick r:id="rId2"/>
              </a:rPr>
              <a:t>Perceptibilidad</a:t>
            </a:r>
            <a:endParaRPr lang="es-ES" dirty="0"/>
          </a:p>
          <a:p>
            <a:pPr lvl="1">
              <a:lnSpc>
                <a:spcPct val="120000"/>
              </a:lnSpc>
              <a:spcBef>
                <a:spcPts val="0"/>
              </a:spcBef>
              <a:spcAft>
                <a:spcPts val="600"/>
              </a:spcAft>
            </a:pPr>
            <a:r>
              <a:rPr lang="es-ES" dirty="0"/>
              <a:t>1.1 </a:t>
            </a:r>
            <a:r>
              <a:rPr lang="es-ES" dirty="0">
                <a:hlinkClick r:id="rId3"/>
              </a:rPr>
              <a:t>Proporcione alternativas textuales para todo contenido no textual, de manera que pueda modificarse para ajustarse a las necesidades de las personas, como por ejemplo en una letra mayor, braille, voz, símbolos o un lenguaje más simple.</a:t>
            </a:r>
            <a:endParaRPr lang="es-ES" dirty="0"/>
          </a:p>
          <a:p>
            <a:pPr lvl="1">
              <a:lnSpc>
                <a:spcPct val="120000"/>
              </a:lnSpc>
              <a:spcBef>
                <a:spcPts val="0"/>
              </a:spcBef>
              <a:spcAft>
                <a:spcPts val="600"/>
              </a:spcAft>
            </a:pPr>
            <a:r>
              <a:rPr lang="es-ES" dirty="0"/>
              <a:t>1.2 </a:t>
            </a:r>
            <a:r>
              <a:rPr lang="es-ES" dirty="0">
                <a:hlinkClick r:id="rId4"/>
              </a:rPr>
              <a:t>Proporcione alternativas sincronizadas para contenidos multimedia sincronizados dependientes del tiempo.</a:t>
            </a:r>
            <a:endParaRPr lang="es-ES" dirty="0"/>
          </a:p>
          <a:p>
            <a:pPr lvl="1">
              <a:lnSpc>
                <a:spcPct val="120000"/>
              </a:lnSpc>
              <a:spcBef>
                <a:spcPts val="0"/>
              </a:spcBef>
              <a:spcAft>
                <a:spcPts val="600"/>
              </a:spcAft>
            </a:pPr>
            <a:r>
              <a:rPr lang="es-ES" dirty="0"/>
              <a:t>1.3 </a:t>
            </a:r>
            <a:r>
              <a:rPr lang="es-ES" dirty="0">
                <a:hlinkClick r:id="rId5"/>
              </a:rPr>
              <a:t>Cree contenidos que puedan presentarse de diversas maneras (como por ejemplo una composición más simple) sin </a:t>
            </a:r>
            <a:r>
              <a:rPr lang="es-ES" dirty="0" err="1">
                <a:hlinkClick r:id="rId5"/>
              </a:rPr>
              <a:t>pérder</a:t>
            </a:r>
            <a:r>
              <a:rPr lang="es-ES" dirty="0">
                <a:hlinkClick r:id="rId5"/>
              </a:rPr>
              <a:t> la información ni su estructura.</a:t>
            </a:r>
            <a:endParaRPr lang="es-ES" dirty="0"/>
          </a:p>
          <a:p>
            <a:pPr lvl="1">
              <a:lnSpc>
                <a:spcPct val="120000"/>
              </a:lnSpc>
              <a:spcBef>
                <a:spcPts val="0"/>
              </a:spcBef>
              <a:spcAft>
                <a:spcPts val="600"/>
              </a:spcAft>
            </a:pPr>
            <a:r>
              <a:rPr lang="es-ES" dirty="0"/>
              <a:t>1.4 </a:t>
            </a:r>
            <a:r>
              <a:rPr lang="es-ES" dirty="0">
                <a:hlinkClick r:id="rId6"/>
              </a:rPr>
              <a:t>Haga más fácil para los usuarios ver y </a:t>
            </a:r>
            <a:r>
              <a:rPr lang="es-ES" dirty="0" err="1">
                <a:hlinkClick r:id="rId6"/>
              </a:rPr>
              <a:t>oir</a:t>
            </a:r>
            <a:r>
              <a:rPr lang="es-ES" dirty="0">
                <a:hlinkClick r:id="rId6"/>
              </a:rPr>
              <a:t> el contenido, incluyendo la separación entre primer plano y fondo. </a:t>
            </a:r>
            <a:endParaRPr lang="es-ES" dirty="0"/>
          </a:p>
          <a:p>
            <a:pPr marL="0" indent="0">
              <a:lnSpc>
                <a:spcPct val="120000"/>
              </a:lnSpc>
              <a:spcBef>
                <a:spcPts val="0"/>
              </a:spcBef>
              <a:spcAft>
                <a:spcPts val="600"/>
              </a:spcAft>
              <a:buNone/>
            </a:pPr>
            <a:r>
              <a:rPr lang="es-ES" dirty="0">
                <a:hlinkClick r:id="rId7"/>
              </a:rPr>
              <a:t>2 </a:t>
            </a:r>
            <a:r>
              <a:rPr lang="es-ES" dirty="0" err="1">
                <a:hlinkClick r:id="rId7"/>
              </a:rPr>
              <a:t>Operabilidad</a:t>
            </a:r>
            <a:endParaRPr lang="es-ES" dirty="0"/>
          </a:p>
          <a:p>
            <a:pPr lvl="1">
              <a:lnSpc>
                <a:spcPct val="120000"/>
              </a:lnSpc>
              <a:spcBef>
                <a:spcPts val="0"/>
              </a:spcBef>
              <a:spcAft>
                <a:spcPts val="600"/>
              </a:spcAft>
            </a:pPr>
            <a:r>
              <a:rPr lang="es-ES" dirty="0"/>
              <a:t>2.1 </a:t>
            </a:r>
            <a:r>
              <a:rPr lang="es-ES" dirty="0">
                <a:hlinkClick r:id="rId8"/>
              </a:rPr>
              <a:t>Haga que toda funcionalidad esté disponible a través del teclado. </a:t>
            </a:r>
            <a:endParaRPr lang="es-ES" dirty="0"/>
          </a:p>
          <a:p>
            <a:pPr lvl="1">
              <a:lnSpc>
                <a:spcPct val="120000"/>
              </a:lnSpc>
              <a:spcBef>
                <a:spcPts val="0"/>
              </a:spcBef>
              <a:spcAft>
                <a:spcPts val="600"/>
              </a:spcAft>
            </a:pPr>
            <a:r>
              <a:rPr lang="es-ES" dirty="0"/>
              <a:t>2.2 </a:t>
            </a:r>
            <a:r>
              <a:rPr lang="es-ES" dirty="0">
                <a:hlinkClick r:id="rId9"/>
              </a:rPr>
              <a:t>Proporcione a los usuarios con discapacidades el tiempo suficiente para leer y usar un contenido. </a:t>
            </a:r>
            <a:endParaRPr lang="es-ES" dirty="0"/>
          </a:p>
          <a:p>
            <a:pPr lvl="1">
              <a:lnSpc>
                <a:spcPct val="120000"/>
              </a:lnSpc>
              <a:spcBef>
                <a:spcPts val="0"/>
              </a:spcBef>
              <a:spcAft>
                <a:spcPts val="600"/>
              </a:spcAft>
            </a:pPr>
            <a:r>
              <a:rPr lang="es-ES" dirty="0"/>
              <a:t>2.3 </a:t>
            </a:r>
            <a:r>
              <a:rPr lang="es-ES" dirty="0">
                <a:hlinkClick r:id="rId10"/>
              </a:rPr>
              <a:t>No diseñe un contenido de manera que se sepa que puede causar ataques.</a:t>
            </a:r>
            <a:endParaRPr lang="es-ES" dirty="0"/>
          </a:p>
          <a:p>
            <a:pPr lvl="1">
              <a:lnSpc>
                <a:spcPct val="120000"/>
              </a:lnSpc>
              <a:spcBef>
                <a:spcPts val="0"/>
              </a:spcBef>
              <a:spcAft>
                <a:spcPts val="600"/>
              </a:spcAft>
            </a:pPr>
            <a:r>
              <a:rPr lang="es-ES" dirty="0"/>
              <a:t>2.4 </a:t>
            </a:r>
            <a:r>
              <a:rPr lang="es-ES" dirty="0">
                <a:hlinkClick r:id="rId11"/>
              </a:rPr>
              <a:t>Proporcione medios que sirvan de ayuda a los usuarios con discapacidades a la hora de navegar, localizar contenido y determinar dónde se encuentran. </a:t>
            </a:r>
            <a:endParaRPr lang="es-ES" dirty="0"/>
          </a:p>
          <a:p>
            <a:pPr marL="0" indent="0">
              <a:lnSpc>
                <a:spcPct val="120000"/>
              </a:lnSpc>
              <a:spcBef>
                <a:spcPts val="0"/>
              </a:spcBef>
              <a:spcAft>
                <a:spcPts val="600"/>
              </a:spcAft>
              <a:buNone/>
            </a:pPr>
            <a:r>
              <a:rPr lang="es-ES" dirty="0">
                <a:hlinkClick r:id="rId12"/>
              </a:rPr>
              <a:t>3 Comprensibilidad</a:t>
            </a:r>
            <a:endParaRPr lang="es-ES" dirty="0"/>
          </a:p>
          <a:p>
            <a:pPr lvl="1">
              <a:lnSpc>
                <a:spcPct val="120000"/>
              </a:lnSpc>
              <a:spcBef>
                <a:spcPts val="0"/>
              </a:spcBef>
              <a:spcAft>
                <a:spcPts val="600"/>
              </a:spcAft>
            </a:pPr>
            <a:r>
              <a:rPr lang="es-ES" dirty="0"/>
              <a:t>3.1 </a:t>
            </a:r>
            <a:r>
              <a:rPr lang="es-ES" dirty="0">
                <a:hlinkClick r:id="rId13"/>
              </a:rPr>
              <a:t>Haga el contenido textual legible y comprensible. </a:t>
            </a:r>
            <a:endParaRPr lang="es-ES" dirty="0"/>
          </a:p>
          <a:p>
            <a:pPr lvl="1">
              <a:lnSpc>
                <a:spcPct val="120000"/>
              </a:lnSpc>
              <a:spcBef>
                <a:spcPts val="0"/>
              </a:spcBef>
              <a:spcAft>
                <a:spcPts val="600"/>
              </a:spcAft>
            </a:pPr>
            <a:r>
              <a:rPr lang="es-ES" dirty="0"/>
              <a:t>3.2 </a:t>
            </a:r>
            <a:r>
              <a:rPr lang="es-ES" dirty="0">
                <a:hlinkClick r:id="rId14"/>
              </a:rPr>
              <a:t>Cree páginas web cuya apariencia y </a:t>
            </a:r>
            <a:r>
              <a:rPr lang="es-ES" dirty="0" err="1">
                <a:hlinkClick r:id="rId14"/>
              </a:rPr>
              <a:t>operabilidad</a:t>
            </a:r>
            <a:r>
              <a:rPr lang="es-ES" dirty="0">
                <a:hlinkClick r:id="rId14"/>
              </a:rPr>
              <a:t> sean predecibles. </a:t>
            </a:r>
            <a:endParaRPr lang="es-ES" dirty="0"/>
          </a:p>
          <a:p>
            <a:pPr lvl="1">
              <a:lnSpc>
                <a:spcPct val="120000"/>
              </a:lnSpc>
              <a:spcBef>
                <a:spcPts val="0"/>
              </a:spcBef>
              <a:spcAft>
                <a:spcPts val="600"/>
              </a:spcAft>
            </a:pPr>
            <a:r>
              <a:rPr lang="es-ES" dirty="0"/>
              <a:t>3.3 </a:t>
            </a:r>
            <a:r>
              <a:rPr lang="es-ES" dirty="0">
                <a:hlinkClick r:id="rId15"/>
              </a:rPr>
              <a:t>Ayude a los usuarios a evitar y corregir errores. </a:t>
            </a:r>
            <a:endParaRPr lang="es-ES" dirty="0"/>
          </a:p>
          <a:p>
            <a:pPr marL="0" indent="0">
              <a:lnSpc>
                <a:spcPct val="120000"/>
              </a:lnSpc>
              <a:spcBef>
                <a:spcPts val="0"/>
              </a:spcBef>
              <a:spcAft>
                <a:spcPts val="600"/>
              </a:spcAft>
              <a:buNone/>
            </a:pPr>
            <a:r>
              <a:rPr lang="es-ES" dirty="0">
                <a:hlinkClick r:id="rId16"/>
              </a:rPr>
              <a:t>4 Robustez</a:t>
            </a:r>
            <a:endParaRPr lang="es-ES" dirty="0"/>
          </a:p>
          <a:p>
            <a:pPr lvl="1">
              <a:lnSpc>
                <a:spcPct val="120000"/>
              </a:lnSpc>
              <a:spcBef>
                <a:spcPts val="0"/>
              </a:spcBef>
              <a:spcAft>
                <a:spcPts val="600"/>
              </a:spcAft>
            </a:pPr>
            <a:r>
              <a:rPr lang="es-ES" dirty="0"/>
              <a:t>4.1 </a:t>
            </a:r>
            <a:r>
              <a:rPr lang="es-ES" dirty="0">
                <a:hlinkClick r:id="rId17"/>
              </a:rPr>
              <a:t>Maximice la compatibilidad con agentes de usuario actuales y futuros, incluyendo tecnologías </a:t>
            </a:r>
            <a:r>
              <a:rPr lang="es-ES" dirty="0" err="1">
                <a:hlinkClick r:id="rId17"/>
              </a:rPr>
              <a:t>asistivas</a:t>
            </a:r>
            <a:r>
              <a:rPr lang="es-ES" dirty="0" smtClean="0">
                <a:hlinkClick r:id="rId17"/>
              </a:rPr>
              <a:t>.</a:t>
            </a:r>
            <a:endParaRPr lang="es-ES" sz="1600" dirty="0">
              <a:cs typeface="Arial" charset="0"/>
            </a:endParaRPr>
          </a:p>
        </p:txBody>
      </p:sp>
    </p:spTree>
    <p:extLst>
      <p:ext uri="{BB962C8B-B14F-4D97-AF65-F5344CB8AC3E}">
        <p14:creationId xmlns:p14="http://schemas.microsoft.com/office/powerpoint/2010/main" val="1668699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524000" y="16351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400" b="1">
                <a:solidFill>
                  <a:schemeClr val="bg1"/>
                </a:solidFill>
                <a:latin typeface="Verdana" pitchFamily="34" charset="0"/>
              </a:rPr>
              <a:t>Accesibilidad de contenidos Web: UNE 139803</a:t>
            </a:r>
          </a:p>
        </p:txBody>
      </p:sp>
      <p:sp>
        <p:nvSpPr>
          <p:cNvPr id="17411" name="8 Rectángulo"/>
          <p:cNvSpPr>
            <a:spLocks noChangeArrowheads="1"/>
          </p:cNvSpPr>
          <p:nvPr/>
        </p:nvSpPr>
        <p:spPr bwMode="auto">
          <a:xfrm>
            <a:off x="1881188" y="622074"/>
            <a:ext cx="83912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s-ES" sz="2800" b="1" dirty="0">
                <a:latin typeface="Arial Narrow" pitchFamily="34" charset="0"/>
              </a:rPr>
              <a:t>Documentación de referencia para </a:t>
            </a:r>
            <a:r>
              <a:rPr lang="es-ES" sz="2800" b="1" dirty="0" smtClean="0">
                <a:latin typeface="Arial Narrow" pitchFamily="34" charset="0"/>
              </a:rPr>
              <a:t>WCAG </a:t>
            </a:r>
            <a:r>
              <a:rPr lang="es-ES" sz="2800" b="1" dirty="0">
                <a:latin typeface="Arial Narrow" pitchFamily="34" charset="0"/>
              </a:rPr>
              <a:t>2.0</a:t>
            </a:r>
          </a:p>
        </p:txBody>
      </p:sp>
      <p:sp>
        <p:nvSpPr>
          <p:cNvPr id="17412" name="1 Marcador de contenido"/>
          <p:cNvSpPr>
            <a:spLocks noGrp="1"/>
          </p:cNvSpPr>
          <p:nvPr>
            <p:ph idx="1"/>
          </p:nvPr>
        </p:nvSpPr>
        <p:spPr>
          <a:xfrm>
            <a:off x="2024064" y="1456107"/>
            <a:ext cx="8358187" cy="4857750"/>
          </a:xfrm>
        </p:spPr>
        <p:txBody>
          <a:bodyPr>
            <a:normAutofit lnSpcReduction="10000"/>
          </a:bodyPr>
          <a:lstStyle/>
          <a:p>
            <a:pPr marL="514350" indent="-514350">
              <a:lnSpc>
                <a:spcPct val="120000"/>
              </a:lnSpc>
              <a:spcAft>
                <a:spcPct val="0"/>
              </a:spcAft>
            </a:pPr>
            <a:r>
              <a:rPr lang="es-ES" sz="2400" dirty="0">
                <a:cs typeface="Arial" charset="0"/>
                <a:hlinkClick r:id="rId2"/>
              </a:rPr>
              <a:t>Pautas de Accesibilidad para el Contenido Web (WCAG) 2.0</a:t>
            </a:r>
            <a:endParaRPr lang="es-ES" sz="2400" dirty="0">
              <a:cs typeface="Arial" charset="0"/>
            </a:endParaRPr>
          </a:p>
          <a:p>
            <a:pPr marL="514350" indent="-514350">
              <a:lnSpc>
                <a:spcPct val="120000"/>
              </a:lnSpc>
              <a:spcAft>
                <a:spcPct val="0"/>
              </a:spcAft>
            </a:pPr>
            <a:r>
              <a:rPr lang="es-ES" sz="2400" dirty="0">
                <a:cs typeface="Arial" charset="0"/>
                <a:hlinkClick r:id="rId3"/>
              </a:rPr>
              <a:t>Comprender las WCAG 2.0</a:t>
            </a:r>
            <a:endParaRPr lang="es-ES" sz="2400" dirty="0">
              <a:cs typeface="Arial" charset="0"/>
            </a:endParaRPr>
          </a:p>
          <a:p>
            <a:pPr marL="514350" indent="-514350">
              <a:lnSpc>
                <a:spcPct val="120000"/>
              </a:lnSpc>
              <a:spcAft>
                <a:spcPct val="0"/>
              </a:spcAft>
            </a:pPr>
            <a:r>
              <a:rPr lang="en-US" sz="2400" dirty="0">
                <a:cs typeface="Arial" charset="0"/>
                <a:hlinkClick r:id="rId4"/>
              </a:rPr>
              <a:t>How to Meet WCAG 2.0</a:t>
            </a:r>
            <a:endParaRPr lang="en-US" sz="2400" dirty="0">
              <a:cs typeface="Arial" charset="0"/>
            </a:endParaRPr>
          </a:p>
          <a:p>
            <a:pPr marL="514350" indent="-514350">
              <a:lnSpc>
                <a:spcPct val="120000"/>
              </a:lnSpc>
              <a:spcAft>
                <a:spcPct val="0"/>
              </a:spcAft>
            </a:pPr>
            <a:r>
              <a:rPr lang="en-US" sz="2400" dirty="0">
                <a:cs typeface="Arial" charset="0"/>
                <a:hlinkClick r:id="rId5"/>
              </a:rPr>
              <a:t>Techniques for WCAG 2.0</a:t>
            </a:r>
            <a:endParaRPr lang="en-US" sz="2400" dirty="0">
              <a:cs typeface="Arial" charset="0"/>
            </a:endParaRPr>
          </a:p>
          <a:p>
            <a:pPr marL="514350" indent="-514350">
              <a:lnSpc>
                <a:spcPct val="120000"/>
              </a:lnSpc>
              <a:spcAft>
                <a:spcPct val="0"/>
              </a:spcAft>
            </a:pPr>
            <a:r>
              <a:rPr lang="en-US" sz="2400" dirty="0">
                <a:cs typeface="Arial" charset="0"/>
                <a:hlinkClick r:id="rId6"/>
              </a:rPr>
              <a:t>Improving a Web site using Web Content Accessibility Guidelines (WCAG) 2.0 (DEMO)</a:t>
            </a:r>
            <a:endParaRPr lang="en-US" sz="2400" dirty="0">
              <a:cs typeface="Arial" charset="0"/>
            </a:endParaRPr>
          </a:p>
          <a:p>
            <a:pPr marL="514350" indent="-514350">
              <a:lnSpc>
                <a:spcPct val="120000"/>
              </a:lnSpc>
              <a:spcAft>
                <a:spcPct val="0"/>
              </a:spcAft>
            </a:pPr>
            <a:r>
              <a:rPr lang="es-ES" sz="2400" dirty="0">
                <a:cs typeface="Arial" charset="0"/>
                <a:hlinkClick r:id="rId7"/>
              </a:rPr>
              <a:t>Sito web oficial de la Web </a:t>
            </a:r>
            <a:r>
              <a:rPr lang="es-ES" sz="2400" dirty="0" err="1">
                <a:cs typeface="Arial" charset="0"/>
                <a:hlinkClick r:id="rId7"/>
              </a:rPr>
              <a:t>Accessibility</a:t>
            </a:r>
            <a:r>
              <a:rPr lang="es-ES" sz="2400" dirty="0">
                <a:cs typeface="Arial" charset="0"/>
                <a:hlinkClick r:id="rId7"/>
              </a:rPr>
              <a:t> </a:t>
            </a:r>
            <a:r>
              <a:rPr lang="es-ES" sz="2400" dirty="0" err="1">
                <a:cs typeface="Arial" charset="0"/>
                <a:hlinkClick r:id="rId7"/>
              </a:rPr>
              <a:t>Initiative</a:t>
            </a:r>
            <a:r>
              <a:rPr lang="es-ES" sz="2400" dirty="0">
                <a:cs typeface="Arial" charset="0"/>
                <a:hlinkClick r:id="rId7"/>
              </a:rPr>
              <a:t> (WAI) del </a:t>
            </a:r>
            <a:r>
              <a:rPr lang="es-ES" sz="2400" dirty="0" err="1">
                <a:cs typeface="Arial" charset="0"/>
                <a:hlinkClick r:id="rId7"/>
              </a:rPr>
              <a:t>World</a:t>
            </a:r>
            <a:r>
              <a:rPr lang="es-ES" sz="2400" dirty="0">
                <a:cs typeface="Arial" charset="0"/>
                <a:hlinkClick r:id="rId7"/>
              </a:rPr>
              <a:t> Wide Web </a:t>
            </a:r>
            <a:r>
              <a:rPr lang="es-ES" sz="2400" dirty="0" err="1" smtClean="0">
                <a:cs typeface="Arial" charset="0"/>
                <a:hlinkClick r:id="rId7"/>
              </a:rPr>
              <a:t>Consortium</a:t>
            </a:r>
            <a:endParaRPr lang="en-US" sz="2400" dirty="0">
              <a:cs typeface="Arial" charset="0"/>
            </a:endParaRPr>
          </a:p>
        </p:txBody>
      </p:sp>
    </p:spTree>
    <p:extLst>
      <p:ext uri="{BB962C8B-B14F-4D97-AF65-F5344CB8AC3E}">
        <p14:creationId xmlns:p14="http://schemas.microsoft.com/office/powerpoint/2010/main" val="874519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1524000" y="163514"/>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ENOR Fontana ND Semibold" pitchFamily="34" charset="0"/>
                <a:cs typeface="Arial" charset="0"/>
              </a:defRPr>
            </a:lvl1pPr>
            <a:lvl2pPr marL="742950" indent="-285750" eaLnBrk="0" hangingPunct="0">
              <a:defRPr sz="3200">
                <a:solidFill>
                  <a:schemeClr val="tx1"/>
                </a:solidFill>
                <a:latin typeface="AENOR Fontana ND Semibold" pitchFamily="34" charset="0"/>
                <a:cs typeface="Arial" charset="0"/>
              </a:defRPr>
            </a:lvl2pPr>
            <a:lvl3pPr marL="1143000" indent="-228600" eaLnBrk="0" hangingPunct="0">
              <a:defRPr sz="3200">
                <a:solidFill>
                  <a:schemeClr val="tx1"/>
                </a:solidFill>
                <a:latin typeface="AENOR Fontana ND Semibold" pitchFamily="34" charset="0"/>
                <a:cs typeface="Arial" charset="0"/>
              </a:defRPr>
            </a:lvl3pPr>
            <a:lvl4pPr marL="1600200" indent="-228600" eaLnBrk="0" hangingPunct="0">
              <a:defRPr sz="3200">
                <a:solidFill>
                  <a:schemeClr val="tx1"/>
                </a:solidFill>
                <a:latin typeface="AENOR Fontana ND Semibold" pitchFamily="34" charset="0"/>
                <a:cs typeface="Arial" charset="0"/>
              </a:defRPr>
            </a:lvl4pPr>
            <a:lvl5pPr marL="2057400" indent="-228600" eaLnBrk="0" hangingPunct="0">
              <a:defRPr sz="3200">
                <a:solidFill>
                  <a:schemeClr val="tx1"/>
                </a:solidFill>
                <a:latin typeface="AENOR Fontana ND Semibold" pitchFamily="34" charset="0"/>
                <a:cs typeface="Arial" charset="0"/>
              </a:defRPr>
            </a:lvl5pPr>
            <a:lvl6pPr marL="2514600" indent="-228600" algn="r" eaLnBrk="0" fontAlgn="base" hangingPunct="0">
              <a:spcBef>
                <a:spcPct val="0"/>
              </a:spcBef>
              <a:spcAft>
                <a:spcPct val="0"/>
              </a:spcAft>
              <a:defRPr sz="3200">
                <a:solidFill>
                  <a:schemeClr val="tx1"/>
                </a:solidFill>
                <a:latin typeface="AENOR Fontana ND Semibold" pitchFamily="34" charset="0"/>
                <a:cs typeface="Arial" charset="0"/>
              </a:defRPr>
            </a:lvl6pPr>
            <a:lvl7pPr marL="2971800" indent="-228600" algn="r" eaLnBrk="0" fontAlgn="base" hangingPunct="0">
              <a:spcBef>
                <a:spcPct val="0"/>
              </a:spcBef>
              <a:spcAft>
                <a:spcPct val="0"/>
              </a:spcAft>
              <a:defRPr sz="3200">
                <a:solidFill>
                  <a:schemeClr val="tx1"/>
                </a:solidFill>
                <a:latin typeface="AENOR Fontana ND Semibold" pitchFamily="34" charset="0"/>
                <a:cs typeface="Arial" charset="0"/>
              </a:defRPr>
            </a:lvl7pPr>
            <a:lvl8pPr marL="3429000" indent="-228600" algn="r" eaLnBrk="0" fontAlgn="base" hangingPunct="0">
              <a:spcBef>
                <a:spcPct val="0"/>
              </a:spcBef>
              <a:spcAft>
                <a:spcPct val="0"/>
              </a:spcAft>
              <a:defRPr sz="3200">
                <a:solidFill>
                  <a:schemeClr val="tx1"/>
                </a:solidFill>
                <a:latin typeface="AENOR Fontana ND Semibold" pitchFamily="34" charset="0"/>
                <a:cs typeface="Arial" charset="0"/>
              </a:defRPr>
            </a:lvl8pPr>
            <a:lvl9pPr marL="3886200" indent="-228600" algn="r" eaLnBrk="0" fontAlgn="base" hangingPunct="0">
              <a:spcBef>
                <a:spcPct val="0"/>
              </a:spcBef>
              <a:spcAft>
                <a:spcPct val="0"/>
              </a:spcAft>
              <a:defRPr sz="3200">
                <a:solidFill>
                  <a:schemeClr val="tx1"/>
                </a:solidFill>
                <a:latin typeface="AENOR Fontana ND Semibold" pitchFamily="34" charset="0"/>
                <a:cs typeface="Arial" charset="0"/>
              </a:defRPr>
            </a:lvl9pPr>
          </a:lstStyle>
          <a:p>
            <a:pPr algn="ctr" eaLnBrk="1" hangingPunct="1">
              <a:spcBef>
                <a:spcPct val="50000"/>
              </a:spcBef>
            </a:pPr>
            <a:r>
              <a:rPr lang="is-IS" sz="2800" b="1" dirty="0">
                <a:solidFill>
                  <a:schemeClr val="bg1"/>
                </a:solidFill>
                <a:latin typeface="Verdana" pitchFamily="34" charset="0"/>
              </a:rPr>
              <a:t>WCAG 2.0: NIVEL AA</a:t>
            </a:r>
          </a:p>
        </p:txBody>
      </p:sp>
      <p:sp>
        <p:nvSpPr>
          <p:cNvPr id="6" name="1 Marcador de contenido"/>
          <p:cNvSpPr>
            <a:spLocks noGrp="1"/>
          </p:cNvSpPr>
          <p:nvPr>
            <p:ph idx="1"/>
          </p:nvPr>
        </p:nvSpPr>
        <p:spPr>
          <a:xfrm>
            <a:off x="2095500" y="2000250"/>
            <a:ext cx="8001000" cy="4857750"/>
          </a:xfrm>
        </p:spPr>
        <p:txBody>
          <a:bodyPr/>
          <a:lstStyle/>
          <a:p>
            <a:pPr marL="0" indent="0">
              <a:spcAft>
                <a:spcPct val="0"/>
              </a:spcAft>
              <a:buNone/>
              <a:defRPr/>
            </a:pPr>
            <a:r>
              <a:rPr lang="es-ES" sz="2400" dirty="0">
                <a:cs typeface="Arial" charset="0"/>
              </a:rPr>
              <a:t>Deben cumplirse </a:t>
            </a:r>
            <a:r>
              <a:rPr lang="es-ES" sz="2400" dirty="0" smtClean="0">
                <a:cs typeface="Arial" charset="0"/>
              </a:rPr>
              <a:t>25 </a:t>
            </a:r>
            <a:r>
              <a:rPr lang="es-ES" sz="2400" dirty="0">
                <a:cs typeface="Arial" charset="0"/>
              </a:rPr>
              <a:t>criterios de </a:t>
            </a:r>
            <a:r>
              <a:rPr lang="es-ES" sz="2400" dirty="0" smtClean="0">
                <a:cs typeface="Arial" charset="0"/>
              </a:rPr>
              <a:t>Conformidad</a:t>
            </a:r>
            <a:endParaRPr lang="es-ES" sz="2000" dirty="0">
              <a:cs typeface="Arial" charset="0"/>
            </a:endParaRPr>
          </a:p>
          <a:p>
            <a:pPr marL="914400" lvl="1" indent="-514350">
              <a:spcAft>
                <a:spcPct val="0"/>
              </a:spcAft>
              <a:defRPr/>
            </a:pPr>
            <a:r>
              <a:rPr lang="es-ES" sz="1800" dirty="0">
                <a:cs typeface="Arial" charset="0"/>
              </a:rPr>
              <a:t>Principio 1. Perceptible </a:t>
            </a:r>
            <a:r>
              <a:rPr lang="es-ES" sz="1800" dirty="0" smtClean="0">
                <a:cs typeface="Arial" charset="0"/>
              </a:rPr>
              <a:t>(9)</a:t>
            </a:r>
            <a:endParaRPr lang="es-ES" sz="1800" dirty="0">
              <a:cs typeface="Arial" charset="0"/>
            </a:endParaRPr>
          </a:p>
          <a:p>
            <a:pPr marL="914400" lvl="1" indent="-514350">
              <a:spcAft>
                <a:spcPct val="0"/>
              </a:spcAft>
              <a:defRPr/>
            </a:pPr>
            <a:r>
              <a:rPr lang="es-ES" sz="1800" dirty="0">
                <a:cs typeface="Arial" charset="0"/>
              </a:rPr>
              <a:t>Principio 2. Operable </a:t>
            </a:r>
            <a:r>
              <a:rPr lang="es-ES" sz="1800" dirty="0" smtClean="0">
                <a:cs typeface="Arial" charset="0"/>
              </a:rPr>
              <a:t>(9)</a:t>
            </a:r>
            <a:endParaRPr lang="es-ES" sz="1800" dirty="0">
              <a:cs typeface="Arial" charset="0"/>
            </a:endParaRPr>
          </a:p>
          <a:p>
            <a:pPr marL="914400" lvl="1" indent="-514350">
              <a:spcAft>
                <a:spcPct val="0"/>
              </a:spcAft>
              <a:defRPr/>
            </a:pPr>
            <a:r>
              <a:rPr lang="es-ES" sz="1800" dirty="0">
                <a:cs typeface="Arial" charset="0"/>
              </a:rPr>
              <a:t>Principio 3. Comprensible (5)</a:t>
            </a:r>
          </a:p>
          <a:p>
            <a:pPr marL="914400" lvl="1" indent="-514350">
              <a:spcAft>
                <a:spcPct val="0"/>
              </a:spcAft>
              <a:defRPr/>
            </a:pPr>
            <a:r>
              <a:rPr lang="es-ES" sz="1800" dirty="0">
                <a:cs typeface="Arial" charset="0"/>
              </a:rPr>
              <a:t>Principio 4. Robusto </a:t>
            </a:r>
            <a:r>
              <a:rPr lang="es-ES" sz="1800" dirty="0" smtClean="0">
                <a:cs typeface="Arial" charset="0"/>
              </a:rPr>
              <a:t>(2)</a:t>
            </a:r>
            <a:endParaRPr lang="es-ES" sz="1800" dirty="0">
              <a:cs typeface="Arial" charset="0"/>
            </a:endParaRPr>
          </a:p>
        </p:txBody>
      </p:sp>
      <p:pic>
        <p:nvPicPr>
          <p:cNvPr id="14" name="Picture 2" descr="Level A conformance icon, W3C-WAI Web Content Accessibility Guidelines 2.0 (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711" y="496086"/>
            <a:ext cx="144206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8 Rectángulo"/>
          <p:cNvSpPr>
            <a:spLocks noChangeArrowheads="1"/>
          </p:cNvSpPr>
          <p:nvPr/>
        </p:nvSpPr>
        <p:spPr bwMode="auto">
          <a:xfrm>
            <a:off x="1081825" y="488476"/>
            <a:ext cx="6864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s-ES" sz="2800" b="1" dirty="0">
                <a:latin typeface="Arial Narrow" pitchFamily="34" charset="0"/>
              </a:rPr>
              <a:t>WCAG 2.0 Nivel </a:t>
            </a:r>
            <a:r>
              <a:rPr lang="es-ES" sz="2800" b="1" dirty="0" smtClean="0">
                <a:latin typeface="Arial Narrow" pitchFamily="34" charset="0"/>
              </a:rPr>
              <a:t>A (Criterios de Conformidad)  </a:t>
            </a:r>
            <a:endParaRPr lang="es-ES" sz="2800" b="1" dirty="0">
              <a:latin typeface="Arial Narrow" pitchFamily="34" charset="0"/>
            </a:endParaRPr>
          </a:p>
        </p:txBody>
      </p:sp>
    </p:spTree>
    <p:extLst>
      <p:ext uri="{BB962C8B-B14F-4D97-AF65-F5344CB8AC3E}">
        <p14:creationId xmlns:p14="http://schemas.microsoft.com/office/powerpoint/2010/main" val="1210933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TotalTime>
  <Words>4538</Words>
  <Application>Microsoft Office PowerPoint</Application>
  <PresentationFormat>Panorámica</PresentationFormat>
  <Paragraphs>410</Paragraphs>
  <Slides>42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42</vt:i4>
      </vt:variant>
    </vt:vector>
  </HeadingPairs>
  <TitlesOfParts>
    <vt:vector size="47" baseType="lpstr">
      <vt:lpstr>Arial</vt:lpstr>
      <vt:lpstr>Arial Narrow</vt:lpstr>
      <vt:lpstr>Calibri</vt:lpstr>
      <vt:lpstr>Verdana</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dc:creator>
  <cp:lastModifiedBy>jose</cp:lastModifiedBy>
  <cp:revision>16</cp:revision>
  <dcterms:created xsi:type="dcterms:W3CDTF">2014-03-19T08:11:50Z</dcterms:created>
  <dcterms:modified xsi:type="dcterms:W3CDTF">2014-11-05T16:07:57Z</dcterms:modified>
</cp:coreProperties>
</file>